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6.xml" ContentType="application/vnd.openxmlformats-officedocument.presentationml.notesSlide+xml"/>
  <Override PartName="/ppt/tags/tag3.xml" ContentType="application/vnd.openxmlformats-officedocument.presentationml.tags+xml"/>
  <Override PartName="/ppt/notesSlides/notesSlide7.xml" ContentType="application/vnd.openxmlformats-officedocument.presentationml.notesSlide+xml"/>
  <Override PartName="/ppt/tags/tag4.xml" ContentType="application/vnd.openxmlformats-officedocument.presentationml.tags+xml"/>
  <Override PartName="/ppt/notesSlides/notesSlide8.xml" ContentType="application/vnd.openxmlformats-officedocument.presentationml.notesSlide+xml"/>
  <Override PartName="/ppt/tags/tag5.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6.xml" ContentType="application/vnd.openxmlformats-officedocument.presentationml.tags+xml"/>
  <Override PartName="/ppt/notesSlides/notesSlide13.xml" ContentType="application/vnd.openxmlformats-officedocument.presentationml.notesSlide+xml"/>
  <Override PartName="/ppt/tags/tag7.xml" ContentType="application/vnd.openxmlformats-officedocument.presentationml.tags+xml"/>
  <Override PartName="/ppt/notesSlides/notesSlide14.xml" ContentType="application/vnd.openxmlformats-officedocument.presentationml.notesSlide+xml"/>
  <Override PartName="/ppt/tags/tag8.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tags/tag9.xml" ContentType="application/vnd.openxmlformats-officedocument.presentationml.tag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0.xml" ContentType="application/vnd.openxmlformats-officedocument.presentationml.tags+xml"/>
  <Override PartName="/ppt/notesSlides/notesSlide20.xml" ContentType="application/vnd.openxmlformats-officedocument.presentationml.notesSlide+xml"/>
  <Override PartName="/ppt/tags/tag11.xml" ContentType="application/vnd.openxmlformats-officedocument.presentationml.tags+xml"/>
  <Override PartName="/ppt/notesSlides/notesSlide21.xml" ContentType="application/vnd.openxmlformats-officedocument.presentationml.notesSlide+xml"/>
  <Override PartName="/ppt/tags/tag12.xml" ContentType="application/vnd.openxmlformats-officedocument.presentationml.tags+xml"/>
  <Override PartName="/ppt/notesSlides/notesSlide22.xml" ContentType="application/vnd.openxmlformats-officedocument.presentationml.notesSlide+xml"/>
  <Override PartName="/ppt/tags/tag13.xml" ContentType="application/vnd.openxmlformats-officedocument.presentationml.tags+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tags/tag14.xml" ContentType="application/vnd.openxmlformats-officedocument.presentationml.tags+xml"/>
  <Override PartName="/ppt/notesSlides/notesSlide25.xml" ContentType="application/vnd.openxmlformats-officedocument.presentationml.notesSlide+xml"/>
  <Override PartName="/ppt/tags/tag15.xml" ContentType="application/vnd.openxmlformats-officedocument.presentationml.tags+xml"/>
  <Override PartName="/ppt/notesSlides/notesSlide26.xml" ContentType="application/vnd.openxmlformats-officedocument.presentationml.notesSlide+xml"/>
  <Override PartName="/ppt/tags/tag16.xml" ContentType="application/vnd.openxmlformats-officedocument.presentationml.tags+xml"/>
  <Override PartName="/ppt/notesSlides/notesSlide27.xml" ContentType="application/vnd.openxmlformats-officedocument.presentationml.notesSlide+xml"/>
  <Override PartName="/ppt/tags/tag17.xml" ContentType="application/vnd.openxmlformats-officedocument.presentationml.tags+xml"/>
  <Override PartName="/ppt/notesSlides/notesSlide28.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0.xml" ContentType="application/vnd.openxmlformats-officedocument.presentationml.tags+xml"/>
  <Override PartName="/ppt/notesSlides/notesSlide31.xml" ContentType="application/vnd.openxmlformats-officedocument.presentationml.notesSlide+xml"/>
  <Override PartName="/ppt/tags/tag21.xml" ContentType="application/vnd.openxmlformats-officedocument.presentationml.tags+xml"/>
  <Override PartName="/ppt/notesSlides/notesSlide32.xml" ContentType="application/vnd.openxmlformats-officedocument.presentationml.notesSlide+xml"/>
  <Override PartName="/ppt/tags/tag22.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6.xml" ContentType="application/vnd.openxmlformats-officedocument.presentationml.notesSlide+xml"/>
  <Override PartName="/ppt/tags/tag26.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ags/tag27.xml" ContentType="application/vnd.openxmlformats-officedocument.presentationml.tags+xml"/>
  <Override PartName="/ppt/notesSlides/notesSlide40.xml" ContentType="application/vnd.openxmlformats-officedocument.presentationml.notesSlide+xml"/>
  <Override PartName="/ppt/tags/tag28.xml" ContentType="application/vnd.openxmlformats-officedocument.presentationml.tags+xml"/>
  <Override PartName="/ppt/notesSlides/notesSlide41.xml" ContentType="application/vnd.openxmlformats-officedocument.presentationml.notesSlide+xml"/>
  <Override PartName="/ppt/tags/tag29.xml" ContentType="application/vnd.openxmlformats-officedocument.presentationml.tags+xml"/>
  <Override PartName="/ppt/notesSlides/notesSlide42.xml" ContentType="application/vnd.openxmlformats-officedocument.presentationml.notesSlide+xml"/>
  <Override PartName="/ppt/tags/tag30.xml" ContentType="application/vnd.openxmlformats-officedocument.presentationml.tags+xml"/>
  <Override PartName="/ppt/notesSlides/notesSlide43.xml" ContentType="application/vnd.openxmlformats-officedocument.presentationml.notesSlide+xml"/>
  <Override PartName="/ppt/tags/tag31.xml" ContentType="application/vnd.openxmlformats-officedocument.presentationml.tags+xml"/>
  <Override PartName="/ppt/notesSlides/notesSlide44.xml" ContentType="application/vnd.openxmlformats-officedocument.presentationml.notesSlide+xml"/>
  <Override PartName="/ppt/tags/tag32.xml" ContentType="application/vnd.openxmlformats-officedocument.presentationml.tags+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33.xml" ContentType="application/vnd.openxmlformats-officedocument.presentationml.tags+xml"/>
  <Override PartName="/ppt/notesSlides/notesSlide47.xml" ContentType="application/vnd.openxmlformats-officedocument.presentationml.notesSlide+xml"/>
  <Override PartName="/ppt/notesSlides/notesSlide4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2" r:id="rId4"/>
    <p:sldMasterId id="2147483665" r:id="rId5"/>
  </p:sldMasterIdLst>
  <p:notesMasterIdLst>
    <p:notesMasterId r:id="rId64"/>
  </p:notesMasterIdLst>
  <p:handoutMasterIdLst>
    <p:handoutMasterId r:id="rId65"/>
  </p:handoutMasterIdLst>
  <p:sldIdLst>
    <p:sldId id="257" r:id="rId6"/>
    <p:sldId id="260" r:id="rId7"/>
    <p:sldId id="262" r:id="rId8"/>
    <p:sldId id="263" r:id="rId9"/>
    <p:sldId id="1129" r:id="rId10"/>
    <p:sldId id="1122" r:id="rId11"/>
    <p:sldId id="1124" r:id="rId12"/>
    <p:sldId id="367" r:id="rId13"/>
    <p:sldId id="270" r:id="rId14"/>
    <p:sldId id="271" r:id="rId15"/>
    <p:sldId id="1134" r:id="rId16"/>
    <p:sldId id="352" r:id="rId17"/>
    <p:sldId id="277" r:id="rId18"/>
    <p:sldId id="1111" r:id="rId19"/>
    <p:sldId id="280" r:id="rId20"/>
    <p:sldId id="372" r:id="rId21"/>
    <p:sldId id="275" r:id="rId22"/>
    <p:sldId id="278" r:id="rId23"/>
    <p:sldId id="1125" r:id="rId24"/>
    <p:sldId id="373" r:id="rId25"/>
    <p:sldId id="329" r:id="rId26"/>
    <p:sldId id="1097" r:id="rId27"/>
    <p:sldId id="355" r:id="rId28"/>
    <p:sldId id="356" r:id="rId29"/>
    <p:sldId id="357" r:id="rId30"/>
    <p:sldId id="358" r:id="rId31"/>
    <p:sldId id="359" r:id="rId32"/>
    <p:sldId id="1110" r:id="rId33"/>
    <p:sldId id="1109" r:id="rId34"/>
    <p:sldId id="1106" r:id="rId35"/>
    <p:sldId id="1107" r:id="rId36"/>
    <p:sldId id="1126" r:id="rId37"/>
    <p:sldId id="1133" r:id="rId38"/>
    <p:sldId id="349" r:id="rId39"/>
    <p:sldId id="287" r:id="rId40"/>
    <p:sldId id="291" r:id="rId41"/>
    <p:sldId id="290" r:id="rId42"/>
    <p:sldId id="328" r:id="rId43"/>
    <p:sldId id="343" r:id="rId44"/>
    <p:sldId id="334" r:id="rId45"/>
    <p:sldId id="1120" r:id="rId46"/>
    <p:sldId id="1121" r:id="rId47"/>
    <p:sldId id="1127" r:id="rId48"/>
    <p:sldId id="323" r:id="rId49"/>
    <p:sldId id="331" r:id="rId50"/>
    <p:sldId id="332" r:id="rId51"/>
    <p:sldId id="333" r:id="rId52"/>
    <p:sldId id="1132" r:id="rId53"/>
    <p:sldId id="336" r:id="rId54"/>
    <p:sldId id="337" r:id="rId55"/>
    <p:sldId id="369" r:id="rId56"/>
    <p:sldId id="368" r:id="rId57"/>
    <p:sldId id="371" r:id="rId58"/>
    <p:sldId id="370" r:id="rId59"/>
    <p:sldId id="342" r:id="rId60"/>
    <p:sldId id="1131" r:id="rId61"/>
    <p:sldId id="344" r:id="rId62"/>
    <p:sldId id="345" r:id="rId63"/>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3DA"/>
    <a:srgbClr val="10253F"/>
    <a:srgbClr val="002060"/>
    <a:srgbClr val="FFAE0D"/>
    <a:srgbClr val="7F0000"/>
    <a:srgbClr val="F4F3F3"/>
    <a:srgbClr val="0F0C09"/>
    <a:srgbClr val="F0F0F0"/>
    <a:srgbClr val="FFFFFF"/>
    <a:srgbClr val="D7D7D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832" autoAdjust="0"/>
    <p:restoredTop sz="96218" autoAdjust="0"/>
  </p:normalViewPr>
  <p:slideViewPr>
    <p:cSldViewPr snapToGrid="0" snapToObjects="1">
      <p:cViewPr varScale="1">
        <p:scale>
          <a:sx n="107" d="100"/>
          <a:sy n="107" d="100"/>
        </p:scale>
        <p:origin x="184" y="432"/>
      </p:cViewPr>
      <p:guideLst>
        <p:guide orient="horz" pos="2184"/>
        <p:guide pos="3840"/>
      </p:guideLst>
    </p:cSldViewPr>
  </p:slideViewPr>
  <p:outlineViewPr>
    <p:cViewPr>
      <p:scale>
        <a:sx n="33" d="100"/>
        <a:sy n="33" d="100"/>
      </p:scale>
      <p:origin x="0" y="0"/>
    </p:cViewPr>
  </p:outlineViewPr>
  <p:notesTextViewPr>
    <p:cViewPr>
      <p:scale>
        <a:sx n="150" d="100"/>
        <a:sy n="150" d="100"/>
      </p:scale>
      <p:origin x="0" y="0"/>
    </p:cViewPr>
  </p:notesTextViewPr>
  <p:sorterViewPr>
    <p:cViewPr varScale="1">
      <p:scale>
        <a:sx n="1" d="1"/>
        <a:sy n="1" d="1"/>
      </p:scale>
      <p:origin x="0" y="-14842"/>
    </p:cViewPr>
  </p:sorterViewPr>
  <p:notesViewPr>
    <p:cSldViewPr snapToGrid="0" snapToObjects="1">
      <p:cViewPr varScale="1">
        <p:scale>
          <a:sx n="61" d="100"/>
          <a:sy n="61" d="100"/>
        </p:scale>
        <p:origin x="3216" y="72"/>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08B7241F-3C5A-FC60-718D-AF5BF2F44EA8}"/>
              </a:ext>
            </a:extLst>
          </p:cNvPr>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A1A28E8-97BB-54EA-DB8F-471BA488C146}"/>
              </a:ext>
            </a:extLst>
          </p:cNvPr>
          <p:cNvSpPr>
            <a:spLocks noGrp="1"/>
          </p:cNvSpPr>
          <p:nvPr>
            <p:ph type="dt" sz="quarter" idx="1"/>
          </p:nvPr>
        </p:nvSpPr>
        <p:spPr>
          <a:xfrm>
            <a:off x="3970338" y="0"/>
            <a:ext cx="3038475" cy="466725"/>
          </a:xfrm>
          <a:prstGeom prst="rect">
            <a:avLst/>
          </a:prstGeom>
        </p:spPr>
        <p:txBody>
          <a:bodyPr vert="horz" lIns="91440" tIns="45720" rIns="91440" bIns="45720" rtlCol="0"/>
          <a:lstStyle>
            <a:lvl1pPr algn="r">
              <a:defRPr sz="1200"/>
            </a:lvl1pPr>
          </a:lstStyle>
          <a:p>
            <a:fld id="{1EB2C666-3D3A-471C-B5AC-68CCAEAF3AAE}" type="datetimeFigureOut">
              <a:rPr lang="en-US" smtClean="0"/>
              <a:t>8/8/2025</a:t>
            </a:fld>
            <a:endParaRPr lang="en-US"/>
          </a:p>
        </p:txBody>
      </p:sp>
      <p:sp>
        <p:nvSpPr>
          <p:cNvPr id="4" name="Footer Placeholder 3">
            <a:extLst>
              <a:ext uri="{FF2B5EF4-FFF2-40B4-BE49-F238E27FC236}">
                <a16:creationId xmlns:a16="http://schemas.microsoft.com/office/drawing/2014/main" id="{CA2E0E2A-5A5B-564F-EBEE-27847EF73E9C}"/>
              </a:ext>
            </a:extLst>
          </p:cNvPr>
          <p:cNvSpPr>
            <a:spLocks noGrp="1"/>
          </p:cNvSpPr>
          <p:nvPr>
            <p:ph type="ftr" sz="quarter" idx="2"/>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65FB6AF-4F4C-4570-86DA-9291C12618F0}"/>
              </a:ext>
            </a:extLst>
          </p:cNvPr>
          <p:cNvSpPr>
            <a:spLocks noGrp="1"/>
          </p:cNvSpPr>
          <p:nvPr>
            <p:ph type="sldNum" sz="quarter" idx="3"/>
          </p:nvPr>
        </p:nvSpPr>
        <p:spPr>
          <a:xfrm>
            <a:off x="3970338" y="8829675"/>
            <a:ext cx="3038475" cy="466725"/>
          </a:xfrm>
          <a:prstGeom prst="rect">
            <a:avLst/>
          </a:prstGeom>
        </p:spPr>
        <p:txBody>
          <a:bodyPr vert="horz" lIns="91440" tIns="45720" rIns="91440" bIns="45720" rtlCol="0" anchor="b"/>
          <a:lstStyle>
            <a:lvl1pPr algn="r">
              <a:defRPr sz="1200"/>
            </a:lvl1pPr>
          </a:lstStyle>
          <a:p>
            <a:fld id="{8B033711-92C1-4DED-8BBD-97E9F8A14356}" type="slidenum">
              <a:rPr lang="en-US" smtClean="0"/>
              <a:t>‹#›</a:t>
            </a:fld>
            <a:endParaRPr lang="en-US"/>
          </a:p>
        </p:txBody>
      </p:sp>
    </p:spTree>
    <p:extLst>
      <p:ext uri="{BB962C8B-B14F-4D97-AF65-F5344CB8AC3E}">
        <p14:creationId xmlns:p14="http://schemas.microsoft.com/office/powerpoint/2010/main" val="24895096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BED6605A-3A75-4E20-BD6B-14B687F1F9E4}" type="datetimeFigureOut">
              <a:rPr lang="en-US" smtClean="0"/>
              <a:t>8/8/2025</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396B7AB7-A0EE-4B74-8FC2-24A4AD911861}" type="slidenum">
              <a:rPr lang="en-US" smtClean="0"/>
              <a:t>‹#›</a:t>
            </a:fld>
            <a:endParaRPr lang="en-US"/>
          </a:p>
        </p:txBody>
      </p:sp>
    </p:spTree>
    <p:extLst>
      <p:ext uri="{BB962C8B-B14F-4D97-AF65-F5344CB8AC3E}">
        <p14:creationId xmlns:p14="http://schemas.microsoft.com/office/powerpoint/2010/main" val="13280016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PLACEHOLDER</a:t>
            </a:r>
          </a:p>
        </p:txBody>
      </p:sp>
      <p:sp>
        <p:nvSpPr>
          <p:cNvPr id="4" name="Slide Number Placeholder 3"/>
          <p:cNvSpPr>
            <a:spLocks noGrp="1"/>
          </p:cNvSpPr>
          <p:nvPr>
            <p:ph type="sldNum" sz="quarter" idx="5"/>
          </p:nvPr>
        </p:nvSpPr>
        <p:spPr/>
        <p:txBody>
          <a:bodyPr/>
          <a:lstStyle/>
          <a:p>
            <a:fld id="{396B7AB7-A0EE-4B74-8FC2-24A4AD911861}" type="slidenum">
              <a:rPr lang="en-US" smtClean="0"/>
              <a:t>1</a:t>
            </a:fld>
            <a:endParaRPr lang="en-US"/>
          </a:p>
        </p:txBody>
      </p:sp>
    </p:spTree>
    <p:extLst>
      <p:ext uri="{BB962C8B-B14F-4D97-AF65-F5344CB8AC3E}">
        <p14:creationId xmlns:p14="http://schemas.microsoft.com/office/powerpoint/2010/main" val="3500213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96B7AB7-A0EE-4B74-8FC2-24A4AD911861}" type="slidenum">
              <a:rPr lang="en-US" smtClean="0"/>
              <a:t>12</a:t>
            </a:fld>
            <a:endParaRPr lang="en-US"/>
          </a:p>
        </p:txBody>
      </p:sp>
    </p:spTree>
    <p:extLst>
      <p:ext uri="{BB962C8B-B14F-4D97-AF65-F5344CB8AC3E}">
        <p14:creationId xmlns:p14="http://schemas.microsoft.com/office/powerpoint/2010/main" val="10937374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13</a:t>
            </a:fld>
            <a:endParaRPr lang="en-US"/>
          </a:p>
        </p:txBody>
      </p:sp>
    </p:spTree>
    <p:extLst>
      <p:ext uri="{BB962C8B-B14F-4D97-AF65-F5344CB8AC3E}">
        <p14:creationId xmlns:p14="http://schemas.microsoft.com/office/powerpoint/2010/main" val="21319532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14</a:t>
            </a:fld>
            <a:endParaRPr lang="en-US"/>
          </a:p>
        </p:txBody>
      </p:sp>
    </p:spTree>
    <p:extLst>
      <p:ext uri="{BB962C8B-B14F-4D97-AF65-F5344CB8AC3E}">
        <p14:creationId xmlns:p14="http://schemas.microsoft.com/office/powerpoint/2010/main" val="26113843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Substitutions happen, ensure portion size and component type meet reimbursable meal requirements. And remember, the posted menu must indicate substitutions.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15</a:t>
            </a:fld>
            <a:endParaRPr lang="en-US"/>
          </a:p>
        </p:txBody>
      </p:sp>
    </p:spTree>
    <p:extLst>
      <p:ext uri="{BB962C8B-B14F-4D97-AF65-F5344CB8AC3E}">
        <p14:creationId xmlns:p14="http://schemas.microsoft.com/office/powerpoint/2010/main" val="11285684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16</a:t>
            </a:fld>
            <a:endParaRPr lang="en-US"/>
          </a:p>
        </p:txBody>
      </p:sp>
    </p:spTree>
    <p:extLst>
      <p:ext uri="{BB962C8B-B14F-4D97-AF65-F5344CB8AC3E}">
        <p14:creationId xmlns:p14="http://schemas.microsoft.com/office/powerpoint/2010/main" val="285822248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identify the components of the following menu items. What components make up the Buffalo Chicken Bites?</a:t>
            </a:r>
          </a:p>
          <a:p>
            <a:endParaRPr lang="en-US" dirty="0"/>
          </a:p>
          <a:p>
            <a:r>
              <a:rPr lang="en-US" dirty="0"/>
              <a:t>CLICK</a:t>
            </a:r>
          </a:p>
          <a:p>
            <a:endParaRPr lang="en-US" dirty="0"/>
          </a:p>
          <a:p>
            <a:r>
              <a:rPr lang="en-US" dirty="0"/>
              <a:t>TELL: That’s right, meat and grain. And the Chicken Drumstick?</a:t>
            </a:r>
          </a:p>
          <a:p>
            <a:endParaRPr lang="en-US" dirty="0"/>
          </a:p>
          <a:p>
            <a:r>
              <a:rPr lang="en-US" dirty="0"/>
              <a:t>CLICK</a:t>
            </a:r>
            <a:br>
              <a:rPr lang="en-US" dirty="0"/>
            </a:br>
            <a:endParaRPr lang="en-US" dirty="0"/>
          </a:p>
          <a:p>
            <a:r>
              <a:rPr lang="en-US" dirty="0"/>
              <a:t>TELL: Meat. Is that an equal substitution of components? No. Let’s take a look at another example. What component is the Cherry Smooth Cup?</a:t>
            </a:r>
          </a:p>
          <a:p>
            <a:endParaRPr lang="en-US" dirty="0"/>
          </a:p>
          <a:p>
            <a:r>
              <a:rPr lang="en-US" dirty="0"/>
              <a:t>CLICK</a:t>
            </a:r>
          </a:p>
          <a:p>
            <a:endParaRPr lang="en-US" dirty="0"/>
          </a:p>
          <a:p>
            <a:r>
              <a:rPr lang="en-US" dirty="0"/>
              <a:t>TELL: That’s right, it is vegetable. Now what about the Frozen Wild Cherry Cup?</a:t>
            </a:r>
          </a:p>
          <a:p>
            <a:endParaRPr lang="en-US" dirty="0"/>
          </a:p>
          <a:p>
            <a:r>
              <a:rPr lang="en-US" dirty="0"/>
              <a:t>CLICK. It’s a fruit. Is that an equal substitution of components. No, it is not.</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17</a:t>
            </a:fld>
            <a:endParaRPr lang="en-US"/>
          </a:p>
        </p:txBody>
      </p:sp>
    </p:spTree>
    <p:extLst>
      <p:ext uri="{BB962C8B-B14F-4D97-AF65-F5344CB8AC3E}">
        <p14:creationId xmlns:p14="http://schemas.microsoft.com/office/powerpoint/2010/main" val="1259014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Now let’s talk about chocolate milk. The CACFP guidelines restricts the serving of chocolate milk to students under the age of six. Children under six must be offered unflavored milk. However, children six or older can choose between unflavored or chocolate milk.</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18</a:t>
            </a:fld>
            <a:endParaRPr lang="en-US"/>
          </a:p>
        </p:txBody>
      </p:sp>
    </p:spTree>
    <p:extLst>
      <p:ext uri="{BB962C8B-B14F-4D97-AF65-F5344CB8AC3E}">
        <p14:creationId xmlns:p14="http://schemas.microsoft.com/office/powerpoint/2010/main" val="39218249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20</a:t>
            </a:fld>
            <a:endParaRPr lang="en-US"/>
          </a:p>
        </p:txBody>
      </p:sp>
    </p:spTree>
    <p:extLst>
      <p:ext uri="{BB962C8B-B14F-4D97-AF65-F5344CB8AC3E}">
        <p14:creationId xmlns:p14="http://schemas.microsoft.com/office/powerpoint/2010/main" val="334258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Ensure that temperatures recorded at the Start of Service are within the allowable serving range for safety reasons. Please note that temperatures of cold supper kits and cold food items must also be recorded on the Food Temperature Log.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21</a:t>
            </a:fld>
            <a:endParaRPr lang="en-US"/>
          </a:p>
        </p:txBody>
      </p:sp>
    </p:spTree>
    <p:extLst>
      <p:ext uri="{BB962C8B-B14F-4D97-AF65-F5344CB8AC3E}">
        <p14:creationId xmlns:p14="http://schemas.microsoft.com/office/powerpoint/2010/main" val="107511676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22</a:t>
            </a:fld>
            <a:endParaRPr lang="en-US"/>
          </a:p>
        </p:txBody>
      </p:sp>
    </p:spTree>
    <p:extLst>
      <p:ext uri="{BB962C8B-B14F-4D97-AF65-F5344CB8AC3E}">
        <p14:creationId xmlns:p14="http://schemas.microsoft.com/office/powerpoint/2010/main" val="776259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goal of the Food Services Division is to provide access to nutritious hot supper meals to as many students and community participants of eligible schools with afterschool programs.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a:t>
            </a:fld>
            <a:endParaRPr lang="en-US"/>
          </a:p>
        </p:txBody>
      </p:sp>
    </p:spTree>
    <p:extLst>
      <p:ext uri="{BB962C8B-B14F-4D97-AF65-F5344CB8AC3E}">
        <p14:creationId xmlns:p14="http://schemas.microsoft.com/office/powerpoint/2010/main" val="2422938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23</a:t>
            </a:fld>
            <a:endParaRPr lang="en-US"/>
          </a:p>
        </p:txBody>
      </p:sp>
    </p:spTree>
    <p:extLst>
      <p:ext uri="{BB962C8B-B14F-4D97-AF65-F5344CB8AC3E}">
        <p14:creationId xmlns:p14="http://schemas.microsoft.com/office/powerpoint/2010/main" val="37661676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24</a:t>
            </a:fld>
            <a:endParaRPr lang="en-US"/>
          </a:p>
        </p:txBody>
      </p:sp>
    </p:spTree>
    <p:extLst>
      <p:ext uri="{BB962C8B-B14F-4D97-AF65-F5344CB8AC3E}">
        <p14:creationId xmlns:p14="http://schemas.microsoft.com/office/powerpoint/2010/main" val="10075502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25</a:t>
            </a:fld>
            <a:endParaRPr lang="en-US"/>
          </a:p>
        </p:txBody>
      </p:sp>
    </p:spTree>
    <p:extLst>
      <p:ext uri="{BB962C8B-B14F-4D97-AF65-F5344CB8AC3E}">
        <p14:creationId xmlns:p14="http://schemas.microsoft.com/office/powerpoint/2010/main" val="239155193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26</a:t>
            </a:fld>
            <a:endParaRPr lang="en-US"/>
          </a:p>
        </p:txBody>
      </p:sp>
    </p:spTree>
    <p:extLst>
      <p:ext uri="{BB962C8B-B14F-4D97-AF65-F5344CB8AC3E}">
        <p14:creationId xmlns:p14="http://schemas.microsoft.com/office/powerpoint/2010/main" val="553784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27</a:t>
            </a:fld>
            <a:endParaRPr lang="en-US"/>
          </a:p>
        </p:txBody>
      </p:sp>
    </p:spTree>
    <p:extLst>
      <p:ext uri="{BB962C8B-B14F-4D97-AF65-F5344CB8AC3E}">
        <p14:creationId xmlns:p14="http://schemas.microsoft.com/office/powerpoint/2010/main" val="21724688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28</a:t>
            </a:fld>
            <a:endParaRPr lang="en-US"/>
          </a:p>
        </p:txBody>
      </p:sp>
    </p:spTree>
    <p:extLst>
      <p:ext uri="{BB962C8B-B14F-4D97-AF65-F5344CB8AC3E}">
        <p14:creationId xmlns:p14="http://schemas.microsoft.com/office/powerpoint/2010/main" val="4819335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29</a:t>
            </a:fld>
            <a:endParaRPr lang="en-US"/>
          </a:p>
        </p:txBody>
      </p:sp>
    </p:spTree>
    <p:extLst>
      <p:ext uri="{BB962C8B-B14F-4D97-AF65-F5344CB8AC3E}">
        <p14:creationId xmlns:p14="http://schemas.microsoft.com/office/powerpoint/2010/main" val="26144157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30</a:t>
            </a:fld>
            <a:endParaRPr lang="en-US"/>
          </a:p>
        </p:txBody>
      </p:sp>
    </p:spTree>
    <p:extLst>
      <p:ext uri="{BB962C8B-B14F-4D97-AF65-F5344CB8AC3E}">
        <p14:creationId xmlns:p14="http://schemas.microsoft.com/office/powerpoint/2010/main" val="15450964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42424"/>
                </a:solidFill>
                <a:effectLst/>
                <a:latin typeface="Calibri" panose="020F0502020204030204" pitchFamily="34" charset="0"/>
              </a:rPr>
              <a:t> “Staff must ensure reimbursable meals are served BEFORE recording the meals on the ASP/Community Forms. Meals served that are not reimbursable cannot be claimed.”</a:t>
            </a:r>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31</a:t>
            </a:fld>
            <a:endParaRPr lang="en-US"/>
          </a:p>
        </p:txBody>
      </p:sp>
    </p:spTree>
    <p:extLst>
      <p:ext uri="{BB962C8B-B14F-4D97-AF65-F5344CB8AC3E}">
        <p14:creationId xmlns:p14="http://schemas.microsoft.com/office/powerpoint/2010/main" val="213745549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p:cNvSpPr>
            <a:spLocks noGrp="1"/>
          </p:cNvSpPr>
          <p:nvPr>
            <p:ph type="sldNum" sz="quarter" idx="5"/>
          </p:nvPr>
        </p:nvSpPr>
        <p:spPr/>
        <p:txBody>
          <a:bodyPr/>
          <a:lstStyle/>
          <a:p>
            <a:fld id="{396B7AB7-A0EE-4B74-8FC2-24A4AD911861}" type="slidenum">
              <a:rPr lang="en-US" smtClean="0"/>
              <a:t>34</a:t>
            </a:fld>
            <a:endParaRPr lang="en-US"/>
          </a:p>
        </p:txBody>
      </p:sp>
    </p:spTree>
    <p:extLst>
      <p:ext uri="{BB962C8B-B14F-4D97-AF65-F5344CB8AC3E}">
        <p14:creationId xmlns:p14="http://schemas.microsoft.com/office/powerpoint/2010/main" val="9380627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Participants ages 18 and under are eligible for a free supper meal after school. Participants do not have to be enrolled in an after school program or participate in any offered activities. Disabled individuals of any age may participate.</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a:t>
            </a:fld>
            <a:endParaRPr lang="en-US"/>
          </a:p>
        </p:txBody>
      </p:sp>
    </p:spTree>
    <p:extLst>
      <p:ext uri="{BB962C8B-B14F-4D97-AF65-F5344CB8AC3E}">
        <p14:creationId xmlns:p14="http://schemas.microsoft.com/office/powerpoint/2010/main" val="198843621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ASP Supper Grid Sheet records reimbursable meals distributed to the after school program students only. Only trained FS/ASP staff may record the meals distributed. To begin, complete the heading, date, and record all programs. ASP staff must verify and initial the compliance box daily. To claim meals for reimbursement, confirm meal is reimbursable before marking. Then, mark each meal in numerical order with a slash or X. Lastly, record the total meal counts daily. Remember to collect the ASP Supper Grid Sheet daily.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35</a:t>
            </a:fld>
            <a:endParaRPr lang="en-US"/>
          </a:p>
        </p:txBody>
      </p:sp>
    </p:spTree>
    <p:extLst>
      <p:ext uri="{BB962C8B-B14F-4D97-AF65-F5344CB8AC3E}">
        <p14:creationId xmlns:p14="http://schemas.microsoft.com/office/powerpoint/2010/main" val="150298414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Community Roster records the attendance and reimbursable meals received by community participants. Ensure first and last names are written legibly. Young children may be assisted with writing their names. This form is required at all service locations. Incomplete names listed may be included in the meal count. However, make every effort to obtain the full name at the next supper service. Remember to collect Community Roster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36</a:t>
            </a:fld>
            <a:endParaRPr lang="en-US"/>
          </a:p>
        </p:txBody>
      </p:sp>
    </p:spTree>
    <p:extLst>
      <p:ext uri="{BB962C8B-B14F-4D97-AF65-F5344CB8AC3E}">
        <p14:creationId xmlns:p14="http://schemas.microsoft.com/office/powerpoint/2010/main" val="21837212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ASP staff distributes supper meals to program and community participants. However, some ASP Services do not have any community participants. </a:t>
            </a:r>
          </a:p>
          <a:p>
            <a:endParaRPr lang="en-US" dirty="0"/>
          </a:p>
          <a:p>
            <a:r>
              <a:rPr lang="en-US" dirty="0"/>
              <a:t>ASK: Is the Community Roster required if there are no community participants? </a:t>
            </a:r>
          </a:p>
          <a:p>
            <a:endParaRPr lang="en-US" dirty="0"/>
          </a:p>
          <a:p>
            <a:r>
              <a:rPr lang="en-US" dirty="0"/>
              <a:t>CLICK</a:t>
            </a:r>
          </a:p>
          <a:p>
            <a:endParaRPr lang="en-US" dirty="0"/>
          </a:p>
          <a:p>
            <a:r>
              <a:rPr lang="en-US" dirty="0"/>
              <a:t>TELL: Yes! Confirm that the count is 0 and file the blank form. Include the school name and date. This blank form must be collected daily.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37</a:t>
            </a:fld>
            <a:endParaRPr lang="en-US"/>
          </a:p>
        </p:txBody>
      </p:sp>
    </p:spTree>
    <p:extLst>
      <p:ext uri="{BB962C8B-B14F-4D97-AF65-F5344CB8AC3E}">
        <p14:creationId xmlns:p14="http://schemas.microsoft.com/office/powerpoint/2010/main" val="14829435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Reimbursable meal counts on the Production Record must support the meal counts on the ASP Grid Sheet and the Community Roster. </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38</a:t>
            </a:fld>
            <a:endParaRPr lang="en-US"/>
          </a:p>
        </p:txBody>
      </p:sp>
    </p:spTree>
    <p:extLst>
      <p:ext uri="{BB962C8B-B14F-4D97-AF65-F5344CB8AC3E}">
        <p14:creationId xmlns:p14="http://schemas.microsoft.com/office/powerpoint/2010/main" val="39045199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“Backing out” is when leftovers are subtracted from the meals prepared to determine the meal count.</a:t>
            </a:r>
          </a:p>
          <a:p>
            <a:r>
              <a:rPr lang="en-US" dirty="0"/>
              <a:t>“Backing out” leftovers is strictly prohibited. Meal counts are obtained from the amounts recorded on the ASP Supper Grid Sheet and the Community Roster. Remember, it is not possible to claim more meals than the amount prepared on the production worksheet. All meals must be recorded accurately.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39</a:t>
            </a:fld>
            <a:endParaRPr lang="en-US"/>
          </a:p>
        </p:txBody>
      </p:sp>
    </p:spTree>
    <p:extLst>
      <p:ext uri="{BB962C8B-B14F-4D97-AF65-F5344CB8AC3E}">
        <p14:creationId xmlns:p14="http://schemas.microsoft.com/office/powerpoint/2010/main" val="307379826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Claiming is the request for reimbursement that FSD submits to the California Department of Education. FSD obtains this information from CMS. Meal counts are obtained from ASP Supper Grid Sheet and Community Roster combined. Manager inputs the total meal count under “free” in CMS Daily Entry each day</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40</a:t>
            </a:fld>
            <a:endParaRPr lang="en-US"/>
          </a:p>
        </p:txBody>
      </p:sp>
    </p:spTree>
    <p:extLst>
      <p:ext uri="{BB962C8B-B14F-4D97-AF65-F5344CB8AC3E}">
        <p14:creationId xmlns:p14="http://schemas.microsoft.com/office/powerpoint/2010/main" val="4003250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Program Attendance Rosters record students present in afterschool programs and support the meal counts on the ASP Supper Grid sheet. Attendance may be: taken before or after meal service, greater than or equal to meal counts. However, meal counts cannot exceed the attendance. These attendance rosters must be submitted to FSM weekly. As pictured, the correct attendance rosters are taken manually by hand.</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44</a:t>
            </a:fld>
            <a:endParaRPr lang="en-US"/>
          </a:p>
        </p:txBody>
      </p:sp>
    </p:spTree>
    <p:extLst>
      <p:ext uri="{BB962C8B-B14F-4D97-AF65-F5344CB8AC3E}">
        <p14:creationId xmlns:p14="http://schemas.microsoft.com/office/powerpoint/2010/main" val="57545966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Meal service times are contingent upon school dismissal. Let’s Review the Early Dismissal Policy Chart. Early release days are now categorized into 2 simple categories. </a:t>
            </a:r>
          </a:p>
          <a:p>
            <a:endParaRPr lang="en-US" dirty="0"/>
          </a:p>
          <a:p>
            <a:r>
              <a:rPr lang="en-US" dirty="0"/>
              <a:t>CLICK</a:t>
            </a:r>
            <a:br>
              <a:rPr lang="en-US" dirty="0"/>
            </a:br>
            <a:br>
              <a:rPr lang="en-US" dirty="0"/>
            </a:br>
            <a:r>
              <a:rPr lang="en-US" dirty="0"/>
              <a:t>TELL: If the students are released before 1pm, Hot supper will be served at the regular dismissal time. For example. Let’s say the regular school dismissal is at 2:30pm. </a:t>
            </a:r>
          </a:p>
          <a:p>
            <a:endParaRPr lang="en-US" dirty="0"/>
          </a:p>
          <a:p>
            <a:r>
              <a:rPr lang="en-US" dirty="0"/>
              <a:t>CLICK</a:t>
            </a:r>
          </a:p>
          <a:p>
            <a:endParaRPr lang="en-US" dirty="0"/>
          </a:p>
          <a:p>
            <a:r>
              <a:rPr lang="en-US" dirty="0"/>
              <a:t>TELL: Let’s explore this scenario. Students are released at 12:50 pm. </a:t>
            </a:r>
          </a:p>
          <a:p>
            <a:endParaRPr lang="en-US" dirty="0"/>
          </a:p>
          <a:p>
            <a:r>
              <a:rPr lang="en-US" dirty="0"/>
              <a:t>CLICK</a:t>
            </a:r>
            <a:br>
              <a:rPr lang="en-US" dirty="0"/>
            </a:br>
            <a:endParaRPr lang="en-US" dirty="0"/>
          </a:p>
          <a:p>
            <a:r>
              <a:rPr lang="en-US" dirty="0"/>
              <a:t>TELL: According to the Early Dismissal policy, Hot Supper will be served at 2:30 pm. Please note that *Exceptions may apply. AFSS approval is required to serve at alternate serving times. </a:t>
            </a:r>
          </a:p>
          <a:p>
            <a:endParaRPr lang="en-US" dirty="0"/>
          </a:p>
          <a:p>
            <a:r>
              <a:rPr lang="en-US" dirty="0"/>
              <a:t>CLICK</a:t>
            </a:r>
          </a:p>
          <a:p>
            <a:endParaRPr lang="en-US" dirty="0"/>
          </a:p>
          <a:p>
            <a:r>
              <a:rPr lang="en-US" dirty="0"/>
              <a:t>TELL: Let’s look at a different scenario. If the students are released earlier then their regular dismissal, but after 1pm. Then Hot supper will be served Immediately after the early dismissal time. </a:t>
            </a:r>
          </a:p>
          <a:p>
            <a:endParaRPr lang="en-US" dirty="0"/>
          </a:p>
          <a:p>
            <a:r>
              <a:rPr lang="en-US" dirty="0"/>
              <a:t>CLICK</a:t>
            </a:r>
          </a:p>
          <a:p>
            <a:endParaRPr lang="en-US" dirty="0"/>
          </a:p>
          <a:p>
            <a:r>
              <a:rPr lang="en-US" dirty="0"/>
              <a:t>TELL: Let’s explore this scenario. Students are released at 1:20 pm. </a:t>
            </a:r>
          </a:p>
          <a:p>
            <a:endParaRPr lang="en-US" dirty="0"/>
          </a:p>
          <a:p>
            <a:r>
              <a:rPr lang="en-US" dirty="0"/>
              <a:t>CLICK</a:t>
            </a:r>
          </a:p>
          <a:p>
            <a:endParaRPr lang="en-US" dirty="0"/>
          </a:p>
          <a:p>
            <a:r>
              <a:rPr lang="en-US" dirty="0"/>
              <a:t>TELL: According to the Early Dismissal policy, Hot Supper will be served at 1:20 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45</a:t>
            </a:fld>
            <a:endParaRPr lang="en-US"/>
          </a:p>
        </p:txBody>
      </p:sp>
    </p:spTree>
    <p:extLst>
      <p:ext uri="{BB962C8B-B14F-4D97-AF65-F5344CB8AC3E}">
        <p14:creationId xmlns:p14="http://schemas.microsoft.com/office/powerpoint/2010/main" val="4085914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Service time may be adjusted to accommodate students released before the regular dismissal bell on a regular basis. </a:t>
            </a:r>
          </a:p>
          <a:p>
            <a:r>
              <a:rPr lang="en-US" dirty="0"/>
              <a:t>These students include, Special Education students and bussed students, and other eligible programs. Note: Any change in the service time must be included in the Change of Supper Meal Service Form. For example: The school’s dismissal is at 2:30pm, but Special Ed students are released at 2:15pm. Serving time is 2:15-3:00pm.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46</a:t>
            </a:fld>
            <a:endParaRPr lang="en-US"/>
          </a:p>
        </p:txBody>
      </p:sp>
    </p:spTree>
    <p:extLst>
      <p:ext uri="{BB962C8B-B14F-4D97-AF65-F5344CB8AC3E}">
        <p14:creationId xmlns:p14="http://schemas.microsoft.com/office/powerpoint/2010/main" val="41675605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Enter service time(s), date(s), and designated eating area(s) on the Permanent Supper Meal Online Form. If you have a Saturday program, use the new Saturday Supper online form. Remember to update the Temporary/Short Term Supper Program Online Form for changes that are 6 days or less. Lastly, review the spreadsheet for accuracy.</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47</a:t>
            </a:fld>
            <a:endParaRPr lang="en-US"/>
          </a:p>
        </p:txBody>
      </p:sp>
    </p:spTree>
    <p:extLst>
      <p:ext uri="{BB962C8B-B14F-4D97-AF65-F5344CB8AC3E}">
        <p14:creationId xmlns:p14="http://schemas.microsoft.com/office/powerpoint/2010/main" val="41264147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FSD is required to provide annual CACFP supper training to all Food Services (FS) and After School Program (ASP) staff before the start of every school year, implementation of a new program, and to new employees.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a:t>
            </a:fld>
            <a:endParaRPr lang="en-US"/>
          </a:p>
        </p:txBody>
      </p:sp>
    </p:spTree>
    <p:extLst>
      <p:ext uri="{BB962C8B-B14F-4D97-AF65-F5344CB8AC3E}">
        <p14:creationId xmlns:p14="http://schemas.microsoft.com/office/powerpoint/2010/main" val="416971350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review the role of the Food Services Manager. FSMs will order food items based on the hot supper menu. </a:t>
            </a:r>
          </a:p>
          <a:p>
            <a:endParaRPr lang="en-US" dirty="0"/>
          </a:p>
          <a:p>
            <a:r>
              <a:rPr lang="en-US" dirty="0"/>
              <a:t>CLICK</a:t>
            </a:r>
            <a:br>
              <a:rPr lang="en-US" dirty="0"/>
            </a:br>
            <a:br>
              <a:rPr lang="en-US" dirty="0"/>
            </a:br>
            <a:r>
              <a:rPr lang="en-US" dirty="0"/>
              <a:t>TELL: They will ensure that their program is staffed accordingly.</a:t>
            </a:r>
          </a:p>
          <a:p>
            <a:endParaRPr lang="en-US" dirty="0"/>
          </a:p>
          <a:p>
            <a:r>
              <a:rPr lang="en-US" dirty="0"/>
              <a:t>CLICK</a:t>
            </a:r>
          </a:p>
          <a:p>
            <a:endParaRPr lang="en-US" dirty="0"/>
          </a:p>
          <a:p>
            <a:r>
              <a:rPr lang="en-US" dirty="0"/>
              <a:t>TELL: Collect &amp; verify all documents for accuracy.</a:t>
            </a:r>
          </a:p>
          <a:p>
            <a:endParaRPr lang="en-US" dirty="0"/>
          </a:p>
          <a:p>
            <a:r>
              <a:rPr lang="en-US" dirty="0"/>
              <a:t>CLICK</a:t>
            </a:r>
            <a:br>
              <a:rPr lang="en-US" dirty="0"/>
            </a:br>
            <a:endParaRPr lang="en-US" dirty="0"/>
          </a:p>
          <a:p>
            <a:r>
              <a:rPr lang="en-US" dirty="0"/>
              <a:t>TELL: Enter daily meal counts in CMS Daily Entry.</a:t>
            </a:r>
          </a:p>
          <a:p>
            <a:endParaRPr lang="en-US" dirty="0"/>
          </a:p>
          <a:p>
            <a:r>
              <a:rPr lang="en-US" dirty="0"/>
              <a:t>CLICK</a:t>
            </a:r>
          </a:p>
          <a:p>
            <a:endParaRPr lang="en-US" dirty="0"/>
          </a:p>
          <a:p>
            <a:r>
              <a:rPr lang="en-US" dirty="0"/>
              <a:t>TELL: Maintain &amp; file all records.</a:t>
            </a:r>
          </a:p>
          <a:p>
            <a:endParaRPr lang="en-US" dirty="0"/>
          </a:p>
          <a:p>
            <a:r>
              <a:rPr lang="en-US" dirty="0"/>
              <a:t>CLICK</a:t>
            </a:r>
          </a:p>
          <a:p>
            <a:endParaRPr lang="en-US" dirty="0"/>
          </a:p>
          <a:p>
            <a:r>
              <a:rPr lang="en-US" dirty="0"/>
              <a:t>TELL: Monitor program (3 per year)  &amp; provide corrective action.</a:t>
            </a:r>
          </a:p>
          <a:p>
            <a:endParaRPr lang="en-US" dirty="0"/>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49</a:t>
            </a:fld>
            <a:endParaRPr lang="en-US"/>
          </a:p>
        </p:txBody>
      </p:sp>
    </p:spTree>
    <p:extLst>
      <p:ext uri="{BB962C8B-B14F-4D97-AF65-F5344CB8AC3E}">
        <p14:creationId xmlns:p14="http://schemas.microsoft.com/office/powerpoint/2010/main" val="144348827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Before supper service begins, Food Services staff will prepare &amp; pack the hot supper meals according to the menu for all service areas.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50</a:t>
            </a:fld>
            <a:endParaRPr lang="en-US"/>
          </a:p>
        </p:txBody>
      </p:sp>
    </p:spTree>
    <p:extLst>
      <p:ext uri="{BB962C8B-B14F-4D97-AF65-F5344CB8AC3E}">
        <p14:creationId xmlns:p14="http://schemas.microsoft.com/office/powerpoint/2010/main" val="53445951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51</a:t>
            </a:fld>
            <a:endParaRPr lang="en-US"/>
          </a:p>
        </p:txBody>
      </p:sp>
    </p:spTree>
    <p:extLst>
      <p:ext uri="{BB962C8B-B14F-4D97-AF65-F5344CB8AC3E}">
        <p14:creationId xmlns:p14="http://schemas.microsoft.com/office/powerpoint/2010/main" val="414484589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52</a:t>
            </a:fld>
            <a:endParaRPr lang="en-US"/>
          </a:p>
        </p:txBody>
      </p:sp>
    </p:spTree>
    <p:extLst>
      <p:ext uri="{BB962C8B-B14F-4D97-AF65-F5344CB8AC3E}">
        <p14:creationId xmlns:p14="http://schemas.microsoft.com/office/powerpoint/2010/main" val="128214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53</a:t>
            </a:fld>
            <a:endParaRPr lang="en-US"/>
          </a:p>
        </p:txBody>
      </p:sp>
    </p:spTree>
    <p:extLst>
      <p:ext uri="{BB962C8B-B14F-4D97-AF65-F5344CB8AC3E}">
        <p14:creationId xmlns:p14="http://schemas.microsoft.com/office/powerpoint/2010/main" val="40934937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6B7AB7-A0EE-4B74-8FC2-24A4AD911861}" type="slidenum">
              <a:rPr lang="en-US" smtClean="0"/>
              <a:t>54</a:t>
            </a:fld>
            <a:endParaRPr lang="en-US"/>
          </a:p>
        </p:txBody>
      </p:sp>
    </p:spTree>
    <p:extLst>
      <p:ext uri="{BB962C8B-B14F-4D97-AF65-F5344CB8AC3E}">
        <p14:creationId xmlns:p14="http://schemas.microsoft.com/office/powerpoint/2010/main" val="44685361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The Supper Monitoring Scheduler is a tool to ensure monitoring dates are varied per CDE standards. AFSS provides FSM with scheduled monitoring dates. Then, FSM records dates on scheduler as a reminder to complete monitorings.</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55</a:t>
            </a:fld>
            <a:endParaRPr lang="en-US"/>
          </a:p>
        </p:txBody>
      </p:sp>
    </p:spTree>
    <p:extLst>
      <p:ext uri="{BB962C8B-B14F-4D97-AF65-F5344CB8AC3E}">
        <p14:creationId xmlns:p14="http://schemas.microsoft.com/office/powerpoint/2010/main" val="11163764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is a guide on handling challenges. Student attempts to walk out of campus with the supper meal. </a:t>
            </a:r>
          </a:p>
          <a:p>
            <a:endParaRPr lang="en-US" dirty="0"/>
          </a:p>
          <a:p>
            <a:r>
              <a:rPr lang="en-US" dirty="0"/>
              <a:t>CLICK</a:t>
            </a:r>
          </a:p>
          <a:p>
            <a:endParaRPr lang="en-US" dirty="0"/>
          </a:p>
          <a:p>
            <a:r>
              <a:rPr lang="en-US" dirty="0"/>
              <a:t>TELL: Redirect students to eat their meal in the designated eating area. Parent is rude or is upset after being reminded of rules. </a:t>
            </a:r>
          </a:p>
          <a:p>
            <a:endParaRPr lang="en-US" dirty="0"/>
          </a:p>
          <a:p>
            <a:r>
              <a:rPr lang="en-US" dirty="0"/>
              <a:t>CLICK</a:t>
            </a:r>
          </a:p>
          <a:p>
            <a:endParaRPr lang="en-US" dirty="0"/>
          </a:p>
          <a:p>
            <a:r>
              <a:rPr lang="en-US" dirty="0"/>
              <a:t>TELL: Inform administration of the incident and request assistance. Despite your efforts, supper regulations are not being followed. </a:t>
            </a:r>
          </a:p>
          <a:p>
            <a:endParaRPr lang="en-US" dirty="0"/>
          </a:p>
          <a:p>
            <a:r>
              <a:rPr lang="en-US" dirty="0"/>
              <a:t>CLICK</a:t>
            </a:r>
          </a:p>
          <a:p>
            <a:endParaRPr lang="en-US" dirty="0"/>
          </a:p>
          <a:p>
            <a:r>
              <a:rPr lang="en-US" dirty="0"/>
              <a:t>TELL: Inform AFSS that your repeated efforts are unsuccessful.</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57</a:t>
            </a:fld>
            <a:endParaRPr lang="en-US"/>
          </a:p>
        </p:txBody>
      </p:sp>
    </p:spTree>
    <p:extLst>
      <p:ext uri="{BB962C8B-B14F-4D97-AF65-F5344CB8AC3E}">
        <p14:creationId xmlns:p14="http://schemas.microsoft.com/office/powerpoint/2010/main" val="401086063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Providing healthy meals shouldn’t stop once the last bell rings. Often times, parents are still at work when their children get out of school. Serving hot supper meals allows the children to receive three nutritious meals a day to support their growing bodies and learning needs. Doing this will ensure that together, we are continuing to provide good nutrition all day long.</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58</a:t>
            </a:fld>
            <a:endParaRPr lang="en-US"/>
          </a:p>
        </p:txBody>
      </p:sp>
    </p:spTree>
    <p:extLst>
      <p:ext uri="{BB962C8B-B14F-4D97-AF65-F5344CB8AC3E}">
        <p14:creationId xmlns:p14="http://schemas.microsoft.com/office/powerpoint/2010/main" val="1393903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3A842-A18A-ECE3-E763-6D530BE15C6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CD4C57E-2F13-B9B5-3DE8-C258B83B7B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368176F-7241-02DB-DDCD-9B39EF36678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D9A5F9CF-F7B6-6F3F-CE1E-092AADEF8918}"/>
              </a:ext>
            </a:extLst>
          </p:cNvPr>
          <p:cNvSpPr>
            <a:spLocks noGrp="1"/>
          </p:cNvSpPr>
          <p:nvPr>
            <p:ph type="sldNum" sz="quarter" idx="5"/>
          </p:nvPr>
        </p:nvSpPr>
        <p:spPr/>
        <p:txBody>
          <a:bodyPr/>
          <a:lstStyle/>
          <a:p>
            <a:fld id="{396B7AB7-A0EE-4B74-8FC2-24A4AD911861}" type="slidenum">
              <a:rPr lang="en-US" smtClean="0"/>
              <a:t>5</a:t>
            </a:fld>
            <a:endParaRPr lang="en-US"/>
          </a:p>
        </p:txBody>
      </p:sp>
    </p:spTree>
    <p:extLst>
      <p:ext uri="{BB962C8B-B14F-4D97-AF65-F5344CB8AC3E}">
        <p14:creationId xmlns:p14="http://schemas.microsoft.com/office/powerpoint/2010/main" val="128082261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DDB564-8C24-8BDA-5E74-E4C03F05935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0FBD21-F1DD-A882-3C80-06EECCD6CB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5DB0CC8-D041-0614-0823-3721D871EBBA}"/>
              </a:ext>
            </a:extLst>
          </p:cNvPr>
          <p:cNvSpPr>
            <a:spLocks noGrp="1"/>
          </p:cNvSpPr>
          <p:nvPr>
            <p:ph type="body" idx="1"/>
          </p:nvPr>
        </p:nvSpPr>
        <p:spPr/>
        <p:txBody>
          <a:bodyPr/>
          <a:lstStyle/>
          <a:p>
            <a:r>
              <a:rPr lang="en-US" dirty="0"/>
              <a:t>TELL: Let’s talk about the Counting and Claiming forms. There are 2 versions of the ASP Supper Grid Sheet and the Community Roster: a 5-day and 1-day. Let’s begin with the ASP Supper Grid Sheet.</a:t>
            </a:r>
          </a:p>
        </p:txBody>
      </p:sp>
      <p:sp>
        <p:nvSpPr>
          <p:cNvPr id="4" name="Slide Number Placeholder 3">
            <a:extLst>
              <a:ext uri="{FF2B5EF4-FFF2-40B4-BE49-F238E27FC236}">
                <a16:creationId xmlns:a16="http://schemas.microsoft.com/office/drawing/2014/main" id="{814C21A4-3803-F6C5-2D20-471AA1B492CE}"/>
              </a:ext>
            </a:extLst>
          </p:cNvPr>
          <p:cNvSpPr>
            <a:spLocks noGrp="1"/>
          </p:cNvSpPr>
          <p:nvPr>
            <p:ph type="sldNum" sz="quarter" idx="5"/>
          </p:nvPr>
        </p:nvSpPr>
        <p:spPr/>
        <p:txBody>
          <a:bodyPr/>
          <a:lstStyle/>
          <a:p>
            <a:fld id="{396B7AB7-A0EE-4B74-8FC2-24A4AD911861}" type="slidenum">
              <a:rPr lang="en-US" smtClean="0"/>
              <a:t>7</a:t>
            </a:fld>
            <a:endParaRPr lang="en-US"/>
          </a:p>
        </p:txBody>
      </p:sp>
    </p:spTree>
    <p:extLst>
      <p:ext uri="{BB962C8B-B14F-4D97-AF65-F5344CB8AC3E}">
        <p14:creationId xmlns:p14="http://schemas.microsoft.com/office/powerpoint/2010/main" val="1203017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Due to regular ASP staff turnover, complete the ASP Staff Monthly Training Verification. Upon collection, compare names with Supper Program Training Sign-In Sheets. Next, identify any staff in need of training, then provide training for new staff. Please note that all staff must be trained prior to working in the Hot Supper program.</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8</a:t>
            </a:fld>
            <a:endParaRPr lang="en-US"/>
          </a:p>
        </p:txBody>
      </p:sp>
    </p:spTree>
    <p:extLst>
      <p:ext uri="{BB962C8B-B14F-4D97-AF65-F5344CB8AC3E}">
        <p14:creationId xmlns:p14="http://schemas.microsoft.com/office/powerpoint/2010/main" val="9136795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Here are the four required postings for the Hot Supper Program. The Offer vs</a:t>
            </a:r>
            <a:r>
              <a:rPr lang="en-US" baseline="0" dirty="0"/>
              <a:t> Serve Supper Guide, the </a:t>
            </a:r>
            <a:r>
              <a:rPr lang="en-US" dirty="0"/>
              <a:t>Supper Menu, the Health Inspection Report, and the And Justice for All poster. All three must be posted at every service area visible to public view. </a:t>
            </a:r>
          </a:p>
        </p:txBody>
      </p:sp>
      <p:sp>
        <p:nvSpPr>
          <p:cNvPr id="4" name="Slide Number Placeholder 3"/>
          <p:cNvSpPr>
            <a:spLocks noGrp="1"/>
          </p:cNvSpPr>
          <p:nvPr>
            <p:ph type="sldNum" sz="quarter" idx="5"/>
          </p:nvPr>
        </p:nvSpPr>
        <p:spPr/>
        <p:txBody>
          <a:bodyPr/>
          <a:lstStyle/>
          <a:p>
            <a:fld id="{396B7AB7-A0EE-4B74-8FC2-24A4AD911861}" type="slidenum">
              <a:rPr lang="en-US" smtClean="0"/>
              <a:t>9</a:t>
            </a:fld>
            <a:endParaRPr lang="en-US"/>
          </a:p>
        </p:txBody>
      </p:sp>
    </p:spTree>
    <p:extLst>
      <p:ext uri="{BB962C8B-B14F-4D97-AF65-F5344CB8AC3E}">
        <p14:creationId xmlns:p14="http://schemas.microsoft.com/office/powerpoint/2010/main" val="14843344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TELL: Continue to post the Hot Supper marketing material for visual appeal and instruction.</a:t>
            </a:r>
          </a:p>
          <a:p>
            <a:endParaRPr lang="en-US" dirty="0"/>
          </a:p>
        </p:txBody>
      </p:sp>
      <p:sp>
        <p:nvSpPr>
          <p:cNvPr id="4" name="Slide Number Placeholder 3"/>
          <p:cNvSpPr>
            <a:spLocks noGrp="1"/>
          </p:cNvSpPr>
          <p:nvPr>
            <p:ph type="sldNum" sz="quarter" idx="5"/>
          </p:nvPr>
        </p:nvSpPr>
        <p:spPr/>
        <p:txBody>
          <a:bodyPr/>
          <a:lstStyle/>
          <a:p>
            <a:fld id="{396B7AB7-A0EE-4B74-8FC2-24A4AD911861}" type="slidenum">
              <a:rPr lang="en-US" smtClean="0"/>
              <a:t>10</a:t>
            </a:fld>
            <a:endParaRPr lang="en-US"/>
          </a:p>
        </p:txBody>
      </p:sp>
    </p:spTree>
    <p:extLst>
      <p:ext uri="{BB962C8B-B14F-4D97-AF65-F5344CB8AC3E}">
        <p14:creationId xmlns:p14="http://schemas.microsoft.com/office/powerpoint/2010/main" val="1425331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32345151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6751541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cSld name="Comparison">
    <p:bg>
      <p:bgPr>
        <a:solidFill>
          <a:srgbClr val="00206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normAutofit/>
          </a:bodyPr>
          <a:lstStyle>
            <a:lvl1pPr>
              <a:defRPr sz="5400">
                <a:solidFill>
                  <a:srgbClr val="000000"/>
                </a:solidFill>
                <a:latin typeface="Onyx" panose="04050602080702020203" pitchFamily="82" charset="0"/>
              </a:defRPr>
            </a:lvl1pPr>
          </a:lstStyle>
          <a:p>
            <a:r>
              <a:rPr lang="en-US" dirty="0"/>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p:cNvSpPr>
            <a:spLocks noGrp="1"/>
          </p:cNvSpPr>
          <p:nvPr>
            <p:ph sz="half" idx="2"/>
          </p:nvPr>
        </p:nvSpPr>
        <p:spPr>
          <a:xfrm>
            <a:off x="839789" y="2505075"/>
            <a:ext cx="5157787"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solidFill>
                  <a:srgbClr val="000000"/>
                </a:solidFill>
                <a:latin typeface="Times New Roman" panose="02020603050405020304" pitchFamily="18" charset="0"/>
                <a:cs typeface="Times New Roman" panose="02020603050405020304" pitchFamily="18"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p:cNvSpPr>
            <a:spLocks noGrp="1"/>
          </p:cNvSpPr>
          <p:nvPr>
            <p:ph sz="quarter" idx="4"/>
          </p:nvPr>
        </p:nvSpPr>
        <p:spPr>
          <a:xfrm>
            <a:off x="6172201" y="2505075"/>
            <a:ext cx="5183188" cy="3684588"/>
          </a:xfrm>
        </p:spPr>
        <p:txBody>
          <a:bodyPr/>
          <a:lstStyle>
            <a:lvl1pPr>
              <a:defRPr sz="2000">
                <a:solidFill>
                  <a:srgbClr val="000000"/>
                </a:solidFill>
                <a:latin typeface="Times New Roman" panose="02020603050405020304" pitchFamily="18" charset="0"/>
                <a:cs typeface="Times New Roman" panose="02020603050405020304" pitchFamily="18" charset="0"/>
              </a:defRPr>
            </a:lvl1pPr>
            <a:lvl2pPr>
              <a:defRPr sz="1800">
                <a:solidFill>
                  <a:srgbClr val="000000"/>
                </a:solidFill>
                <a:latin typeface="Times New Roman" panose="02020603050405020304" pitchFamily="18" charset="0"/>
                <a:cs typeface="Times New Roman" panose="02020603050405020304" pitchFamily="18" charset="0"/>
              </a:defRPr>
            </a:lvl2pPr>
            <a:lvl3pPr>
              <a:defRPr sz="1600">
                <a:solidFill>
                  <a:srgbClr val="000000"/>
                </a:solidFill>
                <a:latin typeface="Times New Roman" panose="02020603050405020304" pitchFamily="18" charset="0"/>
                <a:cs typeface="Times New Roman" panose="02020603050405020304" pitchFamily="18" charset="0"/>
              </a:defRPr>
            </a:lvl3pPr>
            <a:lvl4pPr>
              <a:defRPr sz="1400">
                <a:solidFill>
                  <a:srgbClr val="000000"/>
                </a:solidFill>
                <a:latin typeface="Times New Roman" panose="02020603050405020304" pitchFamily="18" charset="0"/>
                <a:cs typeface="Times New Roman" panose="02020603050405020304" pitchFamily="18" charset="0"/>
              </a:defRPr>
            </a:lvl4pPr>
            <a:lvl5pPr>
              <a:defRPr sz="1200">
                <a:solidFill>
                  <a:srgbClr val="000000"/>
                </a:solidFill>
                <a:latin typeface="Times New Roman" panose="02020603050405020304" pitchFamily="18" charset="0"/>
                <a:cs typeface="Times New Roman" panose="020206030504050203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4F3D22F9-7A52-4763-840A-B39C791DA81C}" type="datetimeFigureOut">
              <a:rPr lang="en-US" smtClean="0"/>
              <a:t>8/8/2025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999233A-FC96-4E3F-8B53-79713CA14C8A}" type="slidenum">
              <a:rPr lang="en-US" smtClean="0"/>
              <a:t>‹#›</a:t>
            </a:fld>
            <a:endParaRPr lang="en-US"/>
          </a:p>
        </p:txBody>
      </p:sp>
    </p:spTree>
    <p:extLst>
      <p:ext uri="{BB962C8B-B14F-4D97-AF65-F5344CB8AC3E}">
        <p14:creationId xmlns:p14="http://schemas.microsoft.com/office/powerpoint/2010/main" val="5656416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9006537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28673559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9" name="Picture 8" descr="FSD PPP Templa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6124" y="0"/>
            <a:ext cx="2694791" cy="6858000"/>
          </a:xfrm>
          <a:prstGeom prst="rect">
            <a:avLst/>
          </a:prstGeom>
        </p:spPr>
      </p:pic>
    </p:spTree>
    <p:extLst>
      <p:ext uri="{BB962C8B-B14F-4D97-AF65-F5344CB8AC3E}">
        <p14:creationId xmlns:p14="http://schemas.microsoft.com/office/powerpoint/2010/main" val="3199725687"/>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23655300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35457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8457778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00970981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8916960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95349159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670927346"/>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67949556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1_Section Header">
    <p:spTree>
      <p:nvGrpSpPr>
        <p:cNvPr id="1" name=""/>
        <p:cNvGrpSpPr/>
        <p:nvPr/>
      </p:nvGrpSpPr>
      <p:grpSpPr>
        <a:xfrm>
          <a:off x="0" y="0"/>
          <a:ext cx="0" cy="0"/>
          <a:chOff x="0" y="0"/>
          <a:chExt cx="0" cy="0"/>
        </a:xfrm>
      </p:grpSpPr>
      <p:pic>
        <p:nvPicPr>
          <p:cNvPr id="8" name="Picture 7" descr="Sunny Back.png"/>
          <p:cNvPicPr>
            <a:picLocks noChangeAspect="1"/>
          </p:cNvPicPr>
          <p:nvPr userDrawn="1"/>
        </p:nvPicPr>
        <p:blipFill>
          <a:blip r:embed="rId2">
            <a:alphaModFix amt="69000"/>
            <a:extLst>
              <a:ext uri="{28A0092B-C50C-407E-A947-70E740481C1C}">
                <a14:useLocalDpi xmlns:a14="http://schemas.microsoft.com/office/drawing/2010/main" val="0"/>
              </a:ext>
            </a:extLst>
          </a:blip>
          <a:stretch>
            <a:fillRect/>
          </a:stretch>
        </p:blipFill>
        <p:spPr>
          <a:xfrm>
            <a:off x="-23245" y="0"/>
            <a:ext cx="12215245" cy="6880414"/>
          </a:xfrm>
          <a:prstGeom prst="rect">
            <a:avLst/>
          </a:prstGeom>
        </p:spPr>
      </p:pic>
      <p:sp>
        <p:nvSpPr>
          <p:cNvPr id="2" name="Title 1"/>
          <p:cNvSpPr>
            <a:spLocks noGrp="1"/>
          </p:cNvSpPr>
          <p:nvPr>
            <p:ph type="title"/>
          </p:nvPr>
        </p:nvSpPr>
        <p:spPr>
          <a:xfrm>
            <a:off x="3356783" y="4406901"/>
            <a:ext cx="7969501"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3356783" y="2906713"/>
            <a:ext cx="79695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392DC5D-2FFA-1D43-BE67-4498328BF505}"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5C4280-C049-3F4D-9821-9F213D5518C1}" type="slidenum">
              <a:rPr lang="en-US" smtClean="0"/>
              <a:t>‹#›</a:t>
            </a:fld>
            <a:endParaRPr lang="en-US"/>
          </a:p>
        </p:txBody>
      </p:sp>
      <p:pic>
        <p:nvPicPr>
          <p:cNvPr id="10" name="Picture 9">
            <a:extLst>
              <a:ext uri="{FF2B5EF4-FFF2-40B4-BE49-F238E27FC236}">
                <a16:creationId xmlns:a16="http://schemas.microsoft.com/office/drawing/2014/main" id="{2367ED15-B2A5-4084-A851-A8ACA07D9CCA}"/>
              </a:ext>
            </a:extLst>
          </p:cNvPr>
          <p:cNvPicPr>
            <a:picLocks noChangeAspect="1"/>
          </p:cNvPicPr>
          <p:nvPr userDrawn="1"/>
        </p:nvPicPr>
        <p:blipFill>
          <a:blip r:embed="rId3"/>
          <a:stretch>
            <a:fillRect/>
          </a:stretch>
        </p:blipFill>
        <p:spPr>
          <a:xfrm>
            <a:off x="296982" y="-36576"/>
            <a:ext cx="2783220" cy="6894576"/>
          </a:xfrm>
          <a:prstGeom prst="rect">
            <a:avLst/>
          </a:prstGeom>
        </p:spPr>
      </p:pic>
    </p:spTree>
    <p:extLst>
      <p:ext uri="{BB962C8B-B14F-4D97-AF65-F5344CB8AC3E}">
        <p14:creationId xmlns:p14="http://schemas.microsoft.com/office/powerpoint/2010/main" val="311798644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75820766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32762D3-DF72-D540-898C-C4A40E3E62D9}" type="datetimeFigureOut">
              <a:rPr lang="en-US" smtClean="0"/>
              <a:t>8/8/2025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143701820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32762D3-DF72-D540-898C-C4A40E3E62D9}" type="datetimeFigureOut">
              <a:rPr lang="en-US" smtClean="0"/>
              <a:t>8/8/2025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1952917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625784249"/>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532762D3-DF72-D540-898C-C4A40E3E62D9}" type="datetimeFigureOut">
              <a:rPr lang="en-US" smtClean="0"/>
              <a:t>8/8/2025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331356383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32762D3-DF72-D540-898C-C4A40E3E62D9}" type="datetimeFigureOut">
              <a:rPr lang="en-US" smtClean="0"/>
              <a:t>8/8/2025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AE1649-C190-1E44-AAD5-C129AA553731}" type="slidenum">
              <a:rPr lang="en-US" smtClean="0"/>
              <a:t>‹#›</a:t>
            </a:fld>
            <a:endParaRPr lang="en-US"/>
          </a:p>
        </p:txBody>
      </p:sp>
    </p:spTree>
    <p:extLst>
      <p:ext uri="{BB962C8B-B14F-4D97-AF65-F5344CB8AC3E}">
        <p14:creationId xmlns:p14="http://schemas.microsoft.com/office/powerpoint/2010/main" val="222942614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002060"/>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2610120627"/>
      </p:ext>
    </p:extLst>
  </p:cSld>
  <p:clrMap bg1="lt1" tx1="dk1" bg2="lt2" tx2="dk2" accent1="accent1" accent2="accent2" accent3="accent3" accent4="accent4" accent5="accent5" accent6="accent6" hlink="hlink" folHlink="folHlink"/>
  <p:sldLayoutIdLst>
    <p:sldLayoutId id="2147483653" r:id="rId1"/>
    <p:sldLayoutId id="2147483654" r:id="rId2"/>
    <p:sldLayoutId id="2147483664" r:id="rId3"/>
    <p:sldLayoutId id="2147483656" r:id="rId4"/>
    <p:sldLayoutId id="2147483658" r:id="rId5"/>
    <p:sldLayoutId id="2147483659" r:id="rId6"/>
    <p:sldLayoutId id="2147483660" r:id="rId7"/>
    <p:sldLayoutId id="2147483661" r:id="rId8"/>
    <p:sldLayoutId id="2147483662" r:id="rId9"/>
    <p:sldLayoutId id="2147483663" r:id="rId10"/>
    <p:sldLayoutId id="2147483676" r:id="rId11"/>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8000" kern="1200">
          <a:solidFill>
            <a:schemeClr val="bg1"/>
          </a:solidFill>
          <a:latin typeface="Onyx" panose="04050602080702020203" pitchFamily="82"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bg1"/>
          </a:solidFill>
          <a:latin typeface="Times New Roman" panose="02020603050405020304" pitchFamily="18" charset="0"/>
          <a:ea typeface="+mn-ea"/>
          <a:cs typeface="Times New Roman" panose="02020603050405020304" pitchFamily="18" charset="0"/>
        </a:defRPr>
      </a:lvl1pPr>
      <a:lvl2pPr marL="742950" indent="-285750" algn="l" defTabSz="457200" rtl="0" eaLnBrk="1" latinLnBrk="0" hangingPunct="1">
        <a:spcBef>
          <a:spcPct val="20000"/>
        </a:spcBef>
        <a:buFont typeface="Arial"/>
        <a:buChar char="–"/>
        <a:defRPr sz="2800" kern="1200">
          <a:solidFill>
            <a:schemeClr val="bg1"/>
          </a:solidFill>
          <a:latin typeface="Times New Roman" panose="02020603050405020304" pitchFamily="18" charset="0"/>
          <a:ea typeface="+mn-ea"/>
          <a:cs typeface="Times New Roman" panose="02020603050405020304" pitchFamily="18" charset="0"/>
        </a:defRPr>
      </a:lvl2pPr>
      <a:lvl3pPr marL="1143000" indent="-228600" algn="l" defTabSz="457200" rtl="0" eaLnBrk="1" latinLnBrk="0" hangingPunct="1">
        <a:spcBef>
          <a:spcPct val="20000"/>
        </a:spcBef>
        <a:buFont typeface="Arial"/>
        <a:buChar char="•"/>
        <a:defRPr sz="2400" kern="1200">
          <a:solidFill>
            <a:schemeClr val="bg1"/>
          </a:solidFill>
          <a:latin typeface="Times New Roman" panose="02020603050405020304" pitchFamily="18" charset="0"/>
          <a:ea typeface="+mn-ea"/>
          <a:cs typeface="Times New Roman" panose="02020603050405020304" pitchFamily="18" charset="0"/>
        </a:defRPr>
      </a:lvl3pPr>
      <a:lvl4pPr marL="16002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4pPr>
      <a:lvl5pPr marL="2057400" indent="-228600" algn="l" defTabSz="457200" rtl="0" eaLnBrk="1" latinLnBrk="0" hangingPunct="1">
        <a:spcBef>
          <a:spcPct val="20000"/>
        </a:spcBef>
        <a:buFont typeface="Arial"/>
        <a:buChar char="»"/>
        <a:defRPr sz="2000" kern="1200">
          <a:solidFill>
            <a:schemeClr val="bg1"/>
          </a:solidFill>
          <a:latin typeface="Times New Roman" panose="02020603050405020304" pitchFamily="18" charset="0"/>
          <a:ea typeface="+mn-ea"/>
          <a:cs typeface="Times New Roman" panose="02020603050405020304" pitchFamily="18"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32762D3-DF72-D540-898C-C4A40E3E62D9}" type="datetimeFigureOut">
              <a:rPr lang="en-US" smtClean="0"/>
              <a:t>8/8/2025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E1649-C190-1E44-AAD5-C129AA553731}" type="slidenum">
              <a:rPr lang="en-US" smtClean="0"/>
              <a:t>‹#›</a:t>
            </a:fld>
            <a:endParaRPr lang="en-US"/>
          </a:p>
        </p:txBody>
      </p:sp>
    </p:spTree>
    <p:extLst>
      <p:ext uri="{BB962C8B-B14F-4D97-AF65-F5344CB8AC3E}">
        <p14:creationId xmlns:p14="http://schemas.microsoft.com/office/powerpoint/2010/main" val="1098112893"/>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Lst>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1.xml"/><Relationship Id="rId1" Type="http://schemas.openxmlformats.org/officeDocument/2006/relationships/tags" Target="../tags/tag5.xml"/><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2.wdp"/><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30.png"/><Relationship Id="rId5" Type="http://schemas.openxmlformats.org/officeDocument/2006/relationships/image" Target="../media/image25.png"/><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1.xml"/><Relationship Id="rId1" Type="http://schemas.openxmlformats.org/officeDocument/2006/relationships/tags" Target="../tags/tag6.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1.xml"/><Relationship Id="rId1" Type="http://schemas.openxmlformats.org/officeDocument/2006/relationships/tags" Target="../tags/tag7.xml"/><Relationship Id="rId4" Type="http://schemas.openxmlformats.org/officeDocument/2006/relationships/image" Target="../media/image3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35.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mailto:specialdiet@lausd.net" TargetMode="Externa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8" Type="http://schemas.microsoft.com/office/2007/relationships/hdphoto" Target="../media/hdphoto4.wdp"/><Relationship Id="rId13" Type="http://schemas.microsoft.com/office/2007/relationships/hdphoto" Target="../media/hdphoto6.wdp"/><Relationship Id="rId3" Type="http://schemas.openxmlformats.org/officeDocument/2006/relationships/notesSlide" Target="../notesSlides/notesSlide20.xml"/><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slideLayout" Target="../slideLayouts/slideLayout11.xml"/><Relationship Id="rId1" Type="http://schemas.openxmlformats.org/officeDocument/2006/relationships/tags" Target="../tags/tag10.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37.png"/><Relationship Id="rId15" Type="http://schemas.openxmlformats.org/officeDocument/2006/relationships/image" Target="../media/image43.png"/><Relationship Id="rId10" Type="http://schemas.openxmlformats.org/officeDocument/2006/relationships/image" Target="../media/image40.png"/><Relationship Id="rId4" Type="http://schemas.openxmlformats.org/officeDocument/2006/relationships/image" Target="../media/image23.png"/><Relationship Id="rId9" Type="http://schemas.openxmlformats.org/officeDocument/2006/relationships/image" Target="../media/image39.png"/><Relationship Id="rId1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5.wdp"/><Relationship Id="rId3" Type="http://schemas.openxmlformats.org/officeDocument/2006/relationships/notesSlide" Target="../notesSlides/notesSlide21.xml"/><Relationship Id="rId7" Type="http://schemas.openxmlformats.org/officeDocument/2006/relationships/image" Target="../media/image37.png"/><Relationship Id="rId12" Type="http://schemas.openxmlformats.org/officeDocument/2006/relationships/image" Target="../media/image40.png"/><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43.png"/><Relationship Id="rId11" Type="http://schemas.openxmlformats.org/officeDocument/2006/relationships/image" Target="../media/image39.png"/><Relationship Id="rId5" Type="http://schemas.openxmlformats.org/officeDocument/2006/relationships/image" Target="../media/image42.png"/><Relationship Id="rId15" Type="http://schemas.microsoft.com/office/2007/relationships/hdphoto" Target="../media/hdphoto6.wdp"/><Relationship Id="rId10" Type="http://schemas.microsoft.com/office/2007/relationships/hdphoto" Target="../media/hdphoto4.wdp"/><Relationship Id="rId4" Type="http://schemas.openxmlformats.org/officeDocument/2006/relationships/image" Target="../media/image23.png"/><Relationship Id="rId9" Type="http://schemas.openxmlformats.org/officeDocument/2006/relationships/image" Target="../media/image38.png"/><Relationship Id="rId14"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image" Target="../media/image40.png"/><Relationship Id="rId3" Type="http://schemas.openxmlformats.org/officeDocument/2006/relationships/notesSlide" Target="../notesSlides/notesSlide22.xml"/><Relationship Id="rId7" Type="http://schemas.openxmlformats.org/officeDocument/2006/relationships/image" Target="../media/image43.png"/><Relationship Id="rId12" Type="http://schemas.openxmlformats.org/officeDocument/2006/relationships/image" Target="../media/image39.png"/><Relationship Id="rId2" Type="http://schemas.openxmlformats.org/officeDocument/2006/relationships/slideLayout" Target="../slideLayouts/slideLayout11.xml"/><Relationship Id="rId16" Type="http://schemas.microsoft.com/office/2007/relationships/hdphoto" Target="../media/hdphoto6.wdp"/><Relationship Id="rId1" Type="http://schemas.openxmlformats.org/officeDocument/2006/relationships/tags" Target="../tags/tag12.xml"/><Relationship Id="rId6" Type="http://schemas.openxmlformats.org/officeDocument/2006/relationships/image" Target="../media/image42.png"/><Relationship Id="rId11" Type="http://schemas.microsoft.com/office/2007/relationships/hdphoto" Target="../media/hdphoto4.wdp"/><Relationship Id="rId5" Type="http://schemas.openxmlformats.org/officeDocument/2006/relationships/image" Target="../media/image44.png"/><Relationship Id="rId15" Type="http://schemas.openxmlformats.org/officeDocument/2006/relationships/image" Target="../media/image41.png"/><Relationship Id="rId10" Type="http://schemas.openxmlformats.org/officeDocument/2006/relationships/image" Target="../media/image38.png"/><Relationship Id="rId4" Type="http://schemas.openxmlformats.org/officeDocument/2006/relationships/image" Target="../media/image23.png"/><Relationship Id="rId9" Type="http://schemas.microsoft.com/office/2007/relationships/hdphoto" Target="../media/hdphoto3.wdp"/><Relationship Id="rId14" Type="http://schemas.microsoft.com/office/2007/relationships/hdphoto" Target="../media/hdphoto5.wdp"/></Relationships>
</file>

<file path=ppt/slides/_rels/slide2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notesSlide" Target="../notesSlides/notesSlide23.xml"/><Relationship Id="rId7" Type="http://schemas.openxmlformats.org/officeDocument/2006/relationships/image" Target="../media/image17.png"/><Relationship Id="rId2" Type="http://schemas.openxmlformats.org/officeDocument/2006/relationships/slideLayout" Target="../slideLayouts/slideLayout11.xml"/><Relationship Id="rId1" Type="http://schemas.openxmlformats.org/officeDocument/2006/relationships/tags" Target="../tags/tag13.xml"/><Relationship Id="rId6" Type="http://schemas.openxmlformats.org/officeDocument/2006/relationships/image" Target="../media/image18.JPG"/><Relationship Id="rId5" Type="http://schemas.openxmlformats.org/officeDocument/2006/relationships/image" Target="../media/image46.png"/><Relationship Id="rId10" Type="http://schemas.openxmlformats.org/officeDocument/2006/relationships/image" Target="../media/image47.png"/><Relationship Id="rId4" Type="http://schemas.openxmlformats.org/officeDocument/2006/relationships/image" Target="../media/image45.jpeg"/><Relationship Id="rId9" Type="http://schemas.openxmlformats.org/officeDocument/2006/relationships/image" Target="../media/image15.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8.png"/><Relationship Id="rId18" Type="http://schemas.openxmlformats.org/officeDocument/2006/relationships/image" Target="../media/image50.jpg"/><Relationship Id="rId3" Type="http://schemas.openxmlformats.org/officeDocument/2006/relationships/notesSlide" Target="../notesSlides/notesSlide25.xml"/><Relationship Id="rId7" Type="http://schemas.openxmlformats.org/officeDocument/2006/relationships/image" Target="../media/image17.png"/><Relationship Id="rId12" Type="http://schemas.openxmlformats.org/officeDocument/2006/relationships/image" Target="../media/image48.png"/><Relationship Id="rId17" Type="http://schemas.openxmlformats.org/officeDocument/2006/relationships/image" Target="../media/image47.png"/><Relationship Id="rId2" Type="http://schemas.openxmlformats.org/officeDocument/2006/relationships/slideLayout" Target="../slideLayouts/slideLayout2.xml"/><Relationship Id="rId16" Type="http://schemas.microsoft.com/office/2007/relationships/hdphoto" Target="../media/hdphoto7.wdp"/><Relationship Id="rId1" Type="http://schemas.openxmlformats.org/officeDocument/2006/relationships/tags" Target="../tags/tag14.xml"/><Relationship Id="rId6" Type="http://schemas.openxmlformats.org/officeDocument/2006/relationships/image" Target="../media/image18.JPG"/><Relationship Id="rId11" Type="http://schemas.openxmlformats.org/officeDocument/2006/relationships/image" Target="../media/image15.png"/><Relationship Id="rId5" Type="http://schemas.openxmlformats.org/officeDocument/2006/relationships/image" Target="../media/image46.png"/><Relationship Id="rId15" Type="http://schemas.openxmlformats.org/officeDocument/2006/relationships/image" Target="../media/image49.png"/><Relationship Id="rId10" Type="http://schemas.openxmlformats.org/officeDocument/2006/relationships/image" Target="../media/image16.png"/><Relationship Id="rId4" Type="http://schemas.openxmlformats.org/officeDocument/2006/relationships/image" Target="../media/image45.jpeg"/><Relationship Id="rId9" Type="http://schemas.microsoft.com/office/2007/relationships/hdphoto" Target="../media/hdphoto2.wdp"/><Relationship Id="rId14"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16.png"/><Relationship Id="rId3" Type="http://schemas.openxmlformats.org/officeDocument/2006/relationships/notesSlide" Target="../notesSlides/notesSlide26.xml"/><Relationship Id="rId7" Type="http://schemas.openxmlformats.org/officeDocument/2006/relationships/image" Target="../media/image17.png"/><Relationship Id="rId12" Type="http://schemas.microsoft.com/office/2007/relationships/hdphoto" Target="../media/hdphoto8.wdp"/><Relationship Id="rId2" Type="http://schemas.openxmlformats.org/officeDocument/2006/relationships/slideLayout" Target="../slideLayouts/slideLayout2.xml"/><Relationship Id="rId16" Type="http://schemas.openxmlformats.org/officeDocument/2006/relationships/image" Target="../media/image50.jpg"/><Relationship Id="rId1" Type="http://schemas.openxmlformats.org/officeDocument/2006/relationships/tags" Target="../tags/tag15.xml"/><Relationship Id="rId6" Type="http://schemas.openxmlformats.org/officeDocument/2006/relationships/image" Target="../media/image18.JPG"/><Relationship Id="rId11" Type="http://schemas.openxmlformats.org/officeDocument/2006/relationships/image" Target="../media/image52.png"/><Relationship Id="rId5" Type="http://schemas.openxmlformats.org/officeDocument/2006/relationships/image" Target="../media/image46.png"/><Relationship Id="rId15" Type="http://schemas.openxmlformats.org/officeDocument/2006/relationships/image" Target="../media/image47.png"/><Relationship Id="rId10" Type="http://schemas.openxmlformats.org/officeDocument/2006/relationships/image" Target="../media/image51.png"/><Relationship Id="rId4" Type="http://schemas.openxmlformats.org/officeDocument/2006/relationships/image" Target="../media/image45.jpeg"/><Relationship Id="rId9" Type="http://schemas.microsoft.com/office/2007/relationships/hdphoto" Target="../media/hdphoto2.wdp"/><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8.png"/><Relationship Id="rId18" Type="http://schemas.openxmlformats.org/officeDocument/2006/relationships/image" Target="../media/image60.png"/><Relationship Id="rId3" Type="http://schemas.openxmlformats.org/officeDocument/2006/relationships/notesSlide" Target="../notesSlides/notesSlide27.xml"/><Relationship Id="rId21" Type="http://schemas.microsoft.com/office/2007/relationships/hdphoto" Target="../media/hdphoto13.wdp"/><Relationship Id="rId7" Type="http://schemas.openxmlformats.org/officeDocument/2006/relationships/image" Target="../media/image31.png"/><Relationship Id="rId12" Type="http://schemas.microsoft.com/office/2007/relationships/hdphoto" Target="../media/hdphoto10.wdp"/><Relationship Id="rId17" Type="http://schemas.microsoft.com/office/2007/relationships/hdphoto" Target="../media/hdphoto4.wdp"/><Relationship Id="rId2" Type="http://schemas.openxmlformats.org/officeDocument/2006/relationships/slideLayout" Target="../slideLayouts/slideLayout2.xml"/><Relationship Id="rId16" Type="http://schemas.openxmlformats.org/officeDocument/2006/relationships/image" Target="../media/image38.png"/><Relationship Id="rId20" Type="http://schemas.openxmlformats.org/officeDocument/2006/relationships/image" Target="../media/image61.png"/><Relationship Id="rId1" Type="http://schemas.openxmlformats.org/officeDocument/2006/relationships/tags" Target="../tags/tag16.xml"/><Relationship Id="rId6" Type="http://schemas.openxmlformats.org/officeDocument/2006/relationships/image" Target="../media/image55.png"/><Relationship Id="rId11" Type="http://schemas.openxmlformats.org/officeDocument/2006/relationships/image" Target="../media/image57.png"/><Relationship Id="rId5" Type="http://schemas.openxmlformats.org/officeDocument/2006/relationships/image" Target="../media/image54.jpeg"/><Relationship Id="rId15" Type="http://schemas.openxmlformats.org/officeDocument/2006/relationships/image" Target="../media/image59.png"/><Relationship Id="rId10" Type="http://schemas.microsoft.com/office/2007/relationships/hdphoto" Target="../media/hdphoto9.wdp"/><Relationship Id="rId19" Type="http://schemas.microsoft.com/office/2007/relationships/hdphoto" Target="../media/hdphoto12.wdp"/><Relationship Id="rId4" Type="http://schemas.openxmlformats.org/officeDocument/2006/relationships/image" Target="../media/image53.png"/><Relationship Id="rId9" Type="http://schemas.openxmlformats.org/officeDocument/2006/relationships/image" Target="../media/image56.png"/><Relationship Id="rId14" Type="http://schemas.microsoft.com/office/2007/relationships/hdphoto" Target="../media/hdphoto11.wdp"/><Relationship Id="rId22" Type="http://schemas.openxmlformats.org/officeDocument/2006/relationships/image" Target="../media/image50.jp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38.png"/><Relationship Id="rId18" Type="http://schemas.microsoft.com/office/2007/relationships/hdphoto" Target="../media/hdphoto16.wdp"/><Relationship Id="rId26" Type="http://schemas.openxmlformats.org/officeDocument/2006/relationships/image" Target="../media/image41.png"/><Relationship Id="rId3" Type="http://schemas.openxmlformats.org/officeDocument/2006/relationships/notesSlide" Target="../notesSlides/notesSlide28.xml"/><Relationship Id="rId21" Type="http://schemas.openxmlformats.org/officeDocument/2006/relationships/image" Target="../media/image67.png"/><Relationship Id="rId7" Type="http://schemas.microsoft.com/office/2007/relationships/hdphoto" Target="../media/hdphoto2.wdp"/><Relationship Id="rId12" Type="http://schemas.openxmlformats.org/officeDocument/2006/relationships/image" Target="../media/image39.png"/><Relationship Id="rId17" Type="http://schemas.openxmlformats.org/officeDocument/2006/relationships/image" Target="../media/image64.png"/><Relationship Id="rId25" Type="http://schemas.microsoft.com/office/2007/relationships/hdphoto" Target="../media/hdphoto3.wdp"/><Relationship Id="rId2" Type="http://schemas.openxmlformats.org/officeDocument/2006/relationships/slideLayout" Target="../slideLayouts/slideLayout2.xml"/><Relationship Id="rId16" Type="http://schemas.microsoft.com/office/2007/relationships/hdphoto" Target="../media/hdphoto8.wdp"/><Relationship Id="rId20" Type="http://schemas.openxmlformats.org/officeDocument/2006/relationships/image" Target="../media/image66.png"/><Relationship Id="rId1" Type="http://schemas.openxmlformats.org/officeDocument/2006/relationships/tags" Target="../tags/tag17.xml"/><Relationship Id="rId6" Type="http://schemas.openxmlformats.org/officeDocument/2006/relationships/image" Target="../media/image31.png"/><Relationship Id="rId11" Type="http://schemas.microsoft.com/office/2007/relationships/hdphoto" Target="../media/hdphoto15.wdp"/><Relationship Id="rId24" Type="http://schemas.openxmlformats.org/officeDocument/2006/relationships/image" Target="../media/image37.png"/><Relationship Id="rId5" Type="http://schemas.openxmlformats.org/officeDocument/2006/relationships/image" Target="../media/image54.jpeg"/><Relationship Id="rId15" Type="http://schemas.openxmlformats.org/officeDocument/2006/relationships/image" Target="../media/image52.png"/><Relationship Id="rId23" Type="http://schemas.openxmlformats.org/officeDocument/2006/relationships/image" Target="../media/image69.png"/><Relationship Id="rId28" Type="http://schemas.openxmlformats.org/officeDocument/2006/relationships/image" Target="../media/image50.jpg"/><Relationship Id="rId10" Type="http://schemas.openxmlformats.org/officeDocument/2006/relationships/image" Target="../media/image63.png"/><Relationship Id="rId19" Type="http://schemas.openxmlformats.org/officeDocument/2006/relationships/image" Target="../media/image65.png"/><Relationship Id="rId4" Type="http://schemas.openxmlformats.org/officeDocument/2006/relationships/image" Target="../media/image53.png"/><Relationship Id="rId9" Type="http://schemas.microsoft.com/office/2007/relationships/hdphoto" Target="../media/hdphoto14.wdp"/><Relationship Id="rId14" Type="http://schemas.microsoft.com/office/2007/relationships/hdphoto" Target="../media/hdphoto4.wdp"/><Relationship Id="rId22" Type="http://schemas.openxmlformats.org/officeDocument/2006/relationships/image" Target="../media/image68.png"/><Relationship Id="rId27" Type="http://schemas.microsoft.com/office/2007/relationships/hdphoto" Target="../media/hdphoto6.wdp"/></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notesSlide" Target="../notesSlides/notesSlide29.xml"/><Relationship Id="rId7" Type="http://schemas.openxmlformats.org/officeDocument/2006/relationships/image" Target="../media/image71.emf"/><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oleObject" Target="../embeddings/oleObject2.bin"/><Relationship Id="rId5" Type="http://schemas.openxmlformats.org/officeDocument/2006/relationships/image" Target="../media/image70.emf"/><Relationship Id="rId4" Type="http://schemas.openxmlformats.org/officeDocument/2006/relationships/oleObject" Target="../embeddings/oleObject1.bin"/><Relationship Id="rId9"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20.xml"/><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78.png"/><Relationship Id="rId4" Type="http://schemas.openxmlformats.org/officeDocument/2006/relationships/image" Target="../media/image7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39.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image" Target="../media/image83.png"/><Relationship Id="rId7" Type="http://schemas.openxmlformats.org/officeDocument/2006/relationships/image" Target="../media/image87.png"/><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86.png"/><Relationship Id="rId5" Type="http://schemas.openxmlformats.org/officeDocument/2006/relationships/image" Target="../media/image85.png"/><Relationship Id="rId4" Type="http://schemas.openxmlformats.org/officeDocument/2006/relationships/image" Target="../media/image84.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44.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46.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58.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slideLayout" Target="../slideLayouts/slideLayout11.xml"/><Relationship Id="rId1" Type="http://schemas.openxmlformats.org/officeDocument/2006/relationships/tags" Target="../tags/tag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2.xml"/><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1.xml"/><Relationship Id="rId1" Type="http://schemas.openxmlformats.org/officeDocument/2006/relationships/tags" Target="../tags/tag3.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7" Type="http://schemas.openxmlformats.org/officeDocument/2006/relationships/image" Target="../media/image18.JPG"/><Relationship Id="rId2" Type="http://schemas.openxmlformats.org/officeDocument/2006/relationships/slideLayout" Target="../slideLayouts/slideLayout11.xml"/><Relationship Id="rId1" Type="http://schemas.openxmlformats.org/officeDocument/2006/relationships/tags" Target="../tags/tag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657239" y="4292139"/>
            <a:ext cx="8855534" cy="823912"/>
          </a:xfrm>
        </p:spPr>
        <p:txBody>
          <a:bodyPr>
            <a:noAutofit/>
          </a:bodyPr>
          <a:lstStyle/>
          <a:p>
            <a:pPr algn="ctr">
              <a:spcBef>
                <a:spcPts val="0"/>
              </a:spcBef>
            </a:pPr>
            <a:r>
              <a:rPr lang="en-US" sz="8000" b="1" dirty="0">
                <a:solidFill>
                  <a:schemeClr val="bg1"/>
                </a:solidFill>
                <a:latin typeface="Onyx" panose="04050602080702020203" pitchFamily="82" charset="0"/>
              </a:rPr>
              <a:t>SUPPER PROGRAM FOR FOOD SERVICES MANAGERS</a:t>
            </a:r>
          </a:p>
          <a:p>
            <a:pPr algn="ctr">
              <a:spcBef>
                <a:spcPts val="0"/>
              </a:spcBef>
            </a:pPr>
            <a:endParaRPr lang="en-US" sz="3200" b="1" dirty="0">
              <a:solidFill>
                <a:srgbClr val="000000"/>
              </a:solidFill>
            </a:endParaRPr>
          </a:p>
        </p:txBody>
      </p:sp>
      <p:sp>
        <p:nvSpPr>
          <p:cNvPr id="2" name="Flowchart: Connector 1">
            <a:extLst>
              <a:ext uri="{FF2B5EF4-FFF2-40B4-BE49-F238E27FC236}">
                <a16:creationId xmlns:a16="http://schemas.microsoft.com/office/drawing/2014/main" id="{78D8B04B-2B50-1CF2-8F11-991C294609FF}"/>
              </a:ext>
            </a:extLst>
          </p:cNvPr>
          <p:cNvSpPr/>
          <p:nvPr/>
        </p:nvSpPr>
        <p:spPr>
          <a:xfrm>
            <a:off x="8526463" y="3862137"/>
            <a:ext cx="3665538" cy="362633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05168083-C11C-A18C-ABA8-2230ACF14087}"/>
              </a:ext>
            </a:extLst>
          </p:cNvPr>
          <p:cNvSpPr/>
          <p:nvPr/>
        </p:nvSpPr>
        <p:spPr>
          <a:xfrm>
            <a:off x="7991806" y="4475747"/>
            <a:ext cx="995784" cy="102691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14EE70AA-CDAA-F376-C78A-C00A5D291648}"/>
              </a:ext>
            </a:extLst>
          </p:cNvPr>
          <p:cNvSpPr/>
          <p:nvPr/>
        </p:nvSpPr>
        <p:spPr>
          <a:xfrm>
            <a:off x="-955184" y="-623723"/>
            <a:ext cx="3469783" cy="36449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 name="Picture 2" descr="Image preview">
            <a:extLst>
              <a:ext uri="{FF2B5EF4-FFF2-40B4-BE49-F238E27FC236}">
                <a16:creationId xmlns:a16="http://schemas.microsoft.com/office/drawing/2014/main" id="{6EBA64B1-B074-0CB1-B523-5D9D57FFA8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9987" y="1081012"/>
            <a:ext cx="3665538" cy="630969"/>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Connector 5">
            <a:extLst>
              <a:ext uri="{FF2B5EF4-FFF2-40B4-BE49-F238E27FC236}">
                <a16:creationId xmlns:a16="http://schemas.microsoft.com/office/drawing/2014/main" id="{E728254F-C539-3D87-80A7-4B6B5EFE9741}"/>
              </a:ext>
            </a:extLst>
          </p:cNvPr>
          <p:cNvSpPr/>
          <p:nvPr/>
        </p:nvSpPr>
        <p:spPr>
          <a:xfrm>
            <a:off x="7735525" y="571139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BFA29C7-A72A-15EC-80AF-051AD04E576D}"/>
              </a:ext>
            </a:extLst>
          </p:cNvPr>
          <p:cNvSpPr/>
          <p:nvPr/>
        </p:nvSpPr>
        <p:spPr>
          <a:xfrm>
            <a:off x="447266" y="2404606"/>
            <a:ext cx="1209973"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9057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FBF57E25-34BB-DC8D-40C7-BC2FCF76EF6B}"/>
              </a:ext>
            </a:extLst>
          </p:cNvPr>
          <p:cNvSpPr/>
          <p:nvPr/>
        </p:nvSpPr>
        <p:spPr>
          <a:xfrm>
            <a:off x="6673148" y="1762943"/>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441423" y="2851821"/>
            <a:ext cx="3797128" cy="1325563"/>
          </a:xfrm>
        </p:spPr>
        <p:txBody>
          <a:bodyPr>
            <a:noAutofit/>
          </a:bodyPr>
          <a:lstStyle/>
          <a:p>
            <a:r>
              <a:rPr lang="en-US" sz="6000" dirty="0">
                <a:solidFill>
                  <a:schemeClr val="bg1"/>
                </a:solidFill>
              </a:rPr>
              <a:t>Eating Area Posters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7249973" y="4566000"/>
            <a:ext cx="4085546" cy="93062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1000"/>
              </a:spcAft>
              <a:buNone/>
            </a:pPr>
            <a:r>
              <a:rPr lang="en-US" altLang="en-US" sz="2400" dirty="0">
                <a:solidFill>
                  <a:schemeClr val="bg1"/>
                </a:solidFill>
                <a:latin typeface="Century Gothic" panose="020B0502020202020204" pitchFamily="34" charset="0"/>
              </a:rPr>
              <a:t>Used to aid students in where to eat supper meals.</a:t>
            </a:r>
          </a:p>
        </p:txBody>
      </p:sp>
      <p:sp>
        <p:nvSpPr>
          <p:cNvPr id="3" name="Flowchart: Connector 2">
            <a:extLst>
              <a:ext uri="{FF2B5EF4-FFF2-40B4-BE49-F238E27FC236}">
                <a16:creationId xmlns:a16="http://schemas.microsoft.com/office/drawing/2014/main" id="{D75D761C-96E3-E231-A41E-386FBDE0036D}"/>
              </a:ext>
            </a:extLst>
          </p:cNvPr>
          <p:cNvSpPr/>
          <p:nvPr/>
        </p:nvSpPr>
        <p:spPr>
          <a:xfrm>
            <a:off x="11085327" y="5486574"/>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73309460-D6E3-8EB0-66F7-B3747BF1C8D3}"/>
              </a:ext>
            </a:extLst>
          </p:cNvPr>
          <p:cNvSpPr/>
          <p:nvPr/>
        </p:nvSpPr>
        <p:spPr>
          <a:xfrm>
            <a:off x="10693744" y="623490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27C8B976-F22F-9528-C697-1CCCD5D47B7D}"/>
              </a:ext>
            </a:extLst>
          </p:cNvPr>
          <p:cNvGrpSpPr/>
          <p:nvPr/>
        </p:nvGrpSpPr>
        <p:grpSpPr>
          <a:xfrm>
            <a:off x="1020187" y="3834238"/>
            <a:ext cx="5268824" cy="1652336"/>
            <a:chOff x="1724350" y="5065389"/>
            <a:chExt cx="5268824" cy="1652336"/>
          </a:xfrm>
        </p:grpSpPr>
        <p:sp>
          <p:nvSpPr>
            <p:cNvPr id="7" name="Isosceles Triangle 6">
              <a:extLst>
                <a:ext uri="{FF2B5EF4-FFF2-40B4-BE49-F238E27FC236}">
                  <a16:creationId xmlns:a16="http://schemas.microsoft.com/office/drawing/2014/main" id="{B76B74D6-C4BB-74B8-659C-C31020543AAC}"/>
                </a:ext>
              </a:extLst>
            </p:cNvPr>
            <p:cNvSpPr/>
            <p:nvPr/>
          </p:nvSpPr>
          <p:spPr>
            <a:xfrm rot="3763608">
              <a:off x="6110605" y="5099583"/>
              <a:ext cx="871684" cy="893454"/>
            </a:xfrm>
            <a:prstGeom prst="triangle">
              <a:avLst>
                <a:gd name="adj" fmla="val 94796"/>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Terminator 7">
              <a:extLst>
                <a:ext uri="{FF2B5EF4-FFF2-40B4-BE49-F238E27FC236}">
                  <a16:creationId xmlns:a16="http://schemas.microsoft.com/office/drawing/2014/main" id="{D8E11B9D-7986-AEAC-DC28-E88CB2FC8ED9}"/>
                </a:ext>
              </a:extLst>
            </p:cNvPr>
            <p:cNvSpPr/>
            <p:nvPr/>
          </p:nvSpPr>
          <p:spPr>
            <a:xfrm>
              <a:off x="1724350" y="5065389"/>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2C5CF839-23DC-4160-9368-A04EFDB242E2}"/>
                </a:ext>
              </a:extLst>
            </p:cNvPr>
            <p:cNvPicPr>
              <a:picLocks noChangeAspect="1"/>
            </p:cNvPicPr>
            <p:nvPr/>
          </p:nvPicPr>
          <p:blipFill>
            <a:blip r:embed="rId4"/>
            <a:stretch>
              <a:fillRect/>
            </a:stretch>
          </p:blipFill>
          <p:spPr>
            <a:xfrm>
              <a:off x="2945441" y="5114174"/>
              <a:ext cx="2497939" cy="1554764"/>
            </a:xfrm>
            <a:prstGeom prst="rect">
              <a:avLst/>
            </a:prstGeom>
          </p:spPr>
        </p:pic>
      </p:grpSp>
      <p:sp>
        <p:nvSpPr>
          <p:cNvPr id="17" name="Flowchart: Connector 16">
            <a:extLst>
              <a:ext uri="{FF2B5EF4-FFF2-40B4-BE49-F238E27FC236}">
                <a16:creationId xmlns:a16="http://schemas.microsoft.com/office/drawing/2014/main" id="{9D109864-A299-B280-D0FF-D7FB7596CA5C}"/>
              </a:ext>
            </a:extLst>
          </p:cNvPr>
          <p:cNvSpPr/>
          <p:nvPr/>
        </p:nvSpPr>
        <p:spPr>
          <a:xfrm>
            <a:off x="-138558" y="-961533"/>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E8658565-7520-9927-2419-7CC3B554BD84}"/>
              </a:ext>
            </a:extLst>
          </p:cNvPr>
          <p:cNvSpPr/>
          <p:nvPr/>
        </p:nvSpPr>
        <p:spPr>
          <a:xfrm>
            <a:off x="1867386" y="560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54014178-DCE3-7CD7-24BA-87F49575B353}"/>
              </a:ext>
            </a:extLst>
          </p:cNvPr>
          <p:cNvGrpSpPr/>
          <p:nvPr/>
        </p:nvGrpSpPr>
        <p:grpSpPr>
          <a:xfrm>
            <a:off x="1554489" y="1463055"/>
            <a:ext cx="5279841" cy="1652336"/>
            <a:chOff x="-5279841" y="2185435"/>
            <a:chExt cx="5279841" cy="1652336"/>
          </a:xfrm>
        </p:grpSpPr>
        <p:grpSp>
          <p:nvGrpSpPr>
            <p:cNvPr id="22" name="Group 21">
              <a:extLst>
                <a:ext uri="{FF2B5EF4-FFF2-40B4-BE49-F238E27FC236}">
                  <a16:creationId xmlns:a16="http://schemas.microsoft.com/office/drawing/2014/main" id="{9EB837CF-978F-DC5F-1696-7AF93B2E88F5}"/>
                </a:ext>
              </a:extLst>
            </p:cNvPr>
            <p:cNvGrpSpPr/>
            <p:nvPr/>
          </p:nvGrpSpPr>
          <p:grpSpPr>
            <a:xfrm>
              <a:off x="-5279841" y="2185435"/>
              <a:ext cx="5279841" cy="1652336"/>
              <a:chOff x="-5478429" y="2029104"/>
              <a:chExt cx="5279841" cy="1652336"/>
            </a:xfrm>
          </p:grpSpPr>
          <p:sp>
            <p:nvSpPr>
              <p:cNvPr id="14" name="Isosceles Triangle 13">
                <a:extLst>
                  <a:ext uri="{FF2B5EF4-FFF2-40B4-BE49-F238E27FC236}">
                    <a16:creationId xmlns:a16="http://schemas.microsoft.com/office/drawing/2014/main" id="{523E694C-F96D-39D4-1985-406BF57A293B}"/>
                  </a:ext>
                </a:extLst>
              </p:cNvPr>
              <p:cNvSpPr>
                <a:spLocks/>
              </p:cNvSpPr>
              <p:nvPr/>
            </p:nvSpPr>
            <p:spPr>
              <a:xfrm rot="5400000">
                <a:off x="-1081157" y="2409880"/>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Terminator 10">
                <a:extLst>
                  <a:ext uri="{FF2B5EF4-FFF2-40B4-BE49-F238E27FC236}">
                    <a16:creationId xmlns:a16="http://schemas.microsoft.com/office/drawing/2014/main" id="{5050D2DE-7D41-44F1-D8DA-BAA22167CECA}"/>
                  </a:ext>
                </a:extLst>
              </p:cNvPr>
              <p:cNvSpPr>
                <a:spLocks/>
              </p:cNvSpPr>
              <p:nvPr/>
            </p:nvSpPr>
            <p:spPr>
              <a:xfrm>
                <a:off x="-5478429" y="2029104"/>
                <a:ext cx="4764505" cy="1652336"/>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Content Placeholder 3">
                <a:extLst>
                  <a:ext uri="{FF2B5EF4-FFF2-40B4-BE49-F238E27FC236}">
                    <a16:creationId xmlns:a16="http://schemas.microsoft.com/office/drawing/2014/main" id="{B24620AB-96E2-494C-AAB9-D6E434C555EF}"/>
                  </a:ext>
                </a:extLst>
              </p:cNvPr>
              <p:cNvPicPr>
                <a:picLocks noGrp="1" noChangeAspect="1"/>
              </p:cNvPicPr>
              <p:nvPr>
                <p:ph sz="half" idx="2"/>
              </p:nvPr>
            </p:nvPicPr>
            <p:blipFill rotWithShape="1">
              <a:blip r:embed="rId5"/>
              <a:srcRect l="55503" t="8480" r="10348" b="20261"/>
              <a:stretch/>
            </p:blipFill>
            <p:spPr>
              <a:xfrm>
                <a:off x="-4233491" y="2093328"/>
                <a:ext cx="2138279" cy="1421274"/>
              </a:xfrm>
              <a:prstGeom prst="rect">
                <a:avLst/>
              </a:prstGeom>
              <a:ln w="6350">
                <a:noFill/>
              </a:ln>
              <a:effectLst/>
            </p:spPr>
          </p:pic>
        </p:grpSp>
        <p:cxnSp>
          <p:nvCxnSpPr>
            <p:cNvPr id="28" name="Straight Connector 27">
              <a:extLst>
                <a:ext uri="{FF2B5EF4-FFF2-40B4-BE49-F238E27FC236}">
                  <a16:creationId xmlns:a16="http://schemas.microsoft.com/office/drawing/2014/main" id="{B0EFF838-C664-C2D1-0008-0158A9D9AED8}"/>
                </a:ext>
              </a:extLst>
            </p:cNvPr>
            <p:cNvCxnSpPr/>
            <p:nvPr/>
          </p:nvCxnSpPr>
          <p:spPr>
            <a:xfrm>
              <a:off x="-3965114" y="3668224"/>
              <a:ext cx="2068490" cy="0"/>
            </a:xfrm>
            <a:prstGeom prst="line">
              <a:avLst/>
            </a:prstGeom>
            <a:ln w="3175">
              <a:solidFill>
                <a:srgbClr val="000000"/>
              </a:solidFill>
            </a:ln>
          </p:spPr>
          <p:style>
            <a:lnRef idx="2">
              <a:schemeClr val="accent1"/>
            </a:lnRef>
            <a:fillRef idx="0">
              <a:schemeClr val="accent1"/>
            </a:fillRef>
            <a:effectRef idx="1">
              <a:schemeClr val="accent1"/>
            </a:effectRef>
            <a:fontRef idx="minor">
              <a:schemeClr val="tx1"/>
            </a:fontRef>
          </p:style>
        </p:cxnSp>
      </p:grpSp>
    </p:spTree>
    <p:custDataLst>
      <p:tags r:id="rId1"/>
    </p:custDataLst>
    <p:extLst>
      <p:ext uri="{BB962C8B-B14F-4D97-AF65-F5344CB8AC3E}">
        <p14:creationId xmlns:p14="http://schemas.microsoft.com/office/powerpoint/2010/main" val="35466271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1">
            <a:extLst>
              <a:ext uri="{FF2B5EF4-FFF2-40B4-BE49-F238E27FC236}">
                <a16:creationId xmlns:a16="http://schemas.microsoft.com/office/drawing/2014/main" id="{31D83E26-2A64-CAEE-7182-ADAFFE12D091}"/>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13">
            <a:extLst>
              <a:ext uri="{FF2B5EF4-FFF2-40B4-BE49-F238E27FC236}">
                <a16:creationId xmlns:a16="http://schemas.microsoft.com/office/drawing/2014/main" id="{5213CC0F-56B2-3EA0-94DC-2FE765277D35}"/>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14">
            <a:extLst>
              <a:ext uri="{FF2B5EF4-FFF2-40B4-BE49-F238E27FC236}">
                <a16:creationId xmlns:a16="http://schemas.microsoft.com/office/drawing/2014/main" id="{A2C12F76-8431-C8A6-490F-76712D29D421}"/>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15">
            <a:extLst>
              <a:ext uri="{FF2B5EF4-FFF2-40B4-BE49-F238E27FC236}">
                <a16:creationId xmlns:a16="http://schemas.microsoft.com/office/drawing/2014/main" id="{E3EBDB5A-8FB4-85C2-3E25-A3CBCF117B0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6">
            <a:extLst>
              <a:ext uri="{FF2B5EF4-FFF2-40B4-BE49-F238E27FC236}">
                <a16:creationId xmlns:a16="http://schemas.microsoft.com/office/drawing/2014/main" id="{3DF58509-25A8-2B12-36F0-66E66E6338F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FEF21BB-B94A-420F-EDE1-8975ECC105C3}"/>
              </a:ext>
            </a:extLst>
          </p:cNvPr>
          <p:cNvSpPr txBox="1"/>
          <p:nvPr/>
        </p:nvSpPr>
        <p:spPr>
          <a:xfrm>
            <a:off x="2765455" y="1186895"/>
            <a:ext cx="6187632" cy="4339650"/>
          </a:xfrm>
          <a:prstGeom prst="rect">
            <a:avLst/>
          </a:prstGeom>
          <a:noFill/>
        </p:spPr>
        <p:txBody>
          <a:bodyPr wrap="square" rtlCol="0">
            <a:spAutoFit/>
          </a:bodyPr>
          <a:lstStyle/>
          <a:p>
            <a:pPr algn="ctr"/>
            <a:r>
              <a:rPr lang="en-US" sz="13800" dirty="0">
                <a:solidFill>
                  <a:schemeClr val="bg1"/>
                </a:solidFill>
                <a:latin typeface="Onyx" panose="04050602080702020203" pitchFamily="82" charset="0"/>
              </a:rPr>
              <a:t>Menu </a:t>
            </a:r>
          </a:p>
          <a:p>
            <a:pPr algn="ctr"/>
            <a:r>
              <a:rPr lang="en-US" sz="13800" dirty="0">
                <a:solidFill>
                  <a:schemeClr val="bg1"/>
                </a:solidFill>
                <a:latin typeface="Onyx" panose="04050602080702020203" pitchFamily="82" charset="0"/>
              </a:rPr>
              <a:t>Guidelines</a:t>
            </a:r>
          </a:p>
        </p:txBody>
      </p:sp>
    </p:spTree>
    <p:extLst>
      <p:ext uri="{BB962C8B-B14F-4D97-AF65-F5344CB8AC3E}">
        <p14:creationId xmlns:p14="http://schemas.microsoft.com/office/powerpoint/2010/main" val="40753159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Title 3">
            <a:extLst>
              <a:ext uri="{FF2B5EF4-FFF2-40B4-BE49-F238E27FC236}">
                <a16:creationId xmlns:a16="http://schemas.microsoft.com/office/drawing/2014/main" id="{694A2A87-991C-4D3E-888A-C3E1A638A6C6}"/>
              </a:ext>
            </a:extLst>
          </p:cNvPr>
          <p:cNvSpPr>
            <a:spLocks noGrp="1"/>
          </p:cNvSpPr>
          <p:nvPr>
            <p:ph type="title"/>
          </p:nvPr>
        </p:nvSpPr>
        <p:spPr>
          <a:xfrm>
            <a:off x="352928" y="6600"/>
            <a:ext cx="10515600" cy="1325563"/>
          </a:xfrm>
        </p:spPr>
        <p:txBody>
          <a:bodyPr>
            <a:normAutofit/>
          </a:bodyPr>
          <a:lstStyle/>
          <a:p>
            <a:pPr algn="l"/>
            <a:r>
              <a:rPr lang="en-US" sz="8000" dirty="0">
                <a:solidFill>
                  <a:schemeClr val="bg1">
                    <a:lumMod val="95000"/>
                  </a:schemeClr>
                </a:solidFill>
              </a:rPr>
              <a:t>Supper Entrée Selection  </a:t>
            </a:r>
          </a:p>
        </p:txBody>
      </p:sp>
      <p:sp>
        <p:nvSpPr>
          <p:cNvPr id="6" name="Content Placeholder 2">
            <a:extLst>
              <a:ext uri="{FF2B5EF4-FFF2-40B4-BE49-F238E27FC236}">
                <a16:creationId xmlns:a16="http://schemas.microsoft.com/office/drawing/2014/main" id="{3711B80F-6BB2-43D6-8538-51F7DCD4F191}"/>
              </a:ext>
            </a:extLst>
          </p:cNvPr>
          <p:cNvSpPr txBox="1">
            <a:spLocks/>
          </p:cNvSpPr>
          <p:nvPr/>
        </p:nvSpPr>
        <p:spPr>
          <a:xfrm>
            <a:off x="352928" y="1607763"/>
            <a:ext cx="5952117" cy="1128599"/>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1000"/>
              </a:spcAft>
              <a:buNone/>
            </a:pPr>
            <a:r>
              <a:rPr lang="en-US" altLang="en-US" sz="2400" dirty="0">
                <a:solidFill>
                  <a:schemeClr val="bg1">
                    <a:lumMod val="95000"/>
                  </a:schemeClr>
                </a:solidFill>
                <a:latin typeface="Century Gothic" panose="020B0502020202020204" pitchFamily="34" charset="0"/>
              </a:rPr>
              <a:t>When deciding between preparing  a hot or cold supper item, select the entrée that will drive the most participation from students at your site.</a:t>
            </a:r>
          </a:p>
        </p:txBody>
      </p:sp>
      <p:sp>
        <p:nvSpPr>
          <p:cNvPr id="7" name="Content Placeholder 2">
            <a:extLst>
              <a:ext uri="{FF2B5EF4-FFF2-40B4-BE49-F238E27FC236}">
                <a16:creationId xmlns:a16="http://schemas.microsoft.com/office/drawing/2014/main" id="{3711B80F-6BB2-43D6-8538-51F7DCD4F191}"/>
              </a:ext>
            </a:extLst>
          </p:cNvPr>
          <p:cNvSpPr txBox="1">
            <a:spLocks/>
          </p:cNvSpPr>
          <p:nvPr/>
        </p:nvSpPr>
        <p:spPr>
          <a:xfrm>
            <a:off x="987237" y="3282883"/>
            <a:ext cx="5301497" cy="1873861"/>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Serve the more popular item from the menu</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Increased participation results in greater revenue</a:t>
            </a:r>
          </a:p>
          <a:p>
            <a:pPr>
              <a:spcBef>
                <a:spcPts val="0"/>
              </a:spcBef>
              <a:spcAft>
                <a:spcPts val="1000"/>
              </a:spcAft>
              <a:buFont typeface="Wingdings" panose="05000000000000000000" pitchFamily="2" charset="2"/>
              <a:buChar char="Ø"/>
            </a:pPr>
            <a:r>
              <a:rPr lang="en-US" altLang="en-US" sz="2400" dirty="0">
                <a:solidFill>
                  <a:schemeClr val="bg1">
                    <a:lumMod val="95000"/>
                  </a:schemeClr>
                </a:solidFill>
                <a:latin typeface="Century Gothic" panose="020B0502020202020204" pitchFamily="34" charset="0"/>
              </a:rPr>
              <a:t>Our service goal is customer satisfaction over convenience</a:t>
            </a:r>
          </a:p>
        </p:txBody>
      </p:sp>
      <p:pic>
        <p:nvPicPr>
          <p:cNvPr id="3" name="Picture 2" descr="A group of boys eating at a table">
            <a:extLst>
              <a:ext uri="{FF2B5EF4-FFF2-40B4-BE49-F238E27FC236}">
                <a16:creationId xmlns:a16="http://schemas.microsoft.com/office/drawing/2014/main" id="{4E7D7A1A-2E59-A330-0247-26AC684E6D49}"/>
              </a:ext>
            </a:extLst>
          </p:cNvPr>
          <p:cNvPicPr>
            <a:picLocks noChangeAspect="1"/>
          </p:cNvPicPr>
          <p:nvPr/>
        </p:nvPicPr>
        <p:blipFill>
          <a:blip r:embed="rId3"/>
          <a:stretch>
            <a:fillRect/>
          </a:stretch>
        </p:blipFill>
        <p:spPr>
          <a:xfrm>
            <a:off x="7090610" y="444792"/>
            <a:ext cx="4684295" cy="472296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4" name="Flowchart: Connector 3">
            <a:extLst>
              <a:ext uri="{FF2B5EF4-FFF2-40B4-BE49-F238E27FC236}">
                <a16:creationId xmlns:a16="http://schemas.microsoft.com/office/drawing/2014/main" id="{3F4A7E15-5871-B12C-E396-076602455591}"/>
              </a:ext>
            </a:extLst>
          </p:cNvPr>
          <p:cNvSpPr/>
          <p:nvPr/>
        </p:nvSpPr>
        <p:spPr>
          <a:xfrm>
            <a:off x="10280677" y="40071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D68257AD-56F6-1F7C-1BFF-C43F88D5BD09}"/>
              </a:ext>
            </a:extLst>
          </p:cNvPr>
          <p:cNvSpPr/>
          <p:nvPr/>
        </p:nvSpPr>
        <p:spPr>
          <a:xfrm>
            <a:off x="9644468" y="4931969"/>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44117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19889" y="390932"/>
            <a:ext cx="5657265" cy="1325563"/>
          </a:xfrm>
        </p:spPr>
        <p:txBody>
          <a:bodyPr>
            <a:noAutofit/>
          </a:bodyPr>
          <a:lstStyle/>
          <a:p>
            <a:r>
              <a:rPr lang="en-US" sz="8800" dirty="0">
                <a:solidFill>
                  <a:schemeClr val="bg1">
                    <a:lumMod val="95000"/>
                  </a:schemeClr>
                </a:solidFill>
              </a:rPr>
              <a:t>Meal Components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096000" y="1861968"/>
            <a:ext cx="5286814"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All 5 components must be available to every participant during service; only 3 are required to be selected</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Prepare the </a:t>
            </a:r>
            <a:r>
              <a:rPr lang="en-US" altLang="en-US" sz="2500" i="1" dirty="0">
                <a:solidFill>
                  <a:schemeClr val="bg1">
                    <a:lumMod val="95000"/>
                  </a:schemeClr>
                </a:solidFill>
                <a:latin typeface="Century Gothic" panose="020B0502020202020204" pitchFamily="34" charset="0"/>
              </a:rPr>
              <a:t>“4 and Under” </a:t>
            </a:r>
            <a:r>
              <a:rPr lang="en-US" altLang="en-US" sz="2500" dirty="0">
                <a:solidFill>
                  <a:schemeClr val="bg1">
                    <a:lumMod val="95000"/>
                  </a:schemeClr>
                </a:solidFill>
                <a:latin typeface="Century Gothic" panose="020B0502020202020204" pitchFamily="34" charset="0"/>
              </a:rPr>
              <a:t>menu for AECP and community participants under the age of 4.</a:t>
            </a:r>
          </a:p>
          <a:p>
            <a:pPr>
              <a:spcBef>
                <a:spcPts val="0"/>
              </a:spcBef>
              <a:buFont typeface="Wingdings" panose="05000000000000000000" pitchFamily="2" charset="2"/>
              <a:buChar char="Ø"/>
            </a:pPr>
            <a:r>
              <a:rPr lang="en-US" altLang="en-US" sz="2500" dirty="0">
                <a:solidFill>
                  <a:schemeClr val="bg1">
                    <a:lumMod val="95000"/>
                  </a:schemeClr>
                </a:solidFill>
                <a:latin typeface="Century Gothic" panose="020B0502020202020204" pitchFamily="34" charset="0"/>
              </a:rPr>
              <a:t>Offer 2 different types of milk.</a:t>
            </a:r>
          </a:p>
        </p:txBody>
      </p:sp>
      <p:sp>
        <p:nvSpPr>
          <p:cNvPr id="7" name="Flowchart: Connector 6">
            <a:extLst>
              <a:ext uri="{FF2B5EF4-FFF2-40B4-BE49-F238E27FC236}">
                <a16:creationId xmlns:a16="http://schemas.microsoft.com/office/drawing/2014/main" id="{6084BC9C-FD57-15D0-6E7B-B0C9F7A80625}"/>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183C6D5-DA0A-4DCD-540F-B4ABA88FD76D}"/>
              </a:ext>
            </a:extLst>
          </p:cNvPr>
          <p:cNvPicPr>
            <a:picLocks noChangeAspect="1"/>
          </p:cNvPicPr>
          <p:nvPr/>
        </p:nvPicPr>
        <p:blipFill>
          <a:blip r:embed="rId3"/>
          <a:srcRect l="12941" r="12941"/>
          <a:stretch/>
        </p:blipFill>
        <p:spPr>
          <a:xfrm>
            <a:off x="142489" y="204166"/>
            <a:ext cx="5060337" cy="5261811"/>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3" name="Flowchart: Connector 2">
            <a:extLst>
              <a:ext uri="{FF2B5EF4-FFF2-40B4-BE49-F238E27FC236}">
                <a16:creationId xmlns:a16="http://schemas.microsoft.com/office/drawing/2014/main" id="{EF152974-1F6B-89F4-3C9E-1D43E1B703EB}"/>
              </a:ext>
            </a:extLst>
          </p:cNvPr>
          <p:cNvSpPr/>
          <p:nvPr/>
        </p:nvSpPr>
        <p:spPr>
          <a:xfrm>
            <a:off x="3222773" y="40680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BC16237D-010E-9A1E-1AC5-836EB30E7777}"/>
              </a:ext>
            </a:extLst>
          </p:cNvPr>
          <p:cNvSpPr/>
          <p:nvPr/>
        </p:nvSpPr>
        <p:spPr>
          <a:xfrm>
            <a:off x="1810741" y="505430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5726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24" name="Picture 23" descr="A long shot of a table&#10;&#10;AI-generated content may be incorrect.">
            <a:extLst>
              <a:ext uri="{FF2B5EF4-FFF2-40B4-BE49-F238E27FC236}">
                <a16:creationId xmlns:a16="http://schemas.microsoft.com/office/drawing/2014/main" id="{EE6E2735-6E23-A28F-5B84-091A5153E4AC}"/>
              </a:ext>
            </a:extLst>
          </p:cNvPr>
          <p:cNvPicPr>
            <a:picLocks noChangeAspect="1"/>
          </p:cNvPicPr>
          <p:nvPr/>
        </p:nvPicPr>
        <p:blipFill>
          <a:blip r:embed="rId3"/>
          <a:stretch>
            <a:fillRect/>
          </a:stretch>
        </p:blipFill>
        <p:spPr>
          <a:xfrm>
            <a:off x="0" y="-27081"/>
            <a:ext cx="12192000" cy="5154747"/>
          </a:xfrm>
          <a:prstGeom prst="rect">
            <a:avLst/>
          </a:prstGeom>
        </p:spPr>
      </p:pic>
      <p:sp>
        <p:nvSpPr>
          <p:cNvPr id="14" name="Rectangle 13">
            <a:extLst>
              <a:ext uri="{FF2B5EF4-FFF2-40B4-BE49-F238E27FC236}">
                <a16:creationId xmlns:a16="http://schemas.microsoft.com/office/drawing/2014/main" id="{10574DA0-0172-DA98-ABA7-30CED3ACF7F9}"/>
              </a:ext>
            </a:extLst>
          </p:cNvPr>
          <p:cNvSpPr/>
          <p:nvPr/>
        </p:nvSpPr>
        <p:spPr>
          <a:xfrm>
            <a:off x="3488661" y="0"/>
            <a:ext cx="8703339"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A74A56D-14EB-1D04-EA5A-CE082AD9F20F}"/>
              </a:ext>
            </a:extLst>
          </p:cNvPr>
          <p:cNvGrpSpPr/>
          <p:nvPr/>
        </p:nvGrpSpPr>
        <p:grpSpPr>
          <a:xfrm flipH="1">
            <a:off x="104742" y="1169467"/>
            <a:ext cx="3456976" cy="5725983"/>
            <a:chOff x="6673852" y="3981"/>
            <a:chExt cx="5323977" cy="8325611"/>
          </a:xfrm>
        </p:grpSpPr>
        <p:pic>
          <p:nvPicPr>
            <p:cNvPr id="5" name="Picture 2">
              <a:extLst>
                <a:ext uri="{FF2B5EF4-FFF2-40B4-BE49-F238E27FC236}">
                  <a16:creationId xmlns:a16="http://schemas.microsoft.com/office/drawing/2014/main" id="{C3ED90D3-6514-BF61-81A5-80D53A541CE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flipH="1">
              <a:off x="7650168" y="3981"/>
              <a:ext cx="4347661" cy="8325611"/>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1D01EEE6-0B73-9B57-39BB-AC9CD911F43A}"/>
                </a:ext>
              </a:extLst>
            </p:cNvPr>
            <p:cNvGrpSpPr/>
            <p:nvPr/>
          </p:nvGrpSpPr>
          <p:grpSpPr>
            <a:xfrm>
              <a:off x="6673852" y="2570904"/>
              <a:ext cx="2299664" cy="1524001"/>
              <a:chOff x="6845189" y="3369173"/>
              <a:chExt cx="4307767" cy="2933140"/>
            </a:xfrm>
          </p:grpSpPr>
          <p:pic>
            <p:nvPicPr>
              <p:cNvPr id="7" name="Picture 6">
                <a:extLst>
                  <a:ext uri="{FF2B5EF4-FFF2-40B4-BE49-F238E27FC236}">
                    <a16:creationId xmlns:a16="http://schemas.microsoft.com/office/drawing/2014/main" id="{936EF769-FEB2-A9B5-F3CB-9CC82A2E4712}"/>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081" t="27551" r="4592" b="25000"/>
              <a:stretch/>
            </p:blipFill>
            <p:spPr>
              <a:xfrm>
                <a:off x="6845189" y="4054462"/>
                <a:ext cx="4300194" cy="2234175"/>
              </a:xfrm>
              <a:prstGeom prst="rect">
                <a:avLst/>
              </a:prstGeom>
            </p:spPr>
          </p:pic>
          <p:pic>
            <p:nvPicPr>
              <p:cNvPr id="8" name="Picture 7" descr="Download High Quality sandwich clipart cartoon Transparent PNG Images - Art Prim clip arts 2019">
                <a:extLst>
                  <a:ext uri="{FF2B5EF4-FFF2-40B4-BE49-F238E27FC236}">
                    <a16:creationId xmlns:a16="http://schemas.microsoft.com/office/drawing/2014/main" id="{449A8873-EDE4-B54D-AB07-6DD430AB1BD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8140889">
                <a:off x="7079026" y="3706881"/>
                <a:ext cx="2408460" cy="173304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Celery, celery stalk, celery stick, leafy green, leafy vegetable icon">
                <a:extLst>
                  <a:ext uri="{FF2B5EF4-FFF2-40B4-BE49-F238E27FC236}">
                    <a16:creationId xmlns:a16="http://schemas.microsoft.com/office/drawing/2014/main" id="{607BDBB7-91BE-9250-C84A-B112DCA406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9760119">
                <a:off x="7642444" y="4792285"/>
                <a:ext cx="1297321" cy="129732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Milk Carton Png Transparent - Download Free Png Images">
                <a:extLst>
                  <a:ext uri="{FF2B5EF4-FFF2-40B4-BE49-F238E27FC236}">
                    <a16:creationId xmlns:a16="http://schemas.microsoft.com/office/drawing/2014/main" id="{97808814-9F53-826D-FA3F-59A2FB06B16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456968" y="3607205"/>
                <a:ext cx="1068732" cy="159606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pple Cartoon Fruit Cartoon Of Apples Transparent | My XXX Hot Girl">
                <a:extLst>
                  <a:ext uri="{FF2B5EF4-FFF2-40B4-BE49-F238E27FC236}">
                    <a16:creationId xmlns:a16="http://schemas.microsoft.com/office/drawing/2014/main" id="{8C7F5AD6-D85B-4D39-C03E-534036AE611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648922" flipH="1">
                <a:off x="8610434" y="4392073"/>
                <a:ext cx="1272787" cy="127278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7AF5C158-4758-5F69-2B4C-9A78D53AE69D}"/>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23716" t="59575" r="4706" b="25173"/>
              <a:stretch/>
            </p:blipFill>
            <p:spPr>
              <a:xfrm>
                <a:off x="7751830" y="5584154"/>
                <a:ext cx="3370400" cy="718159"/>
              </a:xfrm>
              <a:prstGeom prst="rect">
                <a:avLst/>
              </a:prstGeom>
            </p:spPr>
          </p:pic>
          <p:pic>
            <p:nvPicPr>
              <p:cNvPr id="13" name="Picture 12">
                <a:extLst>
                  <a:ext uri="{FF2B5EF4-FFF2-40B4-BE49-F238E27FC236}">
                    <a16:creationId xmlns:a16="http://schemas.microsoft.com/office/drawing/2014/main" id="{F4E65BD2-5139-5A71-027C-90C5FF5383A2}"/>
                  </a:ext>
                </a:extLst>
              </p:cNvPr>
              <p:cNvPicPr>
                <a:picLocks noChangeAspect="1"/>
              </p:cNvPicPr>
              <p:nvPr/>
            </p:nvPicPr>
            <p:blipFill rotWithShape="1">
              <a:blip r:embed="rId11">
                <a:extLst>
                  <a:ext uri="{BEBA8EAE-BF5A-486C-A8C5-ECC9F3942E4B}">
                    <a14:imgProps xmlns:a14="http://schemas.microsoft.com/office/drawing/2010/main">
                      <a14:imgLayer r:embed="rId6">
                        <a14:imgEffect>
                          <a14:backgroundRemoval t="10000" b="90000" l="6429" r="94714"/>
                        </a14:imgEffect>
                      </a14:imgLayer>
                    </a14:imgProps>
                  </a:ext>
                  <a:ext uri="{28A0092B-C50C-407E-A947-70E740481C1C}">
                    <a14:useLocalDpi xmlns:a14="http://schemas.microsoft.com/office/drawing/2010/main" val="0"/>
                  </a:ext>
                </a:extLst>
              </a:blip>
              <a:srcRect l="42976" t="58856" r="4592" b="25000"/>
              <a:stretch/>
            </p:blipFill>
            <p:spPr>
              <a:xfrm rot="20825947">
                <a:off x="8684180" y="5286628"/>
                <a:ext cx="2468776" cy="760187"/>
              </a:xfrm>
              <a:prstGeom prst="rect">
                <a:avLst/>
              </a:prstGeom>
            </p:spPr>
          </p:pic>
        </p:grpSp>
      </p:grpSp>
      <p:sp>
        <p:nvSpPr>
          <p:cNvPr id="2" name="Title 1">
            <a:extLst>
              <a:ext uri="{FF2B5EF4-FFF2-40B4-BE49-F238E27FC236}">
                <a16:creationId xmlns:a16="http://schemas.microsoft.com/office/drawing/2014/main" id="{ADEB6F31-9343-F66E-AFA7-9DEE8D00373F}"/>
              </a:ext>
            </a:extLst>
          </p:cNvPr>
          <p:cNvSpPr>
            <a:spLocks noGrp="1"/>
          </p:cNvSpPr>
          <p:nvPr>
            <p:ph type="title"/>
          </p:nvPr>
        </p:nvSpPr>
        <p:spPr>
          <a:xfrm>
            <a:off x="2579229" y="-84420"/>
            <a:ext cx="10972800" cy="1143000"/>
          </a:xfrm>
        </p:spPr>
        <p:txBody>
          <a:bodyPr/>
          <a:lstStyle/>
          <a:p>
            <a:r>
              <a:rPr lang="en-US" sz="7600" dirty="0"/>
              <a:t>Supper Meal Patterns</a:t>
            </a:r>
          </a:p>
        </p:txBody>
      </p:sp>
      <p:sp>
        <p:nvSpPr>
          <p:cNvPr id="15" name="Rectangle 14">
            <a:extLst>
              <a:ext uri="{FF2B5EF4-FFF2-40B4-BE49-F238E27FC236}">
                <a16:creationId xmlns:a16="http://schemas.microsoft.com/office/drawing/2014/main" id="{AF85C48B-C8BB-1410-3BDD-5352C533B7BC}"/>
              </a:ext>
            </a:extLst>
          </p:cNvPr>
          <p:cNvSpPr/>
          <p:nvPr/>
        </p:nvSpPr>
        <p:spPr>
          <a:xfrm>
            <a:off x="3653305" y="1126633"/>
            <a:ext cx="8538695" cy="1211614"/>
          </a:xfrm>
          <a:prstGeom prst="rect">
            <a:avLst/>
          </a:prstGeom>
          <a:noFill/>
        </p:spPr>
        <p:txBody>
          <a:bodyPr wrap="square">
            <a:spAutoFit/>
          </a:bodyPr>
          <a:lstStyle/>
          <a:p>
            <a:pPr>
              <a:lnSpc>
                <a:spcPct val="90000"/>
              </a:lnSpc>
              <a:spcBef>
                <a:spcPts val="1200"/>
              </a:spcBef>
              <a:spcAft>
                <a:spcPts val="400"/>
              </a:spcAft>
            </a:pPr>
            <a:r>
              <a:rPr lang="en-US" sz="2200" dirty="0">
                <a:solidFill>
                  <a:schemeClr val="bg1"/>
                </a:solidFill>
                <a:latin typeface="Century Gothic" panose="020B0502020202020204" pitchFamily="34" charset="0"/>
              </a:rPr>
              <a:t>All menu items must adhere to a specific portion size and component type to meet reimbursable meal requirements:</a:t>
            </a:r>
          </a:p>
          <a:p>
            <a:pPr>
              <a:lnSpc>
                <a:spcPct val="90000"/>
              </a:lnSpc>
              <a:spcBef>
                <a:spcPts val="1200"/>
              </a:spcBef>
            </a:pPr>
            <a:endParaRPr lang="en-US" sz="2200" dirty="0">
              <a:solidFill>
                <a:schemeClr val="bg1"/>
              </a:solidFill>
              <a:latin typeface="Century Gothic" panose="020B0502020202020204" pitchFamily="34" charset="0"/>
            </a:endParaRPr>
          </a:p>
        </p:txBody>
      </p:sp>
      <p:graphicFrame>
        <p:nvGraphicFramePr>
          <p:cNvPr id="16" name="Table 15">
            <a:extLst>
              <a:ext uri="{FF2B5EF4-FFF2-40B4-BE49-F238E27FC236}">
                <a16:creationId xmlns:a16="http://schemas.microsoft.com/office/drawing/2014/main" id="{D8CC7E74-8E6B-0DE6-C0F4-B0BDB79E6C0D}"/>
              </a:ext>
            </a:extLst>
          </p:cNvPr>
          <p:cNvGraphicFramePr>
            <a:graphicFrameLocks noGrp="1"/>
          </p:cNvGraphicFramePr>
          <p:nvPr>
            <p:extLst>
              <p:ext uri="{D42A27DB-BD31-4B8C-83A1-F6EECF244321}">
                <p14:modId xmlns:p14="http://schemas.microsoft.com/office/powerpoint/2010/main" val="4193534741"/>
              </p:ext>
            </p:extLst>
          </p:nvPr>
        </p:nvGraphicFramePr>
        <p:xfrm>
          <a:off x="5285182" y="2165774"/>
          <a:ext cx="5110296" cy="2194560"/>
        </p:xfrm>
        <a:graphic>
          <a:graphicData uri="http://schemas.openxmlformats.org/drawingml/2006/table">
            <a:tbl>
              <a:tblPr firstRow="1" bandRow="1">
                <a:tableStyleId>{21E4AEA4-8DFA-4A89-87EB-49C32662AFE0}</a:tableStyleId>
              </a:tblPr>
              <a:tblGrid>
                <a:gridCol w="2555148">
                  <a:extLst>
                    <a:ext uri="{9D8B030D-6E8A-4147-A177-3AD203B41FA5}">
                      <a16:colId xmlns:a16="http://schemas.microsoft.com/office/drawing/2014/main" val="814896629"/>
                    </a:ext>
                  </a:extLst>
                </a:gridCol>
                <a:gridCol w="2555148">
                  <a:extLst>
                    <a:ext uri="{9D8B030D-6E8A-4147-A177-3AD203B41FA5}">
                      <a16:colId xmlns:a16="http://schemas.microsoft.com/office/drawing/2014/main" val="703515033"/>
                    </a:ext>
                  </a:extLst>
                </a:gridCol>
              </a:tblGrid>
              <a:tr h="332387">
                <a:tc>
                  <a:txBody>
                    <a:bodyPr/>
                    <a:lstStyle/>
                    <a:p>
                      <a:r>
                        <a:rPr lang="en-US" dirty="0"/>
                        <a:t>Component</a:t>
                      </a:r>
                    </a:p>
                  </a:txBody>
                  <a:tcPr/>
                </a:tc>
                <a:tc>
                  <a:txBody>
                    <a:bodyPr/>
                    <a:lstStyle/>
                    <a:p>
                      <a:r>
                        <a:rPr lang="en-US" dirty="0"/>
                        <a:t>Portion size</a:t>
                      </a:r>
                    </a:p>
                  </a:txBody>
                  <a:tcPr/>
                </a:tc>
                <a:extLst>
                  <a:ext uri="{0D108BD9-81ED-4DB2-BD59-A6C34878D82A}">
                    <a16:rowId xmlns:a16="http://schemas.microsoft.com/office/drawing/2014/main" val="1510316353"/>
                  </a:ext>
                </a:extLst>
              </a:tr>
              <a:tr h="332387">
                <a:tc>
                  <a:txBody>
                    <a:bodyPr/>
                    <a:lstStyle/>
                    <a:p>
                      <a:r>
                        <a:rPr lang="en-US" dirty="0">
                          <a:solidFill>
                            <a:schemeClr val="accent2">
                              <a:lumMod val="50000"/>
                            </a:schemeClr>
                          </a:solidFill>
                        </a:rPr>
                        <a:t>Fluid Milk</a:t>
                      </a:r>
                    </a:p>
                  </a:txBody>
                  <a:tcPr/>
                </a:tc>
                <a:tc>
                  <a:txBody>
                    <a:bodyPr/>
                    <a:lstStyle/>
                    <a:p>
                      <a:r>
                        <a:rPr lang="en-US" dirty="0">
                          <a:solidFill>
                            <a:schemeClr val="accent2">
                              <a:lumMod val="50000"/>
                            </a:schemeClr>
                          </a:solidFill>
                        </a:rPr>
                        <a:t>8 fluid ounces</a:t>
                      </a:r>
                    </a:p>
                  </a:txBody>
                  <a:tcPr/>
                </a:tc>
                <a:extLst>
                  <a:ext uri="{0D108BD9-81ED-4DB2-BD59-A6C34878D82A}">
                    <a16:rowId xmlns:a16="http://schemas.microsoft.com/office/drawing/2014/main" val="185705762"/>
                  </a:ext>
                </a:extLst>
              </a:tr>
              <a:tr h="332387">
                <a:tc>
                  <a:txBody>
                    <a:bodyPr/>
                    <a:lstStyle/>
                    <a:p>
                      <a:r>
                        <a:rPr lang="en-US" dirty="0">
                          <a:solidFill>
                            <a:schemeClr val="accent2">
                              <a:lumMod val="50000"/>
                            </a:schemeClr>
                          </a:solidFill>
                        </a:rPr>
                        <a:t>Meat/Meat alternative</a:t>
                      </a:r>
                    </a:p>
                  </a:txBody>
                  <a:tcPr/>
                </a:tc>
                <a:tc>
                  <a:txBody>
                    <a:bodyPr/>
                    <a:lstStyle/>
                    <a:p>
                      <a:r>
                        <a:rPr lang="en-US" dirty="0">
                          <a:solidFill>
                            <a:schemeClr val="accent2">
                              <a:lumMod val="50000"/>
                            </a:schemeClr>
                          </a:solidFill>
                        </a:rPr>
                        <a:t>2-ounce equivalent</a:t>
                      </a:r>
                    </a:p>
                  </a:txBody>
                  <a:tcPr/>
                </a:tc>
                <a:extLst>
                  <a:ext uri="{0D108BD9-81ED-4DB2-BD59-A6C34878D82A}">
                    <a16:rowId xmlns:a16="http://schemas.microsoft.com/office/drawing/2014/main" val="1957349114"/>
                  </a:ext>
                </a:extLst>
              </a:tr>
              <a:tr h="332387">
                <a:tc>
                  <a:txBody>
                    <a:bodyPr/>
                    <a:lstStyle/>
                    <a:p>
                      <a:r>
                        <a:rPr lang="en-US" dirty="0">
                          <a:solidFill>
                            <a:schemeClr val="accent2">
                              <a:lumMod val="50000"/>
                            </a:schemeClr>
                          </a:solidFill>
                        </a:rPr>
                        <a:t>Vegetables</a:t>
                      </a:r>
                    </a:p>
                  </a:txBody>
                  <a:tcPr/>
                </a:tc>
                <a:tc>
                  <a:txBody>
                    <a:bodyPr/>
                    <a:lstStyle/>
                    <a:p>
                      <a:r>
                        <a:rPr lang="en-US" dirty="0">
                          <a:solidFill>
                            <a:schemeClr val="accent2">
                              <a:lumMod val="50000"/>
                            </a:schemeClr>
                          </a:solidFill>
                        </a:rPr>
                        <a:t>½ cup</a:t>
                      </a:r>
                    </a:p>
                  </a:txBody>
                  <a:tcPr/>
                </a:tc>
                <a:extLst>
                  <a:ext uri="{0D108BD9-81ED-4DB2-BD59-A6C34878D82A}">
                    <a16:rowId xmlns:a16="http://schemas.microsoft.com/office/drawing/2014/main" val="3506444280"/>
                  </a:ext>
                </a:extLst>
              </a:tr>
              <a:tr h="332387">
                <a:tc>
                  <a:txBody>
                    <a:bodyPr/>
                    <a:lstStyle/>
                    <a:p>
                      <a:r>
                        <a:rPr lang="en-US" dirty="0">
                          <a:solidFill>
                            <a:schemeClr val="accent2">
                              <a:lumMod val="50000"/>
                            </a:schemeClr>
                          </a:solidFill>
                        </a:rPr>
                        <a:t>Fruits </a:t>
                      </a:r>
                    </a:p>
                  </a:txBody>
                  <a:tcPr/>
                </a:tc>
                <a:tc>
                  <a:txBody>
                    <a:bodyPr/>
                    <a:lstStyle/>
                    <a:p>
                      <a:r>
                        <a:rPr lang="en-US" dirty="0">
                          <a:solidFill>
                            <a:schemeClr val="accent2">
                              <a:lumMod val="50000"/>
                            </a:schemeClr>
                          </a:solidFill>
                        </a:rPr>
                        <a:t>¼ cup</a:t>
                      </a:r>
                    </a:p>
                  </a:txBody>
                  <a:tcPr/>
                </a:tc>
                <a:extLst>
                  <a:ext uri="{0D108BD9-81ED-4DB2-BD59-A6C34878D82A}">
                    <a16:rowId xmlns:a16="http://schemas.microsoft.com/office/drawing/2014/main" val="1006821231"/>
                  </a:ext>
                </a:extLst>
              </a:tr>
              <a:tr h="332387">
                <a:tc>
                  <a:txBody>
                    <a:bodyPr/>
                    <a:lstStyle/>
                    <a:p>
                      <a:r>
                        <a:rPr lang="en-US" dirty="0">
                          <a:solidFill>
                            <a:schemeClr val="accent2">
                              <a:lumMod val="50000"/>
                            </a:schemeClr>
                          </a:solidFill>
                        </a:rPr>
                        <a:t>Grains</a:t>
                      </a:r>
                    </a:p>
                  </a:txBody>
                  <a:tcPr/>
                </a:tc>
                <a:tc>
                  <a:txBody>
                    <a:bodyPr/>
                    <a:lstStyle/>
                    <a:p>
                      <a:r>
                        <a:rPr lang="en-US" dirty="0">
                          <a:solidFill>
                            <a:schemeClr val="accent2">
                              <a:lumMod val="50000"/>
                            </a:schemeClr>
                          </a:solidFill>
                        </a:rPr>
                        <a:t>1-ounce equivalent</a:t>
                      </a:r>
                    </a:p>
                  </a:txBody>
                  <a:tcPr/>
                </a:tc>
                <a:extLst>
                  <a:ext uri="{0D108BD9-81ED-4DB2-BD59-A6C34878D82A}">
                    <a16:rowId xmlns:a16="http://schemas.microsoft.com/office/drawing/2014/main" val="1945884629"/>
                  </a:ext>
                </a:extLst>
              </a:tr>
            </a:tbl>
          </a:graphicData>
        </a:graphic>
      </p:graphicFrame>
      <p:grpSp>
        <p:nvGrpSpPr>
          <p:cNvPr id="17" name="Group 16">
            <a:extLst>
              <a:ext uri="{FF2B5EF4-FFF2-40B4-BE49-F238E27FC236}">
                <a16:creationId xmlns:a16="http://schemas.microsoft.com/office/drawing/2014/main" id="{64D8DC2A-DE49-3EFA-673E-F7822C78B648}"/>
              </a:ext>
            </a:extLst>
          </p:cNvPr>
          <p:cNvGrpSpPr/>
          <p:nvPr/>
        </p:nvGrpSpPr>
        <p:grpSpPr>
          <a:xfrm>
            <a:off x="1563258" y="4865206"/>
            <a:ext cx="1835867" cy="1986146"/>
            <a:chOff x="7954133" y="2608512"/>
            <a:chExt cx="2090827" cy="2276276"/>
          </a:xfrm>
        </p:grpSpPr>
        <p:sp>
          <p:nvSpPr>
            <p:cNvPr id="18" name="Cube 17">
              <a:extLst>
                <a:ext uri="{FF2B5EF4-FFF2-40B4-BE49-F238E27FC236}">
                  <a16:creationId xmlns:a16="http://schemas.microsoft.com/office/drawing/2014/main" id="{532599BB-1507-0495-EB9D-23717FCD0D6D}"/>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7C972E9B-80A1-F923-65F8-56FF5EC58CF1}"/>
                </a:ext>
              </a:extLst>
            </p:cNvPr>
            <p:cNvPicPr>
              <a:picLocks noChangeAspect="1"/>
            </p:cNvPicPr>
            <p:nvPr/>
          </p:nvPicPr>
          <p:blipFill>
            <a:blip r:embed="rId12">
              <a:lum bright="70000" contrast="-70000"/>
              <a:extLst>
                <a:ext uri="{BEBA8EAE-BF5A-486C-A8C5-ECC9F3942E4B}">
                  <a14:imgProps xmlns:a14="http://schemas.microsoft.com/office/drawing/2010/main">
                    <a14:imgLayer r:embed="rId13">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20" name="Block Arc 19">
              <a:extLst>
                <a:ext uri="{FF2B5EF4-FFF2-40B4-BE49-F238E27FC236}">
                  <a16:creationId xmlns:a16="http://schemas.microsoft.com/office/drawing/2014/main" id="{07A45C74-9C39-36E7-8317-7FF5AE4CD6BF}"/>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21" name="Parallelogram 20">
              <a:extLst>
                <a:ext uri="{FF2B5EF4-FFF2-40B4-BE49-F238E27FC236}">
                  <a16:creationId xmlns:a16="http://schemas.microsoft.com/office/drawing/2014/main" id="{C3F79092-E757-C5A4-6C8A-CBC134C24E52}"/>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2" name="Parallelogram 21">
              <a:extLst>
                <a:ext uri="{FF2B5EF4-FFF2-40B4-BE49-F238E27FC236}">
                  <a16:creationId xmlns:a16="http://schemas.microsoft.com/office/drawing/2014/main" id="{4AF06FFF-815F-5BA7-F44F-950CEE03C8DF}"/>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23" name="Parallelogram 22">
              <a:extLst>
                <a:ext uri="{FF2B5EF4-FFF2-40B4-BE49-F238E27FC236}">
                  <a16:creationId xmlns:a16="http://schemas.microsoft.com/office/drawing/2014/main" id="{AD426BD0-4008-60E7-ABB8-64D57C78CD08}"/>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26" name="TextBox 25">
            <a:extLst>
              <a:ext uri="{FF2B5EF4-FFF2-40B4-BE49-F238E27FC236}">
                <a16:creationId xmlns:a16="http://schemas.microsoft.com/office/drawing/2014/main" id="{5AE835BF-50D7-FAFC-7BE4-49288F3063C6}"/>
              </a:ext>
            </a:extLst>
          </p:cNvPr>
          <p:cNvSpPr txBox="1"/>
          <p:nvPr/>
        </p:nvSpPr>
        <p:spPr>
          <a:xfrm>
            <a:off x="3653305" y="4610271"/>
            <a:ext cx="8538695" cy="2339102"/>
          </a:xfrm>
          <a:prstGeom prst="rect">
            <a:avLst/>
          </a:prstGeom>
          <a:noFill/>
        </p:spPr>
        <p:txBody>
          <a:bodyPr wrap="square">
            <a:spAutoFit/>
          </a:bodyPr>
          <a:lstStyle/>
          <a:p>
            <a:pPr marL="0" indent="0">
              <a:buNone/>
            </a:pPr>
            <a:r>
              <a:rPr lang="en-US" sz="2200" dirty="0">
                <a:solidFill>
                  <a:schemeClr val="bg1"/>
                </a:solidFill>
                <a:latin typeface="Century Gothic" panose="020B0502020202020204" pitchFamily="34" charset="0"/>
              </a:rPr>
              <a:t>Supper meal service must also adhere to OVS guidelines. </a:t>
            </a:r>
          </a:p>
          <a:p>
            <a:pPr marL="0" indent="0">
              <a:buNone/>
            </a:pPr>
            <a:endParaRPr lang="en-US" sz="1200" dirty="0">
              <a:solidFill>
                <a:schemeClr val="bg1"/>
              </a:solidFill>
              <a:latin typeface="Century Gothic" panose="020B0502020202020204" pitchFamily="34" charset="0"/>
            </a:endParaRPr>
          </a:p>
          <a:p>
            <a:pPr marL="800100" lvl="1" indent="-342900">
              <a:buFont typeface="Wingdings" panose="05000000000000000000" pitchFamily="2" charset="2"/>
              <a:buChar char="Ø"/>
            </a:pPr>
            <a:r>
              <a:rPr lang="en-US" sz="2200" b="1" dirty="0">
                <a:solidFill>
                  <a:schemeClr val="bg1"/>
                </a:solidFill>
                <a:latin typeface="Century Gothic" panose="020B0502020202020204" pitchFamily="34" charset="0"/>
              </a:rPr>
              <a:t>3 </a:t>
            </a:r>
            <a:r>
              <a:rPr lang="en-US" sz="2200" dirty="0">
                <a:solidFill>
                  <a:schemeClr val="bg1"/>
                </a:solidFill>
                <a:latin typeface="Century Gothic" panose="020B0502020202020204" pitchFamily="34" charset="0"/>
              </a:rPr>
              <a:t>of the </a:t>
            </a:r>
            <a:r>
              <a:rPr lang="en-US" sz="2200" b="1" dirty="0">
                <a:solidFill>
                  <a:schemeClr val="bg1"/>
                </a:solidFill>
                <a:latin typeface="Century Gothic" panose="020B0502020202020204" pitchFamily="34" charset="0"/>
              </a:rPr>
              <a:t>5 </a:t>
            </a:r>
            <a:r>
              <a:rPr lang="en-US" sz="2200" dirty="0">
                <a:solidFill>
                  <a:schemeClr val="bg1"/>
                </a:solidFill>
                <a:latin typeface="Century Gothic" panose="020B0502020202020204" pitchFamily="34" charset="0"/>
              </a:rPr>
              <a:t>meal components must be selected to complete a reimbursable meal.</a:t>
            </a:r>
          </a:p>
          <a:p>
            <a:pPr marL="800100" lvl="1" indent="-342900">
              <a:buFont typeface="Wingdings" panose="05000000000000000000" pitchFamily="2" charset="2"/>
              <a:buChar char="Ø"/>
            </a:pPr>
            <a:r>
              <a:rPr lang="en-US" sz="2200" dirty="0">
                <a:solidFill>
                  <a:schemeClr val="bg1"/>
                </a:solidFill>
                <a:latin typeface="Century Gothic" panose="020B0502020202020204" pitchFamily="34" charset="0"/>
              </a:rPr>
              <a:t>Student </a:t>
            </a:r>
            <a:r>
              <a:rPr lang="en-US" sz="2200" b="1" dirty="0">
                <a:solidFill>
                  <a:schemeClr val="bg1"/>
                </a:solidFill>
                <a:latin typeface="Century Gothic" panose="020B0502020202020204" pitchFamily="34" charset="0"/>
              </a:rPr>
              <a:t>is not </a:t>
            </a:r>
            <a:r>
              <a:rPr lang="en-US" sz="2200" dirty="0">
                <a:solidFill>
                  <a:schemeClr val="bg1"/>
                </a:solidFill>
                <a:latin typeface="Century Gothic" panose="020B0502020202020204" pitchFamily="34" charset="0"/>
              </a:rPr>
              <a:t>required to take a vegetable or fruit during supper.</a:t>
            </a:r>
          </a:p>
          <a:p>
            <a:pPr lvl="1">
              <a:buFont typeface="Wingdings" panose="05000000000000000000" pitchFamily="2" charset="2"/>
              <a:buChar char="Ø"/>
            </a:pPr>
            <a:endParaRPr lang="en-US" sz="22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13286272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C9D6E0A-4226-32AD-CA37-6376B2D14FB5}"/>
              </a:ext>
            </a:extLst>
          </p:cNvPr>
          <p:cNvSpPr/>
          <p:nvPr/>
        </p:nvSpPr>
        <p:spPr>
          <a:xfrm>
            <a:off x="-2418858" y="-1310697"/>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itle 3">
            <a:extLst>
              <a:ext uri="{FF2B5EF4-FFF2-40B4-BE49-F238E27FC236}">
                <a16:creationId xmlns:a16="http://schemas.microsoft.com/office/drawing/2014/main" id="{5974B3F8-DBE7-4B29-A9D8-3D3A83F89CC6}"/>
              </a:ext>
            </a:extLst>
          </p:cNvPr>
          <p:cNvSpPr>
            <a:spLocks noGrp="1"/>
          </p:cNvSpPr>
          <p:nvPr>
            <p:ph type="title"/>
          </p:nvPr>
        </p:nvSpPr>
        <p:spPr>
          <a:xfrm>
            <a:off x="268758" y="895573"/>
            <a:ext cx="5211477" cy="1325563"/>
          </a:xfrm>
        </p:spPr>
        <p:txBody>
          <a:bodyPr>
            <a:noAutofit/>
          </a:bodyPr>
          <a:lstStyle/>
          <a:p>
            <a:r>
              <a:rPr lang="en-US" sz="7200" dirty="0">
                <a:solidFill>
                  <a:schemeClr val="tx2">
                    <a:lumMod val="50000"/>
                  </a:schemeClr>
                </a:solidFill>
              </a:rPr>
              <a:t>MEAL PATTERNS &amp; SUBSTITUTIONS</a:t>
            </a:r>
          </a:p>
        </p:txBody>
      </p:sp>
      <p:sp>
        <p:nvSpPr>
          <p:cNvPr id="26" name="Rectangle 25">
            <a:extLst>
              <a:ext uri="{FF2B5EF4-FFF2-40B4-BE49-F238E27FC236}">
                <a16:creationId xmlns:a16="http://schemas.microsoft.com/office/drawing/2014/main" id="{3BE0DD0D-AA35-4C3C-9A91-599B4AC6C28B}"/>
              </a:ext>
            </a:extLst>
          </p:cNvPr>
          <p:cNvSpPr/>
          <p:nvPr/>
        </p:nvSpPr>
        <p:spPr>
          <a:xfrm>
            <a:off x="0" y="3230155"/>
            <a:ext cx="5352785" cy="2394502"/>
          </a:xfrm>
          <a:prstGeom prst="rect">
            <a:avLst/>
          </a:prstGeom>
          <a:noFill/>
        </p:spPr>
        <p:txBody>
          <a:bodyPr wrap="square">
            <a:spAutoFit/>
          </a:bodyPr>
          <a:lstStyle/>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Posted menu must indicate substitutions.</a:t>
            </a:r>
          </a:p>
          <a:p>
            <a:pPr marL="800100" lvl="1" indent="-342900">
              <a:lnSpc>
                <a:spcPct val="90000"/>
              </a:lnSpc>
              <a:spcBef>
                <a:spcPts val="1200"/>
              </a:spcBef>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Cross out former food item and write substitution made in on posted menu.</a:t>
            </a:r>
          </a:p>
          <a:p>
            <a:pPr>
              <a:lnSpc>
                <a:spcPct val="90000"/>
              </a:lnSpc>
              <a:spcBef>
                <a:spcPts val="1200"/>
              </a:spcBef>
            </a:pPr>
            <a:endParaRPr lang="en-US" sz="2400" dirty="0">
              <a:solidFill>
                <a:srgbClr val="000000"/>
              </a:solidFill>
              <a:latin typeface="Century Gothic" panose="020B0502020202020204" pitchFamily="34" charset="0"/>
            </a:endParaRPr>
          </a:p>
        </p:txBody>
      </p:sp>
      <p:sp>
        <p:nvSpPr>
          <p:cNvPr id="5" name="Flowchart: Connector 4">
            <a:extLst>
              <a:ext uri="{FF2B5EF4-FFF2-40B4-BE49-F238E27FC236}">
                <a16:creationId xmlns:a16="http://schemas.microsoft.com/office/drawing/2014/main" id="{36A7096B-8E8A-6866-8E9C-985D864FED16}"/>
              </a:ext>
            </a:extLst>
          </p:cNvPr>
          <p:cNvSpPr/>
          <p:nvPr/>
        </p:nvSpPr>
        <p:spPr>
          <a:xfrm>
            <a:off x="5452109" y="176431"/>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A screenshot of a computer">
            <a:extLst>
              <a:ext uri="{FF2B5EF4-FFF2-40B4-BE49-F238E27FC236}">
                <a16:creationId xmlns:a16="http://schemas.microsoft.com/office/drawing/2014/main" id="{B0D2E1E7-9999-3BE5-73C8-832FE93277E2}"/>
              </a:ext>
            </a:extLst>
          </p:cNvPr>
          <p:cNvPicPr>
            <a:picLocks noChangeAspect="1"/>
          </p:cNvPicPr>
          <p:nvPr/>
        </p:nvPicPr>
        <p:blipFill rotWithShape="1">
          <a:blip r:embed="rId4"/>
          <a:srcRect l="79651" t="7934" b="43868"/>
          <a:stretch/>
        </p:blipFill>
        <p:spPr>
          <a:xfrm>
            <a:off x="7172983" y="1249360"/>
            <a:ext cx="3325049" cy="4359280"/>
          </a:xfrm>
          <a:prstGeom prst="rect">
            <a:avLst/>
          </a:prstGeom>
        </p:spPr>
      </p:pic>
      <p:cxnSp>
        <p:nvCxnSpPr>
          <p:cNvPr id="3" name="Straight Connector 2"/>
          <p:cNvCxnSpPr>
            <a:cxnSpLocks/>
          </p:cNvCxnSpPr>
          <p:nvPr/>
        </p:nvCxnSpPr>
        <p:spPr>
          <a:xfrm>
            <a:off x="7172983" y="2878169"/>
            <a:ext cx="1470264" cy="0"/>
          </a:xfrm>
          <a:prstGeom prst="line">
            <a:avLst/>
          </a:prstGeom>
          <a:ln w="38100"/>
          <a:effectLst/>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8643247" y="2678114"/>
            <a:ext cx="1636028" cy="400110"/>
          </a:xfrm>
          <a:prstGeom prst="rect">
            <a:avLst/>
          </a:prstGeom>
          <a:noFill/>
        </p:spPr>
        <p:txBody>
          <a:bodyPr wrap="square" rtlCol="0">
            <a:spAutoFit/>
          </a:bodyPr>
          <a:lstStyle/>
          <a:p>
            <a:r>
              <a:rPr lang="en-US" sz="2000" b="1" dirty="0">
                <a:solidFill>
                  <a:srgbClr val="FF0000"/>
                </a:solidFill>
                <a:latin typeface="Bradley Hand ITC" panose="03070402050302030203" pitchFamily="66" charset="0"/>
              </a:rPr>
              <a:t>Baby Carrots</a:t>
            </a:r>
          </a:p>
        </p:txBody>
      </p:sp>
      <p:sp>
        <p:nvSpPr>
          <p:cNvPr id="6" name="Flowchart: Connector 5">
            <a:extLst>
              <a:ext uri="{FF2B5EF4-FFF2-40B4-BE49-F238E27FC236}">
                <a16:creationId xmlns:a16="http://schemas.microsoft.com/office/drawing/2014/main" id="{3752A268-95C8-03F2-A9CA-4B35531857EB}"/>
              </a:ext>
            </a:extLst>
          </p:cNvPr>
          <p:cNvSpPr/>
          <p:nvPr/>
        </p:nvSpPr>
        <p:spPr>
          <a:xfrm>
            <a:off x="11211407" y="508174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1AC839E8-485D-3387-8A03-5780A365C27B}"/>
              </a:ext>
            </a:extLst>
          </p:cNvPr>
          <p:cNvSpPr/>
          <p:nvPr/>
        </p:nvSpPr>
        <p:spPr>
          <a:xfrm>
            <a:off x="10918330" y="597160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40652756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 presetClass="entr" presetSubtype="0" fill="hold" grpId="0" nodeType="withEffect">
                                  <p:stCondLst>
                                    <p:cond delay="1000"/>
                                  </p:stCondLst>
                                  <p:childTnLst>
                                    <p:set>
                                      <p:cBhvr>
                                        <p:cTn id="9"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3">
            <a:extLst>
              <a:ext uri="{FF2B5EF4-FFF2-40B4-BE49-F238E27FC236}">
                <a16:creationId xmlns:a16="http://schemas.microsoft.com/office/drawing/2014/main" id="{80503964-ECD8-BB4D-2114-D4243939AF63}"/>
              </a:ext>
            </a:extLst>
          </p:cNvPr>
          <p:cNvSpPr>
            <a:spLocks noGrp="1"/>
          </p:cNvSpPr>
          <p:nvPr>
            <p:ph type="title"/>
          </p:nvPr>
        </p:nvSpPr>
        <p:spPr>
          <a:xfrm>
            <a:off x="3641108" y="-48735"/>
            <a:ext cx="8259294" cy="1325563"/>
          </a:xfrm>
        </p:spPr>
        <p:txBody>
          <a:bodyPr>
            <a:noAutofit/>
          </a:bodyPr>
          <a:lstStyle/>
          <a:p>
            <a:r>
              <a:rPr lang="en-US" sz="8000" dirty="0">
                <a:solidFill>
                  <a:schemeClr val="bg1"/>
                </a:solidFill>
              </a:rPr>
              <a:t>Making Substitutions</a:t>
            </a:r>
          </a:p>
        </p:txBody>
      </p:sp>
      <p:sp>
        <p:nvSpPr>
          <p:cNvPr id="14" name="Flowchart: Connector 13">
            <a:extLst>
              <a:ext uri="{FF2B5EF4-FFF2-40B4-BE49-F238E27FC236}">
                <a16:creationId xmlns:a16="http://schemas.microsoft.com/office/drawing/2014/main" id="{35601A9C-0583-3125-F52A-CE4758AB5BDD}"/>
              </a:ext>
            </a:extLst>
          </p:cNvPr>
          <p:cNvSpPr/>
          <p:nvPr/>
        </p:nvSpPr>
        <p:spPr>
          <a:xfrm>
            <a:off x="-654022" y="2565360"/>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00A3DA1B-E1D3-74E1-B440-DBF5AF383353}"/>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F6EBA7FE-46C0-FEFA-AE24-4A1A05B89992}"/>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2745626E-4B7E-44A9-10F5-1B4F2FF3578E}"/>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lowchart: Connector 17">
            <a:extLst>
              <a:ext uri="{FF2B5EF4-FFF2-40B4-BE49-F238E27FC236}">
                <a16:creationId xmlns:a16="http://schemas.microsoft.com/office/drawing/2014/main" id="{FFCBEC02-8FE5-B5F0-31CD-C1F3B1705DCA}"/>
              </a:ext>
            </a:extLst>
          </p:cNvPr>
          <p:cNvSpPr/>
          <p:nvPr/>
        </p:nvSpPr>
        <p:spPr>
          <a:xfrm>
            <a:off x="154398" y="3517124"/>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Flowchart: Connector 18">
            <a:extLst>
              <a:ext uri="{FF2B5EF4-FFF2-40B4-BE49-F238E27FC236}">
                <a16:creationId xmlns:a16="http://schemas.microsoft.com/office/drawing/2014/main" id="{6E9C0BDF-6B79-DC5B-6AE5-27CF04B24C4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48E30996-CFE7-7C68-1CA8-3FD215696974}"/>
              </a:ext>
            </a:extLst>
          </p:cNvPr>
          <p:cNvPicPr>
            <a:picLocks noChangeAspect="1"/>
          </p:cNvPicPr>
          <p:nvPr/>
        </p:nvPicPr>
        <p:blipFill>
          <a:blip r:embed="rId4"/>
          <a:stretch>
            <a:fillRect/>
          </a:stretch>
        </p:blipFill>
        <p:spPr>
          <a:xfrm>
            <a:off x="496318" y="3970338"/>
            <a:ext cx="7019783" cy="2744325"/>
          </a:xfrm>
          <a:prstGeom prst="rect">
            <a:avLst/>
          </a:prstGeom>
        </p:spPr>
      </p:pic>
      <p:sp>
        <p:nvSpPr>
          <p:cNvPr id="20" name="Rectangle 19">
            <a:extLst>
              <a:ext uri="{FF2B5EF4-FFF2-40B4-BE49-F238E27FC236}">
                <a16:creationId xmlns:a16="http://schemas.microsoft.com/office/drawing/2014/main" id="{622C9A92-F85C-61B1-BDC6-766DA66CA206}"/>
              </a:ext>
            </a:extLst>
          </p:cNvPr>
          <p:cNvSpPr/>
          <p:nvPr/>
        </p:nvSpPr>
        <p:spPr>
          <a:xfrm>
            <a:off x="493030" y="4634049"/>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A702DD3-7BCE-C0D9-F909-746A634C63B1}"/>
              </a:ext>
            </a:extLst>
          </p:cNvPr>
          <p:cNvSpPr/>
          <p:nvPr/>
        </p:nvSpPr>
        <p:spPr>
          <a:xfrm>
            <a:off x="496319" y="4979691"/>
            <a:ext cx="7019783" cy="129301"/>
          </a:xfrm>
          <a:prstGeom prst="rect">
            <a:avLst/>
          </a:prstGeom>
          <a:noFill/>
          <a:ln w="2540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C9FC7966-0BD6-A98E-EF74-37DA37488958}"/>
              </a:ext>
            </a:extLst>
          </p:cNvPr>
          <p:cNvSpPr txBox="1"/>
          <p:nvPr/>
        </p:nvSpPr>
        <p:spPr>
          <a:xfrm>
            <a:off x="2924701" y="1196464"/>
            <a:ext cx="9336181" cy="1323439"/>
          </a:xfrm>
          <a:prstGeom prst="rect">
            <a:avLst/>
          </a:prstGeom>
          <a:noFill/>
        </p:spPr>
        <p:txBody>
          <a:bodyPr wrap="square" rtlCol="0">
            <a:spAutoFit/>
          </a:bodyPr>
          <a:lstStyle/>
          <a:p>
            <a:r>
              <a:rPr lang="en-US" sz="2000" dirty="0">
                <a:solidFill>
                  <a:schemeClr val="bg1"/>
                </a:solidFill>
                <a:latin typeface="Century Gothic" panose="020B0502020202020204" pitchFamily="34" charset="0"/>
              </a:rPr>
              <a:t>When making substitutions, managers refer to the Menu Components Contribution List for an in depth look at the contributions of items offered on the menu. Located on the food services website in Menu’s under Menu Resources</a:t>
            </a:r>
            <a:r>
              <a:rPr lang="en-US" dirty="0">
                <a:solidFill>
                  <a:schemeClr val="bg1"/>
                </a:solidFill>
                <a:latin typeface="Century Gothic" panose="020B0502020202020204" pitchFamily="34" charset="0"/>
              </a:rPr>
              <a:t>. </a:t>
            </a:r>
          </a:p>
        </p:txBody>
      </p:sp>
      <p:sp>
        <p:nvSpPr>
          <p:cNvPr id="26" name="TextBox 25">
            <a:extLst>
              <a:ext uri="{FF2B5EF4-FFF2-40B4-BE49-F238E27FC236}">
                <a16:creationId xmlns:a16="http://schemas.microsoft.com/office/drawing/2014/main" id="{99E1AC7B-FC35-2CAC-504C-FA0D3657DEC7}"/>
              </a:ext>
            </a:extLst>
          </p:cNvPr>
          <p:cNvSpPr txBox="1"/>
          <p:nvPr/>
        </p:nvSpPr>
        <p:spPr>
          <a:xfrm>
            <a:off x="5904642" y="2438029"/>
            <a:ext cx="6171882" cy="954107"/>
          </a:xfrm>
          <a:prstGeom prst="rect">
            <a:avLst/>
          </a:prstGeom>
          <a:noFill/>
        </p:spPr>
        <p:txBody>
          <a:bodyPr wrap="none" rtlCol="0">
            <a:spAutoFit/>
          </a:bodyPr>
          <a:lstStyle/>
          <a:p>
            <a:r>
              <a:rPr lang="en-US" sz="2000" dirty="0">
                <a:solidFill>
                  <a:schemeClr val="bg1"/>
                </a:solidFill>
                <a:latin typeface="Century Gothic" panose="020B0502020202020204" pitchFamily="34" charset="0"/>
              </a:rPr>
              <a:t>For substitutions items being used must match in:</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27" name="TextBox 26">
            <a:extLst>
              <a:ext uri="{FF2B5EF4-FFF2-40B4-BE49-F238E27FC236}">
                <a16:creationId xmlns:a16="http://schemas.microsoft.com/office/drawing/2014/main" id="{FB5BC03F-28BF-803E-3BAA-B9551964DBCF}"/>
              </a:ext>
            </a:extLst>
          </p:cNvPr>
          <p:cNvSpPr txBox="1"/>
          <p:nvPr/>
        </p:nvSpPr>
        <p:spPr>
          <a:xfrm>
            <a:off x="8032917" y="2915082"/>
            <a:ext cx="3387466" cy="1600438"/>
          </a:xfrm>
          <a:prstGeom prst="rect">
            <a:avLst/>
          </a:prstGeom>
          <a:noFill/>
        </p:spPr>
        <p:txBody>
          <a:bodyPr wrap="none" rtlCol="0">
            <a:spAutoFit/>
          </a:bodyPr>
          <a:lstStyle/>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Oz equivalency</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Grain component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Fruit – Fruit</a:t>
            </a:r>
          </a:p>
          <a:p>
            <a:pPr marL="285750" indent="-285750">
              <a:buFont typeface="Arial" panose="020B0604020202020204" pitchFamily="34" charset="0"/>
              <a:buChar char="•"/>
            </a:pPr>
            <a:r>
              <a:rPr lang="en-US" sz="2000" dirty="0">
                <a:solidFill>
                  <a:schemeClr val="bg1"/>
                </a:solidFill>
                <a:latin typeface="Century Gothic" panose="020B0502020202020204" pitchFamily="34" charset="0"/>
              </a:rPr>
              <a:t>Vegetable - Vegetable</a:t>
            </a:r>
          </a:p>
          <a:p>
            <a:endParaRPr lang="en-US" dirty="0">
              <a:solidFill>
                <a:schemeClr val="bg1"/>
              </a:solidFill>
              <a:latin typeface="Century Gothic" panose="020B0502020202020204" pitchFamily="34" charset="0"/>
            </a:endParaRPr>
          </a:p>
        </p:txBody>
      </p:sp>
    </p:spTree>
    <p:custDataLst>
      <p:tags r:id="rId1"/>
    </p:custDataLst>
    <p:extLst>
      <p:ext uri="{BB962C8B-B14F-4D97-AF65-F5344CB8AC3E}">
        <p14:creationId xmlns:p14="http://schemas.microsoft.com/office/powerpoint/2010/main" val="1898266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1000"/>
                                        <p:tgtEl>
                                          <p:spTgt spid="20"/>
                                        </p:tgtEl>
                                      </p:cBhvr>
                                    </p:animEffect>
                                  </p:childTnLst>
                                </p:cTn>
                              </p:par>
                            </p:childTnLst>
                          </p:cTn>
                        </p:par>
                        <p:par>
                          <p:cTn id="8" fill="hold">
                            <p:stCondLst>
                              <p:cond delay="1000"/>
                            </p:stCondLst>
                            <p:childTnLst>
                              <p:par>
                                <p:cTn id="9" presetID="22" presetClass="entr" presetSubtype="8" fill="hold" grpId="0" nodeType="afterEffect">
                                  <p:stCondLst>
                                    <p:cond delay="1000"/>
                                  </p:stCondLst>
                                  <p:childTnLst>
                                    <p:set>
                                      <p:cBhvr>
                                        <p:cTn id="10" dur="1" fill="hold">
                                          <p:stCondLst>
                                            <p:cond delay="0"/>
                                          </p:stCondLst>
                                        </p:cTn>
                                        <p:tgtEl>
                                          <p:spTgt spid="22"/>
                                        </p:tgtEl>
                                        <p:attrNameLst>
                                          <p:attrName>style.visibility</p:attrName>
                                        </p:attrNameLst>
                                      </p:cBhvr>
                                      <p:to>
                                        <p:strVal val="visible"/>
                                      </p:to>
                                    </p:set>
                                    <p:animEffect transition="in" filter="wipe(left)">
                                      <p:cBhvr>
                                        <p:cTn id="11"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5E48B54-E42E-C52B-021F-19FE7CE76F4B}"/>
              </a:ext>
            </a:extLst>
          </p:cNvPr>
          <p:cNvSpPr/>
          <p:nvPr/>
        </p:nvSpPr>
        <p:spPr>
          <a:xfrm>
            <a:off x="0" y="7897"/>
            <a:ext cx="12192000" cy="1513452"/>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itle 3">
            <a:extLst>
              <a:ext uri="{FF2B5EF4-FFF2-40B4-BE49-F238E27FC236}">
                <a16:creationId xmlns:a16="http://schemas.microsoft.com/office/drawing/2014/main" id="{0C7F5628-E980-41A9-9209-7D5E26820BED}"/>
              </a:ext>
            </a:extLst>
          </p:cNvPr>
          <p:cNvSpPr>
            <a:spLocks noGrp="1"/>
          </p:cNvSpPr>
          <p:nvPr>
            <p:ph type="title"/>
          </p:nvPr>
        </p:nvSpPr>
        <p:spPr>
          <a:xfrm>
            <a:off x="239477" y="-325341"/>
            <a:ext cx="11579028" cy="1886263"/>
          </a:xfrm>
        </p:spPr>
        <p:txBody>
          <a:bodyPr>
            <a:noAutofit/>
          </a:bodyPr>
          <a:lstStyle/>
          <a:p>
            <a:r>
              <a:rPr lang="en-US" sz="8000" dirty="0">
                <a:solidFill>
                  <a:schemeClr val="bg1"/>
                </a:solidFill>
              </a:rPr>
              <a:t>Unequal Component Substitution</a:t>
            </a:r>
          </a:p>
        </p:txBody>
      </p:sp>
      <p:sp>
        <p:nvSpPr>
          <p:cNvPr id="2" name="Rectangle 1">
            <a:extLst>
              <a:ext uri="{FF2B5EF4-FFF2-40B4-BE49-F238E27FC236}">
                <a16:creationId xmlns:a16="http://schemas.microsoft.com/office/drawing/2014/main" id="{5F607547-88A3-6F7C-BAE0-713C307EE024}"/>
              </a:ext>
            </a:extLst>
          </p:cNvPr>
          <p:cNvSpPr/>
          <p:nvPr/>
        </p:nvSpPr>
        <p:spPr>
          <a:xfrm rot="5400000">
            <a:off x="3442912" y="3958843"/>
            <a:ext cx="5336652" cy="461665"/>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ontent Placeholder 5">
            <a:extLst>
              <a:ext uri="{FF2B5EF4-FFF2-40B4-BE49-F238E27FC236}">
                <a16:creationId xmlns:a16="http://schemas.microsoft.com/office/drawing/2014/main" id="{39F70FEA-1691-472B-B780-F5BC535186B6}"/>
              </a:ext>
            </a:extLst>
          </p:cNvPr>
          <p:cNvSpPr>
            <a:spLocks noGrp="1"/>
          </p:cNvSpPr>
          <p:nvPr>
            <p:ph sz="half" idx="2"/>
          </p:nvPr>
        </p:nvSpPr>
        <p:spPr>
          <a:xfrm>
            <a:off x="403971" y="2534667"/>
            <a:ext cx="4399457" cy="461665"/>
          </a:xfrm>
          <a:prstGeom prst="rect">
            <a:avLst/>
          </a:prstGeom>
        </p:spPr>
        <p:txBody>
          <a:bodyPr wrap="square">
            <a:spAutoFit/>
          </a:bodyPr>
          <a:lstStyle/>
          <a:p>
            <a:pPr marL="57150" indent="0">
              <a:buNone/>
            </a:pPr>
            <a:r>
              <a:rPr lang="de-DE" sz="2400" dirty="0">
                <a:solidFill>
                  <a:schemeClr val="bg1"/>
                </a:solidFill>
                <a:latin typeface="Century Gothic" panose="020B0502020202020204" pitchFamily="34" charset="0"/>
              </a:rPr>
              <a:t>Breaded Chicken Tenders</a:t>
            </a:r>
          </a:p>
        </p:txBody>
      </p:sp>
      <p:sp>
        <p:nvSpPr>
          <p:cNvPr id="16" name="Content Placeholder 5">
            <a:extLst>
              <a:ext uri="{FF2B5EF4-FFF2-40B4-BE49-F238E27FC236}">
                <a16:creationId xmlns:a16="http://schemas.microsoft.com/office/drawing/2014/main" id="{CF069B96-84BE-4834-AA7C-507151A2D842}"/>
              </a:ext>
            </a:extLst>
          </p:cNvPr>
          <p:cNvSpPr txBox="1">
            <a:spLocks/>
          </p:cNvSpPr>
          <p:nvPr/>
        </p:nvSpPr>
        <p:spPr>
          <a:xfrm>
            <a:off x="686119" y="5227073"/>
            <a:ext cx="3380162" cy="461665"/>
          </a:xfrm>
          <a:prstGeom prst="rect">
            <a:avLst/>
          </a:prstGeom>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buNone/>
            </a:pPr>
            <a:r>
              <a:rPr lang="en-US" sz="2400" dirty="0">
                <a:solidFill>
                  <a:schemeClr val="bg1"/>
                </a:solidFill>
                <a:latin typeface="Century Gothic" panose="020B0502020202020204" pitchFamily="34" charset="0"/>
              </a:rPr>
              <a:t>Cherry Smooth Cup</a:t>
            </a:r>
          </a:p>
        </p:txBody>
      </p:sp>
      <p:sp>
        <p:nvSpPr>
          <p:cNvPr id="17" name="Rectangle 16">
            <a:extLst>
              <a:ext uri="{FF2B5EF4-FFF2-40B4-BE49-F238E27FC236}">
                <a16:creationId xmlns:a16="http://schemas.microsoft.com/office/drawing/2014/main" id="{AD105AA5-9B98-4CB4-B5BD-3132C8000157}"/>
              </a:ext>
            </a:extLst>
          </p:cNvPr>
          <p:cNvSpPr/>
          <p:nvPr/>
        </p:nvSpPr>
        <p:spPr>
          <a:xfrm>
            <a:off x="1265486" y="1708902"/>
            <a:ext cx="2229854"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 &amp; GRAIN </a:t>
            </a:r>
          </a:p>
        </p:txBody>
      </p:sp>
      <p:sp>
        <p:nvSpPr>
          <p:cNvPr id="18" name="Rectangle 17">
            <a:extLst>
              <a:ext uri="{FF2B5EF4-FFF2-40B4-BE49-F238E27FC236}">
                <a16:creationId xmlns:a16="http://schemas.microsoft.com/office/drawing/2014/main" id="{E9867C75-68FC-410A-A7BF-CFD0C1DA0D87}"/>
              </a:ext>
            </a:extLst>
          </p:cNvPr>
          <p:cNvSpPr/>
          <p:nvPr/>
        </p:nvSpPr>
        <p:spPr>
          <a:xfrm>
            <a:off x="8546364" y="1708902"/>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MEAT</a:t>
            </a:r>
          </a:p>
        </p:txBody>
      </p:sp>
      <p:sp>
        <p:nvSpPr>
          <p:cNvPr id="19" name="Rectangle 18">
            <a:extLst>
              <a:ext uri="{FF2B5EF4-FFF2-40B4-BE49-F238E27FC236}">
                <a16:creationId xmlns:a16="http://schemas.microsoft.com/office/drawing/2014/main" id="{B5FC68DB-78B4-4196-BFFE-3814FC308A15}"/>
              </a:ext>
            </a:extLst>
          </p:cNvPr>
          <p:cNvSpPr/>
          <p:nvPr/>
        </p:nvSpPr>
        <p:spPr>
          <a:xfrm>
            <a:off x="1268176" y="4401307"/>
            <a:ext cx="2227164" cy="511232"/>
          </a:xfrm>
          <a:prstGeom prst="rect">
            <a:avLst/>
          </a:prstGeom>
          <a:solidFill>
            <a:srgbClr val="558ED5"/>
          </a:solidFill>
          <a:ln>
            <a:solidFill>
              <a:srgbClr val="558ED5"/>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VEGETABLE </a:t>
            </a:r>
          </a:p>
        </p:txBody>
      </p:sp>
      <p:sp>
        <p:nvSpPr>
          <p:cNvPr id="20" name="Rectangle 19">
            <a:extLst>
              <a:ext uri="{FF2B5EF4-FFF2-40B4-BE49-F238E27FC236}">
                <a16:creationId xmlns:a16="http://schemas.microsoft.com/office/drawing/2014/main" id="{15C78B52-78B3-4705-AF3E-1717C6313004}"/>
              </a:ext>
            </a:extLst>
          </p:cNvPr>
          <p:cNvSpPr/>
          <p:nvPr/>
        </p:nvSpPr>
        <p:spPr>
          <a:xfrm>
            <a:off x="8546363" y="4401307"/>
            <a:ext cx="2229853" cy="511232"/>
          </a:xfrm>
          <a:prstGeom prst="rect">
            <a:avLst/>
          </a:prstGeom>
          <a:solidFill>
            <a:srgbClr val="558ED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000" b="1" dirty="0">
                <a:solidFill>
                  <a:schemeClr val="tx2">
                    <a:lumMod val="50000"/>
                  </a:schemeClr>
                </a:solidFill>
              </a:rPr>
              <a:t>FRUIT</a:t>
            </a:r>
          </a:p>
        </p:txBody>
      </p:sp>
      <p:sp>
        <p:nvSpPr>
          <p:cNvPr id="4" name="Flowchart: Connector 3">
            <a:extLst>
              <a:ext uri="{FF2B5EF4-FFF2-40B4-BE49-F238E27FC236}">
                <a16:creationId xmlns:a16="http://schemas.microsoft.com/office/drawing/2014/main" id="{475FB6DF-2BE8-9156-97C0-05208F31B8AD}"/>
              </a:ext>
            </a:extLst>
          </p:cNvPr>
          <p:cNvSpPr/>
          <p:nvPr/>
        </p:nvSpPr>
        <p:spPr>
          <a:xfrm>
            <a:off x="4949966" y="2491740"/>
            <a:ext cx="2346681" cy="231710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4DE48EC-95E2-FB47-30ED-3782976FB477}"/>
              </a:ext>
            </a:extLst>
          </p:cNvPr>
          <p:cNvSpPr/>
          <p:nvPr/>
        </p:nvSpPr>
        <p:spPr>
          <a:xfrm>
            <a:off x="6599585" y="4136447"/>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CD3CDEC-322E-C19C-77FD-EE6AC1639070}"/>
              </a:ext>
            </a:extLst>
          </p:cNvPr>
          <p:cNvSpPr txBox="1"/>
          <p:nvPr/>
        </p:nvSpPr>
        <p:spPr>
          <a:xfrm>
            <a:off x="8101735" y="2529856"/>
            <a:ext cx="3461086" cy="461665"/>
          </a:xfrm>
          <a:prstGeom prst="rect">
            <a:avLst/>
          </a:prstGeom>
          <a:noFill/>
        </p:spPr>
        <p:txBody>
          <a:bodyPr wrap="square">
            <a:spAutoFit/>
          </a:bodyPr>
          <a:lstStyle/>
          <a:p>
            <a:r>
              <a:rPr lang="de-DE" sz="2400" dirty="0">
                <a:solidFill>
                  <a:schemeClr val="bg1"/>
                </a:solidFill>
                <a:latin typeface="Century Gothic" panose="020B0502020202020204" pitchFamily="34" charset="0"/>
              </a:rPr>
              <a:t>Chicken Drumsticks</a:t>
            </a:r>
            <a:endParaRPr lang="en-US" sz="2400" dirty="0"/>
          </a:p>
        </p:txBody>
      </p:sp>
      <p:sp>
        <p:nvSpPr>
          <p:cNvPr id="13" name="TextBox 12">
            <a:extLst>
              <a:ext uri="{FF2B5EF4-FFF2-40B4-BE49-F238E27FC236}">
                <a16:creationId xmlns:a16="http://schemas.microsoft.com/office/drawing/2014/main" id="{8B97FE2F-3966-510E-B08A-6B687FAC1901}"/>
              </a:ext>
            </a:extLst>
          </p:cNvPr>
          <p:cNvSpPr txBox="1"/>
          <p:nvPr/>
        </p:nvSpPr>
        <p:spPr>
          <a:xfrm>
            <a:off x="7372533" y="5149098"/>
            <a:ext cx="4919490" cy="461665"/>
          </a:xfrm>
          <a:prstGeom prst="rect">
            <a:avLst/>
          </a:prstGeom>
          <a:noFill/>
        </p:spPr>
        <p:txBody>
          <a:bodyPr wrap="square">
            <a:spAutoFit/>
          </a:bodyPr>
          <a:lstStyle/>
          <a:p>
            <a:r>
              <a:rPr lang="en-US" sz="2400" dirty="0">
                <a:solidFill>
                  <a:schemeClr val="bg1"/>
                </a:solidFill>
                <a:latin typeface="Century Gothic" panose="020B0502020202020204" pitchFamily="34" charset="0"/>
              </a:rPr>
              <a:t>Frozen Strawberry Creamsicle</a:t>
            </a:r>
            <a:endParaRPr lang="en-US" sz="2400" dirty="0"/>
          </a:p>
        </p:txBody>
      </p:sp>
      <p:sp>
        <p:nvSpPr>
          <p:cNvPr id="21" name="TextBox 20">
            <a:extLst>
              <a:ext uri="{FF2B5EF4-FFF2-40B4-BE49-F238E27FC236}">
                <a16:creationId xmlns:a16="http://schemas.microsoft.com/office/drawing/2014/main" id="{926746CC-758C-F693-18F7-08F9F012918B}"/>
              </a:ext>
            </a:extLst>
          </p:cNvPr>
          <p:cNvSpPr txBox="1"/>
          <p:nvPr/>
        </p:nvSpPr>
        <p:spPr>
          <a:xfrm>
            <a:off x="5665001" y="2927016"/>
            <a:ext cx="1219200" cy="1446550"/>
          </a:xfrm>
          <a:prstGeom prst="rect">
            <a:avLst/>
          </a:prstGeom>
          <a:noFill/>
        </p:spPr>
        <p:txBody>
          <a:bodyPr wrap="square" rtlCol="0">
            <a:spAutoFit/>
          </a:bodyPr>
          <a:lstStyle/>
          <a:p>
            <a:r>
              <a:rPr lang="en-US" sz="8800" dirty="0">
                <a:solidFill>
                  <a:srgbClr val="002060"/>
                </a:solidFill>
                <a:latin typeface="Onyx" panose="04050602080702020203" pitchFamily="82" charset="0"/>
              </a:rPr>
              <a:t>VS</a:t>
            </a:r>
          </a:p>
        </p:txBody>
      </p:sp>
      <p:sp>
        <p:nvSpPr>
          <p:cNvPr id="22" name="Flowchart: Connector 21">
            <a:extLst>
              <a:ext uri="{FF2B5EF4-FFF2-40B4-BE49-F238E27FC236}">
                <a16:creationId xmlns:a16="http://schemas.microsoft.com/office/drawing/2014/main" id="{30D319C5-3259-66D2-5D6B-702DD845F79C}"/>
              </a:ext>
            </a:extLst>
          </p:cNvPr>
          <p:cNvSpPr/>
          <p:nvPr/>
        </p:nvSpPr>
        <p:spPr>
          <a:xfrm>
            <a:off x="6195532" y="487946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5643895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500"/>
                                        <p:tgtEl>
                                          <p:spTgt spid="14">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500"/>
                                        <p:tgtEl>
                                          <p:spTgt spid="19"/>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fade">
                                      <p:cBhvr>
                                        <p:cTn id="31" dur="500"/>
                                        <p:tgtEl>
                                          <p:spTgt spid="2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16" grpId="0"/>
      <p:bldP spid="17" grpId="0" animBg="1"/>
      <p:bldP spid="18" grpId="0" animBg="1"/>
      <p:bldP spid="19" grpId="0" animBg="1"/>
      <p:bldP spid="20" grpId="0" animBg="1"/>
      <p:bldP spid="11"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DAB2A986-3EE6-D49F-DDD2-3A1721208B5F}"/>
              </a:ext>
            </a:extLst>
          </p:cNvPr>
          <p:cNvSpPr/>
          <p:nvPr/>
        </p:nvSpPr>
        <p:spPr>
          <a:xfrm>
            <a:off x="2326105" y="128337"/>
            <a:ext cx="7010400" cy="656122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333280" y="854739"/>
            <a:ext cx="5815656" cy="1325563"/>
          </a:xfrm>
        </p:spPr>
        <p:txBody>
          <a:bodyPr>
            <a:normAutofit/>
          </a:bodyPr>
          <a:lstStyle/>
          <a:p>
            <a:pPr algn="l"/>
            <a:r>
              <a:rPr lang="en-US" sz="8000" dirty="0">
                <a:solidFill>
                  <a:schemeClr val="bg1"/>
                </a:solidFill>
              </a:rPr>
              <a:t>Chocolate Milk Rule</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3145711" y="2053187"/>
            <a:ext cx="5878197" cy="3469103"/>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The CACFP guidelines restricts the serving of chocolate milk to students under the age of six. </a:t>
            </a:r>
          </a:p>
          <a:p>
            <a:pPr marL="0" indent="0">
              <a:spcBef>
                <a:spcPts val="0"/>
              </a:spcBef>
              <a:buNone/>
            </a:pPr>
            <a:endParaRPr lang="en-US" altLang="en-US" sz="2600" dirty="0">
              <a:solidFill>
                <a:srgbClr val="000000"/>
              </a:solidFill>
              <a:latin typeface="Century Gothic" panose="020B0502020202020204" pitchFamily="34" charset="0"/>
            </a:endParaRPr>
          </a:p>
        </p:txBody>
      </p:sp>
      <p:sp>
        <p:nvSpPr>
          <p:cNvPr id="2" name="Rectangle 1">
            <a:extLst>
              <a:ext uri="{FF2B5EF4-FFF2-40B4-BE49-F238E27FC236}">
                <a16:creationId xmlns:a16="http://schemas.microsoft.com/office/drawing/2014/main" id="{EB3E119C-3A51-47C9-8D6C-4D576A73ABC5}"/>
              </a:ext>
            </a:extLst>
          </p:cNvPr>
          <p:cNvSpPr/>
          <p:nvPr/>
        </p:nvSpPr>
        <p:spPr>
          <a:xfrm>
            <a:off x="3024366" y="4992629"/>
            <a:ext cx="5615616" cy="1200329"/>
          </a:xfrm>
          <a:prstGeom prst="rect">
            <a:avLst/>
          </a:prstGeom>
        </p:spPr>
        <p:txBody>
          <a:bodyPr wrap="square">
            <a:spAutoFit/>
          </a:bodyPr>
          <a:lstStyle/>
          <a:p>
            <a:pPr algn="ctr"/>
            <a:r>
              <a:rPr lang="en-US" altLang="en-US" sz="2400" dirty="0">
                <a:solidFill>
                  <a:schemeClr val="bg1"/>
                </a:solidFill>
                <a:latin typeface="Century Gothic" panose="020B0502020202020204" pitchFamily="34" charset="0"/>
              </a:rPr>
              <a:t>To ensure compliance, ask children their age if they appear to be less than six years old.</a:t>
            </a:r>
          </a:p>
        </p:txBody>
      </p:sp>
      <p:sp>
        <p:nvSpPr>
          <p:cNvPr id="10" name="TextBox 9">
            <a:extLst>
              <a:ext uri="{FF2B5EF4-FFF2-40B4-BE49-F238E27FC236}">
                <a16:creationId xmlns:a16="http://schemas.microsoft.com/office/drawing/2014/main" id="{ED3E0DE8-23A2-2552-1FF9-370BA0F9C6C9}"/>
              </a:ext>
            </a:extLst>
          </p:cNvPr>
          <p:cNvSpPr txBox="1"/>
          <p:nvPr/>
        </p:nvSpPr>
        <p:spPr>
          <a:xfrm>
            <a:off x="2871964" y="3151722"/>
            <a:ext cx="6151944" cy="1938992"/>
          </a:xfrm>
          <a:prstGeom prst="rect">
            <a:avLst/>
          </a:prstGeom>
          <a:noFill/>
        </p:spPr>
        <p:txBody>
          <a:bodyPr wrap="square">
            <a:spAutoFit/>
          </a:bodyPr>
          <a:lstStyle/>
          <a:p>
            <a:pPr marL="800100" lvl="1" indent="-342900">
              <a:spcBef>
                <a:spcPts val="0"/>
              </a:spcBef>
              <a:buFont typeface="Wingdings" panose="05000000000000000000" pitchFamily="2" charset="2"/>
              <a:buChar char="Ø"/>
            </a:pPr>
            <a:r>
              <a:rPr lang="en-US" altLang="en-US" sz="2400" dirty="0">
                <a:solidFill>
                  <a:schemeClr val="bg1"/>
                </a:solidFill>
                <a:latin typeface="Century Gothic" panose="020B0502020202020204" pitchFamily="34" charset="0"/>
              </a:rPr>
              <a:t>Offer unflavored milk to children under six</a:t>
            </a:r>
          </a:p>
          <a:p>
            <a:pPr marL="800100" lvl="1" indent="-342900">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Children six or older can choose between unflavored or chocolate milk</a:t>
            </a:r>
          </a:p>
        </p:txBody>
      </p:sp>
      <p:sp>
        <p:nvSpPr>
          <p:cNvPr id="5" name="Flowchart: Connector 4">
            <a:extLst>
              <a:ext uri="{FF2B5EF4-FFF2-40B4-BE49-F238E27FC236}">
                <a16:creationId xmlns:a16="http://schemas.microsoft.com/office/drawing/2014/main" id="{790AEECB-C748-2F5F-34D7-7A48E60319B2}"/>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7125FB76-FE95-6B8D-4B09-72D05625065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AE287BC-4F37-6E0E-ED3C-1094AB54B702}"/>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7991C004-8614-286D-EC99-4984E21CA023}"/>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08337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10F4A859-5B09-CA3C-0AD0-9FFD57D247C0}"/>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Flowchart: Connector 4">
            <a:extLst>
              <a:ext uri="{FF2B5EF4-FFF2-40B4-BE49-F238E27FC236}">
                <a16:creationId xmlns:a16="http://schemas.microsoft.com/office/drawing/2014/main" id="{AA65374F-C907-F00A-0FC9-F4E318860D9B}"/>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170EF6F9-7753-1AD7-D309-C988F057DAC7}"/>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B5134140-C061-2D85-BE17-D06E937166FD}"/>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CF43D55-3FD7-5F93-6012-CEB52BCCEAD8}"/>
              </a:ext>
            </a:extLst>
          </p:cNvPr>
          <p:cNvPicPr>
            <a:picLocks noChangeAspect="1"/>
          </p:cNvPicPr>
          <p:nvPr/>
        </p:nvPicPr>
        <p:blipFill>
          <a:blip r:embed="rId2"/>
          <a:stretch>
            <a:fillRect/>
          </a:stretch>
        </p:blipFill>
        <p:spPr>
          <a:xfrm>
            <a:off x="451372" y="1016157"/>
            <a:ext cx="3376197" cy="4344445"/>
          </a:xfrm>
          <a:prstGeom prst="rect">
            <a:avLst/>
          </a:prstGeom>
        </p:spPr>
      </p:pic>
      <p:sp>
        <p:nvSpPr>
          <p:cNvPr id="8" name="Title 3">
            <a:extLst>
              <a:ext uri="{FF2B5EF4-FFF2-40B4-BE49-F238E27FC236}">
                <a16:creationId xmlns:a16="http://schemas.microsoft.com/office/drawing/2014/main" id="{CCF6175A-0A67-FBDE-E963-B73CD5807C86}"/>
              </a:ext>
            </a:extLst>
          </p:cNvPr>
          <p:cNvSpPr>
            <a:spLocks noGrp="1"/>
          </p:cNvSpPr>
          <p:nvPr>
            <p:ph type="title"/>
          </p:nvPr>
        </p:nvSpPr>
        <p:spPr>
          <a:xfrm>
            <a:off x="5051528" y="417049"/>
            <a:ext cx="6590337" cy="1143000"/>
          </a:xfrm>
        </p:spPr>
        <p:txBody>
          <a:bodyPr>
            <a:noAutofit/>
          </a:bodyPr>
          <a:lstStyle/>
          <a:p>
            <a:r>
              <a:rPr lang="en-US" sz="6600" dirty="0">
                <a:solidFill>
                  <a:schemeClr val="tx2">
                    <a:lumMod val="50000"/>
                  </a:schemeClr>
                </a:solidFill>
              </a:rPr>
              <a:t>Meal Components for Supper Meal Kits</a:t>
            </a:r>
          </a:p>
        </p:txBody>
      </p:sp>
      <p:sp>
        <p:nvSpPr>
          <p:cNvPr id="9" name="TextBox 8">
            <a:extLst>
              <a:ext uri="{FF2B5EF4-FFF2-40B4-BE49-F238E27FC236}">
                <a16:creationId xmlns:a16="http://schemas.microsoft.com/office/drawing/2014/main" id="{482487A1-50AA-B4E0-F786-B2BD46E5E997}"/>
              </a:ext>
            </a:extLst>
          </p:cNvPr>
          <p:cNvSpPr txBox="1"/>
          <p:nvPr/>
        </p:nvSpPr>
        <p:spPr>
          <a:xfrm>
            <a:off x="5876578" y="1850465"/>
            <a:ext cx="5509913" cy="4970591"/>
          </a:xfrm>
          <a:prstGeom prst="rect">
            <a:avLst/>
          </a:prstGeom>
          <a:noFill/>
        </p:spPr>
        <p:txBody>
          <a:bodyPr wrap="square" rtlCol="0">
            <a:spAutoFit/>
          </a:bodyPr>
          <a:lstStyle/>
          <a:p>
            <a:r>
              <a:rPr lang="en-US" sz="2000" dirty="0">
                <a:solidFill>
                  <a:srgbClr val="10253F"/>
                </a:solidFill>
                <a:latin typeface="Century Gothic" panose="020B0502020202020204" pitchFamily="34" charset="0"/>
              </a:rPr>
              <a:t>A menu has been created to detail components of all meal kits served during supper service. </a:t>
            </a:r>
          </a:p>
          <a:p>
            <a:pPr marL="342900" indent="-342900">
              <a:buFont typeface="Arial" panose="020B0604020202020204" pitchFamily="34" charset="0"/>
              <a:buChar char="•"/>
            </a:pPr>
            <a:endParaRPr lang="en-US" sz="1200" dirty="0">
              <a:solidFill>
                <a:srgbClr val="10253F"/>
              </a:solidFill>
              <a:latin typeface="Century Gothic" panose="020B0502020202020204" pitchFamily="34" charset="0"/>
            </a:endParaRPr>
          </a:p>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Meal kit will be documented on the </a:t>
            </a:r>
            <a:r>
              <a:rPr lang="en-US" sz="2000" i="1" dirty="0">
                <a:solidFill>
                  <a:srgbClr val="10253F"/>
                </a:solidFill>
                <a:latin typeface="Century Gothic" panose="020B0502020202020204" pitchFamily="34" charset="0"/>
              </a:rPr>
              <a:t>Daily Transport Record </a:t>
            </a:r>
            <a:r>
              <a:rPr lang="en-US" sz="2000" dirty="0">
                <a:solidFill>
                  <a:srgbClr val="10253F"/>
                </a:solidFill>
                <a:latin typeface="Century Gothic" panose="020B0502020202020204" pitchFamily="34" charset="0"/>
              </a:rPr>
              <a:t>specifying the meal kits name and CMS number.</a:t>
            </a:r>
          </a:p>
          <a:p>
            <a:pPr marL="342900" indent="-342900">
              <a:buFont typeface="Arial" panose="020B0604020202020204" pitchFamily="34" charset="0"/>
              <a:buChar char="•"/>
            </a:pPr>
            <a:endParaRPr lang="en-US" sz="5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Staple the “Meal Components for Supper Meal Kits “ menu to the </a:t>
            </a:r>
            <a:r>
              <a:rPr lang="en-US" sz="2000" i="1" dirty="0">
                <a:solidFill>
                  <a:srgbClr val="10253F"/>
                </a:solidFill>
                <a:latin typeface="Century Gothic" panose="020B0502020202020204" pitchFamily="34" charset="0"/>
              </a:rPr>
              <a:t>Daily Transport Record.</a:t>
            </a:r>
          </a:p>
          <a:p>
            <a:pPr marL="800100" lvl="1" indent="-342900">
              <a:buFont typeface="Arial" panose="020B0604020202020204" pitchFamily="34" charset="0"/>
              <a:buChar char="•"/>
            </a:pPr>
            <a:endParaRPr lang="en-US" sz="2800" dirty="0">
              <a:solidFill>
                <a:srgbClr val="10253F"/>
              </a:solidFill>
              <a:latin typeface="Century Gothic" panose="020B0502020202020204" pitchFamily="34" charset="0"/>
            </a:endParaRPr>
          </a:p>
          <a:p>
            <a:pPr marL="800100" lvl="1" indent="-342900">
              <a:buFont typeface="Arial" panose="020B0604020202020204" pitchFamily="34" charset="0"/>
              <a:buChar char="•"/>
            </a:pPr>
            <a:r>
              <a:rPr lang="en-US" sz="2000" dirty="0">
                <a:solidFill>
                  <a:srgbClr val="10253F"/>
                </a:solidFill>
                <a:latin typeface="Century Gothic" panose="020B0502020202020204" pitchFamily="34" charset="0"/>
              </a:rPr>
              <a:t>Write all components of each Meal Kit on the </a:t>
            </a:r>
            <a:r>
              <a:rPr lang="en-US" sz="2000" i="1" dirty="0">
                <a:solidFill>
                  <a:srgbClr val="10253F"/>
                </a:solidFill>
                <a:latin typeface="Century Gothic" panose="020B0502020202020204" pitchFamily="34" charset="0"/>
              </a:rPr>
              <a:t>Daily Transport Record.  </a:t>
            </a:r>
          </a:p>
          <a:p>
            <a:pPr marL="800100" lvl="1" indent="-342900">
              <a:buFont typeface="Arial" panose="020B0604020202020204" pitchFamily="34" charset="0"/>
              <a:buChar char="•"/>
            </a:pPr>
            <a:endParaRPr lang="en-US" sz="1200" i="1" dirty="0">
              <a:solidFill>
                <a:srgbClr val="10253F"/>
              </a:solidFill>
              <a:latin typeface="Century Gothic" panose="020B0502020202020204" pitchFamily="34" charset="0"/>
            </a:endParaRPr>
          </a:p>
          <a:p>
            <a:r>
              <a:rPr lang="en-US" sz="2000" i="1" dirty="0">
                <a:solidFill>
                  <a:srgbClr val="10253F"/>
                </a:solidFill>
                <a:latin typeface="Century Gothic" panose="020B0502020202020204" pitchFamily="34" charset="0"/>
              </a:rPr>
              <a:t>Food services Website &gt; Menu &gt; Menu Resources</a:t>
            </a:r>
          </a:p>
        </p:txBody>
      </p:sp>
      <p:pic>
        <p:nvPicPr>
          <p:cNvPr id="1028" name="Picture 4" descr="New png images">
            <a:extLst>
              <a:ext uri="{FF2B5EF4-FFF2-40B4-BE49-F238E27FC236}">
                <a16:creationId xmlns:a16="http://schemas.microsoft.com/office/drawing/2014/main" id="{DDA7B729-235D-B4D1-AD63-09B7FE0C8E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0924"/>
          <a:stretch/>
        </p:blipFill>
        <p:spPr bwMode="auto">
          <a:xfrm rot="2945195">
            <a:off x="1462774" y="-234446"/>
            <a:ext cx="5709084" cy="346368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79D2C91-AE8E-196A-9D40-67611A1C7405}"/>
              </a:ext>
            </a:extLst>
          </p:cNvPr>
          <p:cNvSpPr txBox="1"/>
          <p:nvPr/>
        </p:nvSpPr>
        <p:spPr>
          <a:xfrm>
            <a:off x="8431475" y="4870311"/>
            <a:ext cx="545342" cy="461665"/>
          </a:xfrm>
          <a:prstGeom prst="rect">
            <a:avLst/>
          </a:prstGeom>
          <a:noFill/>
        </p:spPr>
        <p:txBody>
          <a:bodyPr wrap="none" rtlCol="0">
            <a:spAutoFit/>
          </a:bodyPr>
          <a:lstStyle/>
          <a:p>
            <a:r>
              <a:rPr lang="en-US" sz="2400" dirty="0">
                <a:solidFill>
                  <a:srgbClr val="10253F"/>
                </a:solidFill>
                <a:latin typeface="Century Gothic" panose="020B0502020202020204" pitchFamily="34" charset="0"/>
              </a:rPr>
              <a:t>Or</a:t>
            </a:r>
          </a:p>
        </p:txBody>
      </p:sp>
    </p:spTree>
    <p:extLst>
      <p:ext uri="{BB962C8B-B14F-4D97-AF65-F5344CB8AC3E}">
        <p14:creationId xmlns:p14="http://schemas.microsoft.com/office/powerpoint/2010/main" val="163047071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6837050" y="2887638"/>
            <a:ext cx="5157787" cy="3684588"/>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 goal of the Food Services Division is to provide access to nutritious supper meals to as many students and community participants of eligible schools with afterschool programs.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7050" y="1329404"/>
            <a:ext cx="4010992" cy="1325563"/>
          </a:xfrm>
        </p:spPr>
        <p:txBody>
          <a:bodyPr>
            <a:noAutofit/>
          </a:bodyPr>
          <a:lstStyle/>
          <a:p>
            <a:pPr algn="l"/>
            <a:r>
              <a:rPr lang="en-US" sz="8800" dirty="0">
                <a:solidFill>
                  <a:schemeClr val="bg1"/>
                </a:solidFill>
              </a:rPr>
              <a:t>Objective</a:t>
            </a:r>
          </a:p>
        </p:txBody>
      </p:sp>
      <p:pic>
        <p:nvPicPr>
          <p:cNvPr id="6" name="Picture 5">
            <a:extLst>
              <a:ext uri="{FF2B5EF4-FFF2-40B4-BE49-F238E27FC236}">
                <a16:creationId xmlns:a16="http://schemas.microsoft.com/office/drawing/2014/main" id="{C261CE08-EAE1-02A1-730D-5B7A59BADC7B}"/>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68230" y="0"/>
            <a:ext cx="6468019" cy="6167746"/>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8" name="Flowchart: Connector 7">
            <a:extLst>
              <a:ext uri="{FF2B5EF4-FFF2-40B4-BE49-F238E27FC236}">
                <a16:creationId xmlns:a16="http://schemas.microsoft.com/office/drawing/2014/main" id="{D8378728-2AAB-0451-1786-834EB98C6023}"/>
              </a:ext>
            </a:extLst>
          </p:cNvPr>
          <p:cNvSpPr/>
          <p:nvPr/>
        </p:nvSpPr>
        <p:spPr>
          <a:xfrm>
            <a:off x="4299336" y="4264775"/>
            <a:ext cx="2495780" cy="252599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0BB06D38-031D-4651-6A7A-10DA38A594F5}"/>
              </a:ext>
            </a:extLst>
          </p:cNvPr>
          <p:cNvSpPr/>
          <p:nvPr/>
        </p:nvSpPr>
        <p:spPr>
          <a:xfrm>
            <a:off x="3399693" y="5402800"/>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69766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0D63D3-2815-4039-E939-75B42F20AC71}"/>
              </a:ext>
            </a:extLst>
          </p:cNvPr>
          <p:cNvSpPr>
            <a:spLocks noGrp="1"/>
          </p:cNvSpPr>
          <p:nvPr>
            <p:ph idx="1"/>
          </p:nvPr>
        </p:nvSpPr>
        <p:spPr>
          <a:xfrm>
            <a:off x="609600" y="1600201"/>
            <a:ext cx="1519989" cy="4525963"/>
          </a:xfrm>
        </p:spPr>
        <p:txBody>
          <a:bodyPr/>
          <a:lstStyle/>
          <a:p>
            <a:endParaRPr lang="en-US"/>
          </a:p>
        </p:txBody>
      </p:sp>
      <p:sp>
        <p:nvSpPr>
          <p:cNvPr id="6" name="Flowchart: Connector 5">
            <a:extLst>
              <a:ext uri="{FF2B5EF4-FFF2-40B4-BE49-F238E27FC236}">
                <a16:creationId xmlns:a16="http://schemas.microsoft.com/office/drawing/2014/main" id="{DBAC4BFD-626E-749D-F7DD-2A27D40AD676}"/>
              </a:ext>
            </a:extLst>
          </p:cNvPr>
          <p:cNvSpPr/>
          <p:nvPr/>
        </p:nvSpPr>
        <p:spPr>
          <a:xfrm>
            <a:off x="-2650496" y="-1430688"/>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53DE956F-55DB-DE26-3A89-B3466FD86180}"/>
              </a:ext>
            </a:extLst>
          </p:cNvPr>
          <p:cNvSpPr/>
          <p:nvPr/>
        </p:nvSpPr>
        <p:spPr>
          <a:xfrm>
            <a:off x="6156100"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FCFB2D6A-70DB-18DC-7BAA-CAAAFE0332D2}"/>
              </a:ext>
            </a:extLst>
          </p:cNvPr>
          <p:cNvPicPr>
            <a:picLocks noChangeAspect="1"/>
          </p:cNvPicPr>
          <p:nvPr/>
        </p:nvPicPr>
        <p:blipFill rotWithShape="1">
          <a:blip r:embed="rId4"/>
          <a:srcRect l="1652" t="1323"/>
          <a:stretch/>
        </p:blipFill>
        <p:spPr>
          <a:xfrm>
            <a:off x="6852217" y="1348985"/>
            <a:ext cx="5112899" cy="3917022"/>
          </a:xfrm>
          <a:prstGeom prst="rect">
            <a:avLst/>
          </a:prstGeom>
        </p:spPr>
      </p:pic>
      <p:sp>
        <p:nvSpPr>
          <p:cNvPr id="10" name="Title 3">
            <a:extLst>
              <a:ext uri="{FF2B5EF4-FFF2-40B4-BE49-F238E27FC236}">
                <a16:creationId xmlns:a16="http://schemas.microsoft.com/office/drawing/2014/main" id="{62310FB4-62BD-857C-B56F-35608FF9B3B1}"/>
              </a:ext>
            </a:extLst>
          </p:cNvPr>
          <p:cNvSpPr>
            <a:spLocks noGrp="1"/>
          </p:cNvSpPr>
          <p:nvPr>
            <p:ph type="title"/>
          </p:nvPr>
        </p:nvSpPr>
        <p:spPr>
          <a:xfrm>
            <a:off x="-1849625" y="103410"/>
            <a:ext cx="10045907" cy="1143000"/>
          </a:xfrm>
        </p:spPr>
        <p:txBody>
          <a:bodyPr>
            <a:noAutofit/>
          </a:bodyPr>
          <a:lstStyle/>
          <a:p>
            <a:r>
              <a:rPr lang="en-US" sz="7800" dirty="0">
                <a:solidFill>
                  <a:schemeClr val="tx2">
                    <a:lumMod val="50000"/>
                  </a:schemeClr>
                </a:solidFill>
              </a:rPr>
              <a:t>Supper Transport Record</a:t>
            </a:r>
          </a:p>
        </p:txBody>
      </p:sp>
      <p:sp>
        <p:nvSpPr>
          <p:cNvPr id="11" name="Rectangle 10">
            <a:extLst>
              <a:ext uri="{FF2B5EF4-FFF2-40B4-BE49-F238E27FC236}">
                <a16:creationId xmlns:a16="http://schemas.microsoft.com/office/drawing/2014/main" id="{A3AC725C-35BD-CFEF-EE22-0A18B581597B}"/>
              </a:ext>
            </a:extLst>
          </p:cNvPr>
          <p:cNvSpPr/>
          <p:nvPr/>
        </p:nvSpPr>
        <p:spPr>
          <a:xfrm>
            <a:off x="111633" y="1237059"/>
            <a:ext cx="6401754" cy="1600438"/>
          </a:xfrm>
          <a:prstGeom prst="rect">
            <a:avLst/>
          </a:prstGeom>
        </p:spPr>
        <p:txBody>
          <a:bodyPr wrap="square">
            <a:spAutoFit/>
          </a:bodyPr>
          <a:lstStyle/>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 </a:t>
            </a:r>
            <a:r>
              <a:rPr kumimoji="0" lang="en-US" sz="2000" b="0" i="1"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Supper Transport Record </a:t>
            </a: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is used when supper meals are served by ASP staff AND when the cafeteria is closed during supper service.</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r>
              <a:rPr lang="en-US" sz="2000" dirty="0">
                <a:solidFill>
                  <a:schemeClr val="tx2">
                    <a:lumMod val="50000"/>
                  </a:schemeClr>
                </a:solidFill>
                <a:latin typeface="Century Gothic" panose="020B0502020202020204" pitchFamily="34" charset="0"/>
              </a:rPr>
              <a:t>Manager or Food Service Staff will:</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ndParaRPr>
          </a:p>
        </p:txBody>
      </p:sp>
      <p:grpSp>
        <p:nvGrpSpPr>
          <p:cNvPr id="19" name="Group 18">
            <a:extLst>
              <a:ext uri="{FF2B5EF4-FFF2-40B4-BE49-F238E27FC236}">
                <a16:creationId xmlns:a16="http://schemas.microsoft.com/office/drawing/2014/main" id="{02B92917-BD7D-F286-D195-7146AE0F332A}"/>
              </a:ext>
            </a:extLst>
          </p:cNvPr>
          <p:cNvGrpSpPr/>
          <p:nvPr/>
        </p:nvGrpSpPr>
        <p:grpSpPr>
          <a:xfrm>
            <a:off x="111633" y="1966452"/>
            <a:ext cx="11687077" cy="1273746"/>
            <a:chOff x="111633" y="1966452"/>
            <a:chExt cx="11687077" cy="1273746"/>
          </a:xfrm>
        </p:grpSpPr>
        <p:sp>
          <p:nvSpPr>
            <p:cNvPr id="12" name="Rectangle 11">
              <a:extLst>
                <a:ext uri="{FF2B5EF4-FFF2-40B4-BE49-F238E27FC236}">
                  <a16:creationId xmlns:a16="http://schemas.microsoft.com/office/drawing/2014/main" id="{D9D605BB-5FF9-339F-ABF4-F662F9B7E09A}"/>
                </a:ext>
              </a:extLst>
            </p:cNvPr>
            <p:cNvSpPr/>
            <p:nvPr/>
          </p:nvSpPr>
          <p:spPr>
            <a:xfrm>
              <a:off x="111633" y="2593867"/>
              <a:ext cx="5947878" cy="646331"/>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Pre-fill the header with school name, location code, date, etc.</a:t>
              </a:r>
            </a:p>
          </p:txBody>
        </p:sp>
        <p:grpSp>
          <p:nvGrpSpPr>
            <p:cNvPr id="16" name="Group 15">
              <a:extLst>
                <a:ext uri="{FF2B5EF4-FFF2-40B4-BE49-F238E27FC236}">
                  <a16:creationId xmlns:a16="http://schemas.microsoft.com/office/drawing/2014/main" id="{EC7FD3F9-6C1D-FB67-4DDD-CD20057E5D41}"/>
                </a:ext>
              </a:extLst>
            </p:cNvPr>
            <p:cNvGrpSpPr/>
            <p:nvPr/>
          </p:nvGrpSpPr>
          <p:grpSpPr>
            <a:xfrm>
              <a:off x="5446097" y="1966452"/>
              <a:ext cx="6352613" cy="699892"/>
              <a:chOff x="5446097" y="1966452"/>
              <a:chExt cx="6352613" cy="699892"/>
            </a:xfrm>
          </p:grpSpPr>
          <p:sp>
            <p:nvSpPr>
              <p:cNvPr id="13" name="Rectangle 12">
                <a:extLst>
                  <a:ext uri="{FF2B5EF4-FFF2-40B4-BE49-F238E27FC236}">
                    <a16:creationId xmlns:a16="http://schemas.microsoft.com/office/drawing/2014/main" id="{5890F1FD-5855-7D4C-40AA-AAEDCAC238DA}"/>
                  </a:ext>
                </a:extLst>
              </p:cNvPr>
              <p:cNvSpPr/>
              <p:nvPr/>
            </p:nvSpPr>
            <p:spPr>
              <a:xfrm>
                <a:off x="7052922" y="1966452"/>
                <a:ext cx="4745788" cy="403122"/>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Arrow Connector 14">
                <a:extLst>
                  <a:ext uri="{FF2B5EF4-FFF2-40B4-BE49-F238E27FC236}">
                    <a16:creationId xmlns:a16="http://schemas.microsoft.com/office/drawing/2014/main" id="{24B187DC-C073-E11E-2356-73C0D65FF47D}"/>
                  </a:ext>
                </a:extLst>
              </p:cNvPr>
              <p:cNvCxnSpPr>
                <a:cxnSpLocks/>
              </p:cNvCxnSpPr>
              <p:nvPr/>
            </p:nvCxnSpPr>
            <p:spPr>
              <a:xfrm flipV="1">
                <a:off x="5446097" y="2242905"/>
                <a:ext cx="1515142" cy="423439"/>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grpSp>
        <p:nvGrpSpPr>
          <p:cNvPr id="23" name="Group 22">
            <a:extLst>
              <a:ext uri="{FF2B5EF4-FFF2-40B4-BE49-F238E27FC236}">
                <a16:creationId xmlns:a16="http://schemas.microsoft.com/office/drawing/2014/main" id="{CFE783E1-DACA-F278-4524-7D3D50A64744}"/>
              </a:ext>
            </a:extLst>
          </p:cNvPr>
          <p:cNvGrpSpPr/>
          <p:nvPr/>
        </p:nvGrpSpPr>
        <p:grpSpPr>
          <a:xfrm>
            <a:off x="103468" y="2498593"/>
            <a:ext cx="9045438" cy="1382806"/>
            <a:chOff x="87125" y="2131894"/>
            <a:chExt cx="9045438" cy="1382806"/>
          </a:xfrm>
        </p:grpSpPr>
        <p:sp>
          <p:nvSpPr>
            <p:cNvPr id="18" name="TextBox 17">
              <a:extLst>
                <a:ext uri="{FF2B5EF4-FFF2-40B4-BE49-F238E27FC236}">
                  <a16:creationId xmlns:a16="http://schemas.microsoft.com/office/drawing/2014/main" id="{552E7E3D-5882-2B93-32BB-C1A8584EFF92}"/>
                </a:ext>
              </a:extLst>
            </p:cNvPr>
            <p:cNvSpPr txBox="1"/>
            <p:nvPr/>
          </p:nvSpPr>
          <p:spPr>
            <a:xfrm>
              <a:off x="87125" y="2868369"/>
              <a:ext cx="5947878" cy="646331"/>
            </a:xfrm>
            <a:prstGeom prst="rect">
              <a:avLst/>
            </a:prstGeom>
            <a:noFill/>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lang="en-US" sz="2000" dirty="0">
                  <a:solidFill>
                    <a:schemeClr val="tx2">
                      <a:lumMod val="50000"/>
                    </a:schemeClr>
                  </a:solidFill>
                  <a:latin typeface="Century Gothic" panose="020B0502020202020204" pitchFamily="34" charset="0"/>
                </a:rPr>
                <a:t>Pre-fill components portion size and amount prepared.</a:t>
              </a:r>
              <a:endPar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20" name="Rectangle 19">
              <a:extLst>
                <a:ext uri="{FF2B5EF4-FFF2-40B4-BE49-F238E27FC236}">
                  <a16:creationId xmlns:a16="http://schemas.microsoft.com/office/drawing/2014/main" id="{C6512374-E787-61FA-9C5D-CF102470AC88}"/>
                </a:ext>
              </a:extLst>
            </p:cNvPr>
            <p:cNvSpPr/>
            <p:nvPr/>
          </p:nvSpPr>
          <p:spPr>
            <a:xfrm>
              <a:off x="7041485" y="2131894"/>
              <a:ext cx="2091078" cy="1226424"/>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83ADCE3A-8492-AFAE-C88D-EED60A23949A}"/>
                </a:ext>
              </a:extLst>
            </p:cNvPr>
            <p:cNvCxnSpPr>
              <a:cxnSpLocks/>
            </p:cNvCxnSpPr>
            <p:nvPr/>
          </p:nvCxnSpPr>
          <p:spPr>
            <a:xfrm>
              <a:off x="6043168" y="3110071"/>
              <a:ext cx="873843" cy="122688"/>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grpSp>
      <p:grpSp>
        <p:nvGrpSpPr>
          <p:cNvPr id="34" name="Group 33">
            <a:extLst>
              <a:ext uri="{FF2B5EF4-FFF2-40B4-BE49-F238E27FC236}">
                <a16:creationId xmlns:a16="http://schemas.microsoft.com/office/drawing/2014/main" id="{F882BB65-0177-9F80-6874-509BA76B730B}"/>
              </a:ext>
            </a:extLst>
          </p:cNvPr>
          <p:cNvGrpSpPr/>
          <p:nvPr/>
        </p:nvGrpSpPr>
        <p:grpSpPr>
          <a:xfrm>
            <a:off x="103468" y="4031375"/>
            <a:ext cx="9519359" cy="2563761"/>
            <a:chOff x="103468" y="4031375"/>
            <a:chExt cx="9519359" cy="2563761"/>
          </a:xfrm>
        </p:grpSpPr>
        <p:sp>
          <p:nvSpPr>
            <p:cNvPr id="24" name="Rectangle 23">
              <a:extLst>
                <a:ext uri="{FF2B5EF4-FFF2-40B4-BE49-F238E27FC236}">
                  <a16:creationId xmlns:a16="http://schemas.microsoft.com/office/drawing/2014/main" id="{D0724045-3976-0A47-D3A0-B4143AEA0E7B}"/>
                </a:ext>
              </a:extLst>
            </p:cNvPr>
            <p:cNvSpPr/>
            <p:nvPr/>
          </p:nvSpPr>
          <p:spPr>
            <a:xfrm>
              <a:off x="7040136" y="4031375"/>
              <a:ext cx="2582691" cy="369241"/>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cxnSp>
          <p:nvCxnSpPr>
            <p:cNvPr id="26" name="Straight Arrow Connector 25">
              <a:extLst>
                <a:ext uri="{FF2B5EF4-FFF2-40B4-BE49-F238E27FC236}">
                  <a16:creationId xmlns:a16="http://schemas.microsoft.com/office/drawing/2014/main" id="{9D316E6A-F0D6-ECB0-D62B-7AD669015810}"/>
                </a:ext>
              </a:extLst>
            </p:cNvPr>
            <p:cNvCxnSpPr>
              <a:cxnSpLocks/>
            </p:cNvCxnSpPr>
            <p:nvPr/>
          </p:nvCxnSpPr>
          <p:spPr>
            <a:xfrm flipV="1">
              <a:off x="5841477" y="4290091"/>
              <a:ext cx="1119762" cy="1218924"/>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27" name="Rectangle 26">
              <a:extLst>
                <a:ext uri="{FF2B5EF4-FFF2-40B4-BE49-F238E27FC236}">
                  <a16:creationId xmlns:a16="http://schemas.microsoft.com/office/drawing/2014/main" id="{5850122D-B7A1-22D3-A0F2-CAF188BD3862}"/>
                </a:ext>
              </a:extLst>
            </p:cNvPr>
            <p:cNvSpPr/>
            <p:nvPr/>
          </p:nvSpPr>
          <p:spPr>
            <a:xfrm>
              <a:off x="103468" y="5610251"/>
              <a:ext cx="5947878" cy="984885"/>
            </a:xfrm>
            <a:prstGeom prst="rect">
              <a:avLst/>
            </a:prstGeom>
          </p:spPr>
          <p:txBody>
            <a:bodyPr wrap="square">
              <a:spAutoFit/>
            </a:bodyPr>
            <a:lstStyle/>
            <a:p>
              <a:pPr marL="342900" marR="0" lvl="2" indent="-342900" algn="l" defTabSz="457200" rtl="0" eaLnBrk="1" fontAlgn="auto" latinLnBrk="0" hangingPunct="1">
                <a:lnSpc>
                  <a:spcPct val="90000"/>
                </a:lnSpc>
                <a:spcBef>
                  <a:spcPct val="20000"/>
                </a:spcBef>
                <a:spcAft>
                  <a:spcPts val="0"/>
                </a:spcAft>
                <a:buClr>
                  <a:srgbClr val="000000"/>
                </a:buClr>
                <a:buSzTx/>
                <a:buFont typeface="Arial" panose="020B0604020202020204" pitchFamily="34" charset="0"/>
                <a:buChar char="•"/>
                <a:tabLst/>
                <a:defRPr/>
              </a:pPr>
              <a:r>
                <a:rPr kumimoji="0" lang="en-US" sz="20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Manager will sign once record is returned. Signifying all fields have been properly filled. </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43" name="Group 42">
            <a:extLst>
              <a:ext uri="{FF2B5EF4-FFF2-40B4-BE49-F238E27FC236}">
                <a16:creationId xmlns:a16="http://schemas.microsoft.com/office/drawing/2014/main" id="{EE48F40C-AE52-FE0B-00E4-A19992EC380F}"/>
              </a:ext>
            </a:extLst>
          </p:cNvPr>
          <p:cNvGrpSpPr/>
          <p:nvPr/>
        </p:nvGrpSpPr>
        <p:grpSpPr>
          <a:xfrm>
            <a:off x="103468" y="2498593"/>
            <a:ext cx="11695242" cy="2383844"/>
            <a:chOff x="103468" y="2498593"/>
            <a:chExt cx="11695242" cy="2383844"/>
          </a:xfrm>
        </p:grpSpPr>
        <p:sp>
          <p:nvSpPr>
            <p:cNvPr id="37" name="TextBox 36">
              <a:extLst>
                <a:ext uri="{FF2B5EF4-FFF2-40B4-BE49-F238E27FC236}">
                  <a16:creationId xmlns:a16="http://schemas.microsoft.com/office/drawing/2014/main" id="{7BAC8410-E357-49F2-44D4-D4C658B491C9}"/>
                </a:ext>
              </a:extLst>
            </p:cNvPr>
            <p:cNvSpPr txBox="1"/>
            <p:nvPr/>
          </p:nvSpPr>
          <p:spPr>
            <a:xfrm>
              <a:off x="103468" y="3866774"/>
              <a:ext cx="5762716" cy="1015663"/>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Once received ASP staff will then fill amount received, temp each item and document all counts for meals served. </a:t>
              </a:r>
            </a:p>
          </p:txBody>
        </p:sp>
        <p:cxnSp>
          <p:nvCxnSpPr>
            <p:cNvPr id="41" name="Straight Arrow Connector 40">
              <a:extLst>
                <a:ext uri="{FF2B5EF4-FFF2-40B4-BE49-F238E27FC236}">
                  <a16:creationId xmlns:a16="http://schemas.microsoft.com/office/drawing/2014/main" id="{C8B556EA-F700-4FE6-1BDF-9356BAC4BBD4}"/>
                </a:ext>
              </a:extLst>
            </p:cNvPr>
            <p:cNvCxnSpPr>
              <a:cxnSpLocks/>
            </p:cNvCxnSpPr>
            <p:nvPr/>
          </p:nvCxnSpPr>
          <p:spPr>
            <a:xfrm flipV="1">
              <a:off x="5389685" y="3599458"/>
              <a:ext cx="3770659" cy="475867"/>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42" name="Rectangle 41">
              <a:extLst>
                <a:ext uri="{FF2B5EF4-FFF2-40B4-BE49-F238E27FC236}">
                  <a16:creationId xmlns:a16="http://schemas.microsoft.com/office/drawing/2014/main" id="{6D48A0E0-409E-DA92-666B-B01E28F2D0A8}"/>
                </a:ext>
              </a:extLst>
            </p:cNvPr>
            <p:cNvSpPr/>
            <p:nvPr/>
          </p:nvSpPr>
          <p:spPr>
            <a:xfrm>
              <a:off x="9160344" y="2498593"/>
              <a:ext cx="2638366" cy="1396703"/>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2" name="Group 51">
            <a:extLst>
              <a:ext uri="{FF2B5EF4-FFF2-40B4-BE49-F238E27FC236}">
                <a16:creationId xmlns:a16="http://schemas.microsoft.com/office/drawing/2014/main" id="{26CFDE6B-A974-5698-3D2F-F9D3B1742CF5}"/>
              </a:ext>
            </a:extLst>
          </p:cNvPr>
          <p:cNvGrpSpPr/>
          <p:nvPr/>
        </p:nvGrpSpPr>
        <p:grpSpPr>
          <a:xfrm>
            <a:off x="103468" y="4041087"/>
            <a:ext cx="11695242" cy="1566352"/>
            <a:chOff x="103468" y="4024316"/>
            <a:chExt cx="11695242" cy="1566352"/>
          </a:xfrm>
        </p:grpSpPr>
        <p:sp>
          <p:nvSpPr>
            <p:cNvPr id="44" name="TextBox 43">
              <a:extLst>
                <a:ext uri="{FF2B5EF4-FFF2-40B4-BE49-F238E27FC236}">
                  <a16:creationId xmlns:a16="http://schemas.microsoft.com/office/drawing/2014/main" id="{87FA2E4B-1518-8996-5D24-43DB3847C56B}"/>
                </a:ext>
              </a:extLst>
            </p:cNvPr>
            <p:cNvSpPr txBox="1"/>
            <p:nvPr/>
          </p:nvSpPr>
          <p:spPr>
            <a:xfrm>
              <a:off x="103468" y="4882782"/>
              <a:ext cx="5677966" cy="707886"/>
            </a:xfrm>
            <a:prstGeom prst="rect">
              <a:avLst/>
            </a:prstGeom>
            <a:noFill/>
          </p:spPr>
          <p:txBody>
            <a:bodyPr wrap="square" rtlCol="0">
              <a:spAutoFit/>
            </a:bodyPr>
            <a:lstStyle/>
            <a:p>
              <a:pPr marL="342900" indent="-342900">
                <a:buFont typeface="Arial" panose="020B0604020202020204" pitchFamily="34" charset="0"/>
                <a:buChar char="•"/>
              </a:pPr>
              <a:r>
                <a:rPr lang="en-US" sz="2000" dirty="0">
                  <a:solidFill>
                    <a:srgbClr val="10253F"/>
                  </a:solidFill>
                  <a:latin typeface="Century Gothic" panose="020B0502020202020204" pitchFamily="34" charset="0"/>
                </a:rPr>
                <a:t>ASP coordinator must sign at the end of service before returning transport record. </a:t>
              </a:r>
            </a:p>
          </p:txBody>
        </p:sp>
        <p:cxnSp>
          <p:nvCxnSpPr>
            <p:cNvPr id="49" name="Straight Arrow Connector 48">
              <a:extLst>
                <a:ext uri="{FF2B5EF4-FFF2-40B4-BE49-F238E27FC236}">
                  <a16:creationId xmlns:a16="http://schemas.microsoft.com/office/drawing/2014/main" id="{AF80C46A-D7F3-2777-38FC-2F811A9AE382}"/>
                </a:ext>
              </a:extLst>
            </p:cNvPr>
            <p:cNvCxnSpPr>
              <a:cxnSpLocks/>
            </p:cNvCxnSpPr>
            <p:nvPr/>
          </p:nvCxnSpPr>
          <p:spPr>
            <a:xfrm flipV="1">
              <a:off x="5808042" y="4486715"/>
              <a:ext cx="4380144" cy="598695"/>
            </a:xfrm>
            <a:prstGeom prst="straightConnector1">
              <a:avLst/>
            </a:prstGeom>
            <a:ln>
              <a:solidFill>
                <a:srgbClr val="FFAE0D"/>
              </a:solidFill>
              <a:tailEnd type="triangle"/>
            </a:ln>
          </p:spPr>
          <p:style>
            <a:lnRef idx="2">
              <a:schemeClr val="accent1"/>
            </a:lnRef>
            <a:fillRef idx="0">
              <a:schemeClr val="accent1"/>
            </a:fillRef>
            <a:effectRef idx="1">
              <a:schemeClr val="accent1"/>
            </a:effectRef>
            <a:fontRef idx="minor">
              <a:schemeClr val="tx1"/>
            </a:fontRef>
          </p:style>
        </p:cxnSp>
        <p:sp>
          <p:nvSpPr>
            <p:cNvPr id="51" name="Rectangle 50">
              <a:extLst>
                <a:ext uri="{FF2B5EF4-FFF2-40B4-BE49-F238E27FC236}">
                  <a16:creationId xmlns:a16="http://schemas.microsoft.com/office/drawing/2014/main" id="{E4CFE771-1CBE-6389-8D7A-4F39723FB77F}"/>
                </a:ext>
              </a:extLst>
            </p:cNvPr>
            <p:cNvSpPr/>
            <p:nvPr/>
          </p:nvSpPr>
          <p:spPr>
            <a:xfrm>
              <a:off x="9622827" y="4024316"/>
              <a:ext cx="2175883" cy="417620"/>
            </a:xfrm>
            <a:prstGeom prst="rect">
              <a:avLst/>
            </a:prstGeom>
            <a:noFill/>
            <a:ln w="19050">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grpSp>
      <p:sp>
        <p:nvSpPr>
          <p:cNvPr id="53" name="Flowchart: Connector 52">
            <a:extLst>
              <a:ext uri="{FF2B5EF4-FFF2-40B4-BE49-F238E27FC236}">
                <a16:creationId xmlns:a16="http://schemas.microsoft.com/office/drawing/2014/main" id="{91765A10-2B16-EFFC-D2AD-3FA8749448CF}"/>
              </a:ext>
            </a:extLst>
          </p:cNvPr>
          <p:cNvSpPr/>
          <p:nvPr/>
        </p:nvSpPr>
        <p:spPr>
          <a:xfrm>
            <a:off x="11195815" y="546124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4" name="Flowchart: Connector 53">
            <a:extLst>
              <a:ext uri="{FF2B5EF4-FFF2-40B4-BE49-F238E27FC236}">
                <a16:creationId xmlns:a16="http://schemas.microsoft.com/office/drawing/2014/main" id="{BA22E261-9A07-C41C-8548-F71FE8B48B30}"/>
              </a:ext>
            </a:extLst>
          </p:cNvPr>
          <p:cNvSpPr/>
          <p:nvPr/>
        </p:nvSpPr>
        <p:spPr>
          <a:xfrm>
            <a:off x="10863289" y="622827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6271545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9"/>
                                        </p:tgtEl>
                                        <p:attrNameLst>
                                          <p:attrName>style.visibility</p:attrName>
                                        </p:attrNameLst>
                                      </p:cBhvr>
                                      <p:to>
                                        <p:strVal val="hidden"/>
                                      </p:to>
                                    </p:set>
                                  </p:childTnLst>
                                </p:cTn>
                              </p:par>
                              <p:par>
                                <p:cTn id="12" presetID="22" presetClass="entr" presetSubtype="8" fill="hold" nodeType="with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lef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23"/>
                                        </p:tgtEl>
                                        <p:attrNameLst>
                                          <p:attrName>style.visibility</p:attrName>
                                        </p:attrNameLst>
                                      </p:cBhvr>
                                      <p:to>
                                        <p:strVal val="hidden"/>
                                      </p:to>
                                    </p:set>
                                  </p:childTnLst>
                                </p:cTn>
                              </p:par>
                              <p:par>
                                <p:cTn id="19" presetID="22" presetClass="entr" presetSubtype="8" fill="hold" nodeType="withEffect">
                                  <p:stCondLst>
                                    <p:cond delay="0"/>
                                  </p:stCondLst>
                                  <p:childTnLst>
                                    <p:set>
                                      <p:cBhvr>
                                        <p:cTn id="20" dur="1" fill="hold">
                                          <p:stCondLst>
                                            <p:cond delay="0"/>
                                          </p:stCondLst>
                                        </p:cTn>
                                        <p:tgtEl>
                                          <p:spTgt spid="43"/>
                                        </p:tgtEl>
                                        <p:attrNameLst>
                                          <p:attrName>style.visibility</p:attrName>
                                        </p:attrNameLst>
                                      </p:cBhvr>
                                      <p:to>
                                        <p:strVal val="visible"/>
                                      </p:to>
                                    </p:set>
                                    <p:animEffect transition="in" filter="wipe(left)">
                                      <p:cBhvr>
                                        <p:cTn id="21" dur="500"/>
                                        <p:tgtEl>
                                          <p:spTgt spid="4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43"/>
                                        </p:tgtEl>
                                        <p:attrNameLst>
                                          <p:attrName>style.visibility</p:attrName>
                                        </p:attrNameLst>
                                      </p:cBhvr>
                                      <p:to>
                                        <p:strVal val="hidden"/>
                                      </p:to>
                                    </p:set>
                                  </p:childTnLst>
                                </p:cTn>
                              </p:par>
                              <p:par>
                                <p:cTn id="26" presetID="22" presetClass="entr" presetSubtype="8" fill="hold" nodeType="withEffect">
                                  <p:stCondLst>
                                    <p:cond delay="0"/>
                                  </p:stCondLst>
                                  <p:childTnLst>
                                    <p:set>
                                      <p:cBhvr>
                                        <p:cTn id="27" dur="1" fill="hold">
                                          <p:stCondLst>
                                            <p:cond delay="0"/>
                                          </p:stCondLst>
                                        </p:cTn>
                                        <p:tgtEl>
                                          <p:spTgt spid="52"/>
                                        </p:tgtEl>
                                        <p:attrNameLst>
                                          <p:attrName>style.visibility</p:attrName>
                                        </p:attrNameLst>
                                      </p:cBhvr>
                                      <p:to>
                                        <p:strVal val="visible"/>
                                      </p:to>
                                    </p:set>
                                    <p:animEffect transition="in" filter="wipe(left)">
                                      <p:cBhvr>
                                        <p:cTn id="28" dur="500"/>
                                        <p:tgtEl>
                                          <p:spTgt spid="52"/>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2"/>
                                        </p:tgtEl>
                                        <p:attrNameLst>
                                          <p:attrName>style.visibility</p:attrName>
                                        </p:attrNameLst>
                                      </p:cBhvr>
                                      <p:to>
                                        <p:strVal val="hidden"/>
                                      </p:to>
                                    </p:set>
                                  </p:childTnLst>
                                </p:cTn>
                              </p:par>
                              <p:par>
                                <p:cTn id="33" presetID="22" presetClass="entr" presetSubtype="8" fill="hold" nodeType="with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7EC9F2A1-AB3B-9F60-7E43-EF2C944FFB14}"/>
              </a:ext>
            </a:extLst>
          </p:cNvPr>
          <p:cNvSpPr/>
          <p:nvPr/>
        </p:nvSpPr>
        <p:spPr>
          <a:xfrm>
            <a:off x="3987794" y="-1229479"/>
            <a:ext cx="9774890"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 name="Flowchart: Connector 2">
            <a:extLst>
              <a:ext uri="{FF2B5EF4-FFF2-40B4-BE49-F238E27FC236}">
                <a16:creationId xmlns:a16="http://schemas.microsoft.com/office/drawing/2014/main" id="{E4035813-BEDB-83E0-33BC-1A51E0A324B5}"/>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62888E53-EA07-B556-8C66-26E67F62A2D9}"/>
              </a:ext>
            </a:extLst>
          </p:cNvPr>
          <p:cNvSpPr/>
          <p:nvPr/>
        </p:nvSpPr>
        <p:spPr>
          <a:xfrm>
            <a:off x="257450" y="5581341"/>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2E2E5EE3-4B4F-F969-720D-65C84E14EF2F}"/>
              </a:ext>
            </a:extLst>
          </p:cNvPr>
          <p:cNvSpPr/>
          <p:nvPr/>
        </p:nvSpPr>
        <p:spPr>
          <a:xfrm>
            <a:off x="1210342" y="6467656"/>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8026C4C3-5BC2-1316-4E9F-673C2F145D26}"/>
              </a:ext>
            </a:extLst>
          </p:cNvPr>
          <p:cNvPicPr>
            <a:picLocks noChangeAspect="1"/>
          </p:cNvPicPr>
          <p:nvPr/>
        </p:nvPicPr>
        <p:blipFill>
          <a:blip r:embed="rId3"/>
          <a:stretch>
            <a:fillRect/>
          </a:stretch>
        </p:blipFill>
        <p:spPr>
          <a:xfrm>
            <a:off x="589592" y="1095672"/>
            <a:ext cx="3321012" cy="4264930"/>
          </a:xfrm>
          <a:prstGeom prst="rect">
            <a:avLst/>
          </a:prstGeom>
          <a:ln>
            <a:solidFill>
              <a:srgbClr val="000000"/>
            </a:solidFill>
          </a:ln>
        </p:spPr>
      </p:pic>
      <p:sp>
        <p:nvSpPr>
          <p:cNvPr id="7" name="Title 3">
            <a:extLst>
              <a:ext uri="{FF2B5EF4-FFF2-40B4-BE49-F238E27FC236}">
                <a16:creationId xmlns:a16="http://schemas.microsoft.com/office/drawing/2014/main" id="{20CC84CE-637B-A36D-C68B-EA93169C6AC8}"/>
              </a:ext>
            </a:extLst>
          </p:cNvPr>
          <p:cNvSpPr>
            <a:spLocks noGrp="1"/>
          </p:cNvSpPr>
          <p:nvPr>
            <p:ph type="title"/>
          </p:nvPr>
        </p:nvSpPr>
        <p:spPr>
          <a:xfrm>
            <a:off x="4492191" y="363428"/>
            <a:ext cx="8589979" cy="1143000"/>
          </a:xfrm>
        </p:spPr>
        <p:txBody>
          <a:bodyPr>
            <a:noAutofit/>
          </a:bodyPr>
          <a:lstStyle/>
          <a:p>
            <a:r>
              <a:rPr lang="en-US" sz="8800" dirty="0">
                <a:solidFill>
                  <a:schemeClr val="tx2">
                    <a:lumMod val="50000"/>
                  </a:schemeClr>
                </a:solidFill>
              </a:rPr>
              <a:t>Special Dietary Needs</a:t>
            </a:r>
          </a:p>
        </p:txBody>
      </p:sp>
      <p:sp>
        <p:nvSpPr>
          <p:cNvPr id="9" name="Rectangle 8">
            <a:extLst>
              <a:ext uri="{FF2B5EF4-FFF2-40B4-BE49-F238E27FC236}">
                <a16:creationId xmlns:a16="http://schemas.microsoft.com/office/drawing/2014/main" id="{6CD9B2CC-4D00-CBA4-B6C9-0A6549C02141}"/>
              </a:ext>
            </a:extLst>
          </p:cNvPr>
          <p:cNvSpPr/>
          <p:nvPr/>
        </p:nvSpPr>
        <p:spPr>
          <a:xfrm>
            <a:off x="6117301" y="3477511"/>
            <a:ext cx="5910664" cy="4450449"/>
          </a:xfrm>
          <a:prstGeom prst="rect">
            <a:avLst/>
          </a:prstGeom>
        </p:spPr>
        <p:txBody>
          <a:bodyPr wrap="square">
            <a:spAutoFit/>
          </a:bodyPr>
          <a:lstStyle/>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Provide the form to families for completion by the child’s treating physician</a:t>
            </a: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Submit the completed form to </a:t>
            </a:r>
            <a:r>
              <a:rPr lang="en-US" sz="2400" dirty="0">
                <a:solidFill>
                  <a:schemeClr val="tx2">
                    <a:lumMod val="50000"/>
                  </a:schemeClr>
                </a:solidFill>
                <a:latin typeface="Century Gothic" panose="020B0502020202020204" pitchFamily="34" charset="0"/>
                <a:hlinkClick r:id="rId4"/>
              </a:rPr>
              <a:t>specialdiet@lausd.net</a:t>
            </a:r>
            <a:endParaRPr lang="en-US" sz="2400" dirty="0">
              <a:solidFill>
                <a:schemeClr val="tx2">
                  <a:lumMod val="50000"/>
                </a:schemeClr>
              </a:solidFill>
              <a:latin typeface="Century Gothic" panose="020B0502020202020204" pitchFamily="34" charset="0"/>
            </a:endParaRPr>
          </a:p>
          <a:p>
            <a:pPr marL="457200" lvl="2" indent="-457200">
              <a:spcBef>
                <a:spcPct val="20000"/>
              </a:spcBef>
              <a:buClr>
                <a:srgbClr val="000000"/>
              </a:buClr>
              <a:buFont typeface="Wingdings" panose="05000000000000000000" pitchFamily="2" charset="2"/>
              <a:buChar char="Ø"/>
              <a:defRPr/>
            </a:pPr>
            <a:r>
              <a:rPr lang="en-US" sz="2400" dirty="0">
                <a:solidFill>
                  <a:schemeClr val="tx2">
                    <a:lumMod val="50000"/>
                  </a:schemeClr>
                </a:solidFill>
                <a:latin typeface="Century Gothic" panose="020B0502020202020204" pitchFamily="34" charset="0"/>
              </a:rPr>
              <a:t> Make substitutions provided by the Nutrition Specialist</a:t>
            </a: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lvl="2">
              <a:lnSpc>
                <a:spcPct val="90000"/>
              </a:lnSpc>
              <a:spcBef>
                <a:spcPct val="20000"/>
              </a:spcBef>
              <a:buClr>
                <a:srgbClr val="000000"/>
              </a:buClr>
              <a:defRPr/>
            </a:pPr>
            <a:endParaRPr lang="en-US" sz="24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endParaRPr>
          </a:p>
        </p:txBody>
      </p:sp>
      <p:sp>
        <p:nvSpPr>
          <p:cNvPr id="12" name="Rectangle 11">
            <a:extLst>
              <a:ext uri="{FF2B5EF4-FFF2-40B4-BE49-F238E27FC236}">
                <a16:creationId xmlns:a16="http://schemas.microsoft.com/office/drawing/2014/main" id="{4474915B-7DC6-5F1C-BA4A-F069ABBA1D08}"/>
              </a:ext>
            </a:extLst>
          </p:cNvPr>
          <p:cNvSpPr/>
          <p:nvPr/>
        </p:nvSpPr>
        <p:spPr>
          <a:xfrm>
            <a:off x="5658696" y="1764272"/>
            <a:ext cx="6155554" cy="1569660"/>
          </a:xfrm>
          <a:prstGeom prst="rect">
            <a:avLst/>
          </a:prstGeom>
        </p:spPr>
        <p:txBody>
          <a:bodyPr wrap="square">
            <a:spAutoFit/>
          </a:bodyPr>
          <a:lstStyle/>
          <a:p>
            <a:pPr marL="0" lvl="2">
              <a:spcBef>
                <a:spcPct val="20000"/>
              </a:spcBef>
              <a:buClr>
                <a:srgbClr val="000000"/>
              </a:buClr>
              <a:defRPr/>
            </a:pPr>
            <a:r>
              <a:rPr lang="en-US" sz="2400" dirty="0">
                <a:solidFill>
                  <a:schemeClr val="tx2">
                    <a:lumMod val="50000"/>
                  </a:schemeClr>
                </a:solidFill>
                <a:latin typeface="Century Gothic" panose="020B0502020202020204" pitchFamily="34" charset="0"/>
              </a:rPr>
              <a:t>Students who require a special meal can complete the </a:t>
            </a:r>
            <a:r>
              <a:rPr lang="en-US" sz="2400" i="1" dirty="0">
                <a:solidFill>
                  <a:schemeClr val="tx2">
                    <a:lumMod val="50000"/>
                  </a:schemeClr>
                </a:solidFill>
                <a:latin typeface="Century Gothic" panose="020B0502020202020204" pitchFamily="34" charset="0"/>
              </a:rPr>
              <a:t>“Medical Statement to Request Special Diets” </a:t>
            </a:r>
            <a:r>
              <a:rPr lang="en-US" sz="2400" dirty="0">
                <a:solidFill>
                  <a:schemeClr val="tx2">
                    <a:lumMod val="50000"/>
                  </a:schemeClr>
                </a:solidFill>
                <a:latin typeface="Century Gothic" panose="020B0502020202020204" pitchFamily="34" charset="0"/>
              </a:rPr>
              <a:t>form. Food Services Managers will:</a:t>
            </a:r>
          </a:p>
        </p:txBody>
      </p:sp>
    </p:spTree>
    <p:extLst>
      <p:ext uri="{BB962C8B-B14F-4D97-AF65-F5344CB8AC3E}">
        <p14:creationId xmlns:p14="http://schemas.microsoft.com/office/powerpoint/2010/main" val="3104350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3A75F981-F4CB-4007-B9A3-15A5683A5120}"/>
              </a:ext>
            </a:extLst>
          </p:cNvPr>
          <p:cNvSpPr txBox="1"/>
          <p:nvPr/>
        </p:nvSpPr>
        <p:spPr>
          <a:xfrm>
            <a:off x="2765455" y="1186895"/>
            <a:ext cx="6187632" cy="4524315"/>
          </a:xfrm>
          <a:prstGeom prst="rect">
            <a:avLst/>
          </a:prstGeom>
          <a:noFill/>
        </p:spPr>
        <p:txBody>
          <a:bodyPr wrap="square" rtlCol="0">
            <a:spAutoFit/>
          </a:bodyPr>
          <a:lstStyle/>
          <a:p>
            <a:pPr algn="ctr"/>
            <a:r>
              <a:rPr lang="en-US" sz="9600" dirty="0">
                <a:solidFill>
                  <a:schemeClr val="bg1"/>
                </a:solidFill>
                <a:latin typeface="Onyx" panose="04050602080702020203" pitchFamily="82" charset="0"/>
              </a:rPr>
              <a:t>HOW TO SPOT A REIMBURSABLE MEAL</a:t>
            </a:r>
          </a:p>
        </p:txBody>
      </p:sp>
    </p:spTree>
    <p:extLst>
      <p:ext uri="{BB962C8B-B14F-4D97-AF65-F5344CB8AC3E}">
        <p14:creationId xmlns:p14="http://schemas.microsoft.com/office/powerpoint/2010/main" val="16255405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15" name="Picture 14" descr="A long shot of a table&#10;&#10;AI-generated content may be incorrect.">
            <a:extLst>
              <a:ext uri="{FF2B5EF4-FFF2-40B4-BE49-F238E27FC236}">
                <a16:creationId xmlns:a16="http://schemas.microsoft.com/office/drawing/2014/main" id="{95F82DB8-AF7A-3388-DC17-AAD8751E5F7E}"/>
              </a:ext>
            </a:extLst>
          </p:cNvPr>
          <p:cNvPicPr>
            <a:picLocks noChangeAspect="1"/>
          </p:cNvPicPr>
          <p:nvPr/>
        </p:nvPicPr>
        <p:blipFill>
          <a:blip r:embed="rId4"/>
          <a:stretch>
            <a:fillRect/>
          </a:stretch>
        </p:blipFill>
        <p:spPr>
          <a:xfrm>
            <a:off x="0" y="-41872"/>
            <a:ext cx="12192000" cy="5154747"/>
          </a:xfrm>
          <a:prstGeom prst="rect">
            <a:avLst/>
          </a:prstGeom>
        </p:spPr>
      </p:pic>
      <p:grpSp>
        <p:nvGrpSpPr>
          <p:cNvPr id="6" name="Group 5"/>
          <p:cNvGrpSpPr/>
          <p:nvPr/>
        </p:nvGrpSpPr>
        <p:grpSpPr>
          <a:xfrm>
            <a:off x="1399361" y="5972947"/>
            <a:ext cx="4927296" cy="758195"/>
            <a:chOff x="0" y="5573013"/>
            <a:chExt cx="4927296" cy="758195"/>
          </a:xfrm>
        </p:grpSpPr>
        <p:sp>
          <p:nvSpPr>
            <p:cNvPr id="3" name="Rectangle 2"/>
            <p:cNvSpPr/>
            <p:nvPr/>
          </p:nvSpPr>
          <p:spPr>
            <a:xfrm>
              <a:off x="0" y="5573013"/>
              <a:ext cx="4927296" cy="758195"/>
            </a:xfrm>
            <a:prstGeom prst="rect">
              <a:avLst/>
            </a:prstGeom>
            <a:solidFill>
              <a:srgbClr val="7F0000"/>
            </a:solidFill>
            <a:ln>
              <a:solidFill>
                <a:srgbClr val="00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extBox 1"/>
            <p:cNvSpPr txBox="1"/>
            <p:nvPr/>
          </p:nvSpPr>
          <p:spPr>
            <a:xfrm>
              <a:off x="237544" y="5684915"/>
              <a:ext cx="4560204" cy="46166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Is this a reimbursable meal?</a:t>
              </a:r>
            </a:p>
          </p:txBody>
        </p:sp>
      </p:grpSp>
      <p:sp>
        <p:nvSpPr>
          <p:cNvPr id="16" name="Rectangle 15">
            <a:extLst>
              <a:ext uri="{FF2B5EF4-FFF2-40B4-BE49-F238E27FC236}">
                <a16:creationId xmlns:a16="http://schemas.microsoft.com/office/drawing/2014/main" id="{7A323B66-6B53-4CDD-412A-7290A7439C01}"/>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8" name="Picture 28" descr="Driftwood Dairy 10724 Lower Azusa Rd El Monte, CA Dairy Products Wholesale  - MapQuest">
            <a:extLst>
              <a:ext uri="{FF2B5EF4-FFF2-40B4-BE49-F238E27FC236}">
                <a16:creationId xmlns:a16="http://schemas.microsoft.com/office/drawing/2014/main" id="{38CA4E41-F907-2D73-B8B4-EEAA04392EEC}"/>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257598D-B6E5-2136-E87F-F7A9AD7782D9}"/>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20" name="TextBox 19">
            <a:extLst>
              <a:ext uri="{FF2B5EF4-FFF2-40B4-BE49-F238E27FC236}">
                <a16:creationId xmlns:a16="http://schemas.microsoft.com/office/drawing/2014/main" id="{DB1808A3-48E3-6FD6-3EF2-52C7CF21F5F5}"/>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1" name="Group 20">
            <a:extLst>
              <a:ext uri="{FF2B5EF4-FFF2-40B4-BE49-F238E27FC236}">
                <a16:creationId xmlns:a16="http://schemas.microsoft.com/office/drawing/2014/main" id="{7EC19253-7A28-6D40-0336-6973A58186B8}"/>
              </a:ext>
            </a:extLst>
          </p:cNvPr>
          <p:cNvGrpSpPr/>
          <p:nvPr/>
        </p:nvGrpSpPr>
        <p:grpSpPr>
          <a:xfrm>
            <a:off x="2245212" y="181325"/>
            <a:ext cx="4291450" cy="554416"/>
            <a:chOff x="-648866" y="726314"/>
            <a:chExt cx="4291450" cy="554416"/>
          </a:xfrm>
        </p:grpSpPr>
        <p:sp>
          <p:nvSpPr>
            <p:cNvPr id="22" name="Rectangle 21">
              <a:extLst>
                <a:ext uri="{FF2B5EF4-FFF2-40B4-BE49-F238E27FC236}">
                  <a16:creationId xmlns:a16="http://schemas.microsoft.com/office/drawing/2014/main" id="{D5302306-D8D2-DFE2-7C48-D5DF91724204}"/>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3" name="TextBox 22">
              <a:extLst>
                <a:ext uri="{FF2B5EF4-FFF2-40B4-BE49-F238E27FC236}">
                  <a16:creationId xmlns:a16="http://schemas.microsoft.com/office/drawing/2014/main" id="{4FC09356-158F-FF26-43E2-804BD559B319}"/>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4" name="Picture 22" descr="Juicy Juice Veggie Orange Medley Single Serve - 4.23 Fl. Oz. - Round Eye  Supply">
            <a:extLst>
              <a:ext uri="{FF2B5EF4-FFF2-40B4-BE49-F238E27FC236}">
                <a16:creationId xmlns:a16="http://schemas.microsoft.com/office/drawing/2014/main" id="{B103B378-8D7B-4431-2840-48F32D3A9B0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Schools &amp; Foodservice - Fresh Innovations">
            <a:extLst>
              <a:ext uri="{FF2B5EF4-FFF2-40B4-BE49-F238E27FC236}">
                <a16:creationId xmlns:a16="http://schemas.microsoft.com/office/drawing/2014/main" id="{1733B5BB-5E28-8028-FAA9-FBFE26B32A2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6" name="Picture 14" descr="BIG DADDY'S™ 51% WG FIESTADA Beef Stuffed Sandwich IW | CJ Schwan's">
            <a:extLst>
              <a:ext uri="{FF2B5EF4-FFF2-40B4-BE49-F238E27FC236}">
                <a16:creationId xmlns:a16="http://schemas.microsoft.com/office/drawing/2014/main" id="{92E8E653-2383-7B80-4172-9D3F33AA563C}"/>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Green tick checkmark icon Royalty Free Vector Image"/>
          <p:cNvPicPr>
            <a:picLocks noChangeAspect="1" noChangeArrowheads="1"/>
          </p:cNvPicPr>
          <p:nvPr/>
        </p:nvPicPr>
        <p:blipFill rotWithShape="1">
          <a:blip r:embed="rId12">
            <a:extLst>
              <a:ext uri="{BEBA8EAE-BF5A-486C-A8C5-ECC9F3942E4B}">
                <a14:imgProps xmlns:a14="http://schemas.microsoft.com/office/drawing/2010/main">
                  <a14:imgLayer r:embed="rId13">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020799" y="355355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pic>
        <p:nvPicPr>
          <p:cNvPr id="30" name="Picture 29" descr="A cartoon of a child holding books&#10;&#10;AI-generated content may be incorrect.">
            <a:extLst>
              <a:ext uri="{FF2B5EF4-FFF2-40B4-BE49-F238E27FC236}">
                <a16:creationId xmlns:a16="http://schemas.microsoft.com/office/drawing/2014/main" id="{773618AD-9C60-6BD8-2804-F1AF8237CD09}"/>
              </a:ext>
            </a:extLst>
          </p:cNvPr>
          <p:cNvPicPr>
            <a:picLocks noChangeAspect="1"/>
          </p:cNvPicPr>
          <p:nvPr/>
        </p:nvPicPr>
        <p:blipFill>
          <a:blip r:embed="rId14"/>
          <a:stretch>
            <a:fillRect/>
          </a:stretch>
        </p:blipFill>
        <p:spPr>
          <a:xfrm>
            <a:off x="6848010" y="3246522"/>
            <a:ext cx="3012007" cy="3012007"/>
          </a:xfrm>
          <a:prstGeom prst="rect">
            <a:avLst/>
          </a:prstGeom>
        </p:spPr>
      </p:pic>
      <p:pic>
        <p:nvPicPr>
          <p:cNvPr id="32" name="Picture 31" descr="A cartoon of a person holding a tablet&#10;&#10;AI-generated content may be incorrect.">
            <a:extLst>
              <a:ext uri="{FF2B5EF4-FFF2-40B4-BE49-F238E27FC236}">
                <a16:creationId xmlns:a16="http://schemas.microsoft.com/office/drawing/2014/main" id="{AEAFFD35-D149-C050-374C-A371FFE4100D}"/>
              </a:ext>
            </a:extLst>
          </p:cNvPr>
          <p:cNvPicPr>
            <a:picLocks noChangeAspect="1"/>
          </p:cNvPicPr>
          <p:nvPr/>
        </p:nvPicPr>
        <p:blipFill>
          <a:blip r:embed="rId15"/>
          <a:stretch>
            <a:fillRect/>
          </a:stretch>
        </p:blipFill>
        <p:spPr>
          <a:xfrm>
            <a:off x="9092843" y="735739"/>
            <a:ext cx="2575804" cy="5995403"/>
          </a:xfrm>
          <a:prstGeom prst="rect">
            <a:avLst/>
          </a:prstGeom>
        </p:spPr>
      </p:pic>
    </p:spTree>
    <p:custDataLst>
      <p:tags r:id="rId1"/>
    </p:custDataLst>
    <p:extLst>
      <p:ext uri="{BB962C8B-B14F-4D97-AF65-F5344CB8AC3E}">
        <p14:creationId xmlns:p14="http://schemas.microsoft.com/office/powerpoint/2010/main" val="82002482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3.125E-6 -1.48148E-6 L -0.00183 0.50208 " pathEditMode="relative" rAng="0" ptsTypes="AA">
                                      <p:cBhvr>
                                        <p:cTn id="10" dur="1000" fill="hold"/>
                                        <p:tgtEl>
                                          <p:spTgt spid="24"/>
                                        </p:tgtEl>
                                        <p:attrNameLst>
                                          <p:attrName>ppt_x</p:attrName>
                                          <p:attrName>ppt_y</p:attrName>
                                        </p:attrNameLst>
                                      </p:cBhvr>
                                      <p:rCtr x="-91" y="25093"/>
                                    </p:animMotion>
                                  </p:childTnLst>
                                </p:cTn>
                              </p:par>
                              <p:par>
                                <p:cTn id="11" presetID="42" presetClass="path" presetSubtype="0" accel="50000" decel="50000" fill="hold" nodeType="withEffect">
                                  <p:stCondLst>
                                    <p:cond delay="0"/>
                                  </p:stCondLst>
                                  <p:childTnLst>
                                    <p:animMotion origin="layout" path="M 1.875E-6 -3.7037E-6 L -0.11706 0.50533 " pathEditMode="relative" rAng="0" ptsTypes="AA">
                                      <p:cBhvr>
                                        <p:cTn id="12" dur="1000" fill="hold"/>
                                        <p:tgtEl>
                                          <p:spTgt spid="26"/>
                                        </p:tgtEl>
                                        <p:attrNameLst>
                                          <p:attrName>ppt_x</p:attrName>
                                          <p:attrName>ppt_y</p:attrName>
                                        </p:attrNameLst>
                                      </p:cBhvr>
                                      <p:rCtr x="-5859" y="25255"/>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Effect transition="in" filter="barn(outVertical)">
                                      <p:cBhvr>
                                        <p:cTn id="1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3" name="Picture 2" descr="A long shot of a table&#10;&#10;AI-generated content may be incorrect.">
            <a:extLst>
              <a:ext uri="{FF2B5EF4-FFF2-40B4-BE49-F238E27FC236}">
                <a16:creationId xmlns:a16="http://schemas.microsoft.com/office/drawing/2014/main" id="{C5EDD117-57FB-64D2-25C3-42FD38DD77C4}"/>
              </a:ext>
            </a:extLst>
          </p:cNvPr>
          <p:cNvPicPr>
            <a:picLocks noChangeAspect="1"/>
          </p:cNvPicPr>
          <p:nvPr/>
        </p:nvPicPr>
        <p:blipFill>
          <a:blip r:embed="rId4"/>
          <a:stretch>
            <a:fillRect/>
          </a:stretch>
        </p:blipFill>
        <p:spPr>
          <a:xfrm>
            <a:off x="0" y="-18120"/>
            <a:ext cx="12192000" cy="5154747"/>
          </a:xfrm>
          <a:prstGeom prst="rect">
            <a:avLst/>
          </a:prstGeom>
        </p:spPr>
      </p:pic>
      <p:grpSp>
        <p:nvGrpSpPr>
          <p:cNvPr id="104" name="Group 103"/>
          <p:cNvGrpSpPr/>
          <p:nvPr/>
        </p:nvGrpSpPr>
        <p:grpSpPr>
          <a:xfrm>
            <a:off x="1317733" y="6008315"/>
            <a:ext cx="5129198" cy="758195"/>
            <a:chOff x="0" y="5573013"/>
            <a:chExt cx="5129198"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dirty="0"/>
            </a:p>
          </p:txBody>
        </p:sp>
        <p:sp>
          <p:nvSpPr>
            <p:cNvPr id="106" name="TextBox 105"/>
            <p:cNvSpPr txBox="1"/>
            <p:nvPr/>
          </p:nvSpPr>
          <p:spPr>
            <a:xfrm>
              <a:off x="69085" y="5684915"/>
              <a:ext cx="5060113"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pic>
        <p:nvPicPr>
          <p:cNvPr id="14" name="Picture 13" descr="A cartoon of a child holding books&#10;&#10;AI-generated content may be incorrect.">
            <a:extLst>
              <a:ext uri="{FF2B5EF4-FFF2-40B4-BE49-F238E27FC236}">
                <a16:creationId xmlns:a16="http://schemas.microsoft.com/office/drawing/2014/main" id="{2062D0E7-6386-FC42-2A46-894DD6E7AFCA}"/>
              </a:ext>
            </a:extLst>
          </p:cNvPr>
          <p:cNvPicPr>
            <a:picLocks noChangeAspect="1"/>
          </p:cNvPicPr>
          <p:nvPr/>
        </p:nvPicPr>
        <p:blipFill>
          <a:blip r:embed="rId5"/>
          <a:stretch>
            <a:fillRect/>
          </a:stretch>
        </p:blipFill>
        <p:spPr>
          <a:xfrm>
            <a:off x="6848010" y="3246522"/>
            <a:ext cx="3012007" cy="3012007"/>
          </a:xfrm>
          <a:prstGeom prst="rect">
            <a:avLst/>
          </a:prstGeom>
        </p:spPr>
      </p:pic>
      <p:pic>
        <p:nvPicPr>
          <p:cNvPr id="15" name="Picture 14" descr="A cartoon of a person holding a tablet&#10;&#10;AI-generated content may be incorrect.">
            <a:extLst>
              <a:ext uri="{FF2B5EF4-FFF2-40B4-BE49-F238E27FC236}">
                <a16:creationId xmlns:a16="http://schemas.microsoft.com/office/drawing/2014/main" id="{AF5369B4-F0D2-9E40-5E06-26FDF5D48B36}"/>
              </a:ext>
            </a:extLst>
          </p:cNvPr>
          <p:cNvPicPr>
            <a:picLocks noChangeAspect="1"/>
          </p:cNvPicPr>
          <p:nvPr/>
        </p:nvPicPr>
        <p:blipFill>
          <a:blip r:embed="rId6"/>
          <a:stretch>
            <a:fillRect/>
          </a:stretch>
        </p:blipFill>
        <p:spPr>
          <a:xfrm>
            <a:off x="9092843" y="735739"/>
            <a:ext cx="2575804" cy="5995403"/>
          </a:xfrm>
          <a:prstGeom prst="rect">
            <a:avLst/>
          </a:prstGeom>
        </p:spPr>
      </p:pic>
      <p:sp>
        <p:nvSpPr>
          <p:cNvPr id="16" name="Rectangle 15">
            <a:extLst>
              <a:ext uri="{FF2B5EF4-FFF2-40B4-BE49-F238E27FC236}">
                <a16:creationId xmlns:a16="http://schemas.microsoft.com/office/drawing/2014/main" id="{F49CB0BA-6357-8966-A58D-DF5CEAF4E187}"/>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7" name="Picture 28" descr="Driftwood Dairy 10724 Lower Azusa Rd El Monte, CA Dairy Products Wholesale  - MapQuest">
            <a:extLst>
              <a:ext uri="{FF2B5EF4-FFF2-40B4-BE49-F238E27FC236}">
                <a16:creationId xmlns:a16="http://schemas.microsoft.com/office/drawing/2014/main" id="{9CE39C2E-41C5-9F0D-71EB-2BB2D1BCA7CE}"/>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90D4263A-C637-5012-0A36-230DED332776}"/>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19" name="TextBox 18">
            <a:extLst>
              <a:ext uri="{FF2B5EF4-FFF2-40B4-BE49-F238E27FC236}">
                <a16:creationId xmlns:a16="http://schemas.microsoft.com/office/drawing/2014/main" id="{797C3B2B-1320-73F0-C87D-D2859B8190FB}"/>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20" name="Group 19">
            <a:extLst>
              <a:ext uri="{FF2B5EF4-FFF2-40B4-BE49-F238E27FC236}">
                <a16:creationId xmlns:a16="http://schemas.microsoft.com/office/drawing/2014/main" id="{93511A9C-84D4-8D10-8DBE-63829945CB21}"/>
              </a:ext>
            </a:extLst>
          </p:cNvPr>
          <p:cNvGrpSpPr/>
          <p:nvPr/>
        </p:nvGrpSpPr>
        <p:grpSpPr>
          <a:xfrm>
            <a:off x="2245212" y="181325"/>
            <a:ext cx="4291450" cy="554416"/>
            <a:chOff x="-648866" y="726314"/>
            <a:chExt cx="4291450" cy="554416"/>
          </a:xfrm>
        </p:grpSpPr>
        <p:sp>
          <p:nvSpPr>
            <p:cNvPr id="21" name="Rectangle 20">
              <a:extLst>
                <a:ext uri="{FF2B5EF4-FFF2-40B4-BE49-F238E27FC236}">
                  <a16:creationId xmlns:a16="http://schemas.microsoft.com/office/drawing/2014/main" id="{6EC09E7E-7D76-23F7-4488-2E24D94BB09C}"/>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22" name="TextBox 21">
              <a:extLst>
                <a:ext uri="{FF2B5EF4-FFF2-40B4-BE49-F238E27FC236}">
                  <a16:creationId xmlns:a16="http://schemas.microsoft.com/office/drawing/2014/main" id="{03CC50F5-DDDD-ADA0-A4FE-CD2FC87A1F47}"/>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23" name="Picture 22" descr="Juicy Juice Veggie Orange Medley Single Serve - 4.23 Fl. Oz. - Round Eye  Supply">
            <a:extLst>
              <a:ext uri="{FF2B5EF4-FFF2-40B4-BE49-F238E27FC236}">
                <a16:creationId xmlns:a16="http://schemas.microsoft.com/office/drawing/2014/main" id="{EC22D178-9447-A3EE-72CB-F59BB9653E74}"/>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4" descr="Schools &amp; Foodservice - Fresh Innovations">
            <a:extLst>
              <a:ext uri="{FF2B5EF4-FFF2-40B4-BE49-F238E27FC236}">
                <a16:creationId xmlns:a16="http://schemas.microsoft.com/office/drawing/2014/main" id="{FAD69F7B-FA5F-40D5-CA29-8F1EC496CB5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5" name="Picture 14" descr="BIG DADDY'S™ 51% WG FIESTADA Beef Stuffed Sandwich IW | CJ Schwan's">
            <a:extLst>
              <a:ext uri="{FF2B5EF4-FFF2-40B4-BE49-F238E27FC236}">
                <a16:creationId xmlns:a16="http://schemas.microsoft.com/office/drawing/2014/main" id="{EFE22E2D-25EA-DAE9-B109-507C3F0880F0}"/>
              </a:ext>
            </a:extLst>
          </p:cNvPr>
          <p:cNvPicPr>
            <a:picLocks noChangeAspect="1" noChangeArrowheads="1"/>
          </p:cNvPicPr>
          <p:nvPr/>
        </p:nvPicPr>
        <p:blipFill>
          <a:blip r:embed="rId12">
            <a:extLst>
              <a:ext uri="{BEBA8EAE-BF5A-486C-A8C5-ECC9F3942E4B}">
                <a14:imgProps xmlns:a14="http://schemas.microsoft.com/office/drawing/2010/main">
                  <a14:imgLayer r:embed="rId13">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4">
            <a:extLst>
              <a:ext uri="{BEBA8EAE-BF5A-486C-A8C5-ECC9F3942E4B}">
                <a14:imgProps xmlns:a14="http://schemas.microsoft.com/office/drawing/2010/main">
                  <a14:imgLayer r:embed="rId15">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061569" y="3641475"/>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9084821"/>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4.375E-6 -1.85185E-6 L -0.11145 0.45509 " pathEditMode="relative" rAng="0" ptsTypes="AA">
                                      <p:cBhvr>
                                        <p:cTn id="10" dur="1000" fill="hold"/>
                                        <p:tgtEl>
                                          <p:spTgt spid="17"/>
                                        </p:tgtEl>
                                        <p:attrNameLst>
                                          <p:attrName>ppt_x</p:attrName>
                                          <p:attrName>ppt_y</p:attrName>
                                        </p:attrNameLst>
                                      </p:cBhvr>
                                      <p:rCtr x="-5573" y="22755"/>
                                    </p:animMotion>
                                  </p:childTnLst>
                                </p:cTn>
                              </p:par>
                              <p:par>
                                <p:cTn id="11" presetID="42" presetClass="path" presetSubtype="0" accel="50000" decel="50000" fill="hold" nodeType="withEffect">
                                  <p:stCondLst>
                                    <p:cond delay="0"/>
                                  </p:stCondLst>
                                  <p:childTnLst>
                                    <p:animMotion origin="layout" path="M 1.875E-6 -3.7037E-6 L -0.1556 0.47176 " pathEditMode="relative" rAng="0" ptsTypes="AA">
                                      <p:cBhvr>
                                        <p:cTn id="12" dur="1000" fill="hold"/>
                                        <p:tgtEl>
                                          <p:spTgt spid="25"/>
                                        </p:tgtEl>
                                        <p:attrNameLst>
                                          <p:attrName>ppt_x</p:attrName>
                                          <p:attrName>ppt_y</p:attrName>
                                        </p:attrNameLst>
                                      </p:cBhvr>
                                      <p:rCtr x="-7786" y="23588"/>
                                    </p:animMotion>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86"/>
                                        </p:tgtEl>
                                        <p:attrNameLst>
                                          <p:attrName>style.visibility</p:attrName>
                                        </p:attrNameLst>
                                      </p:cBhvr>
                                      <p:to>
                                        <p:strVal val="visible"/>
                                      </p:to>
                                    </p:set>
                                    <p:animEffect transition="in" filter="barn(outVertical)">
                                      <p:cBhvr>
                                        <p:cTn id="17"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3DA"/>
        </a:solidFill>
        <a:effectLst/>
      </p:bgPr>
    </p:bg>
    <p:spTree>
      <p:nvGrpSpPr>
        <p:cNvPr id="1" name=""/>
        <p:cNvGrpSpPr/>
        <p:nvPr/>
      </p:nvGrpSpPr>
      <p:grpSpPr>
        <a:xfrm>
          <a:off x="0" y="0"/>
          <a:ext cx="0" cy="0"/>
          <a:chOff x="0" y="0"/>
          <a:chExt cx="0" cy="0"/>
        </a:xfrm>
      </p:grpSpPr>
      <p:pic>
        <p:nvPicPr>
          <p:cNvPr id="46" name="Picture 45" descr="A long shot of a table&#10;&#10;AI-generated content may be incorrect.">
            <a:extLst>
              <a:ext uri="{FF2B5EF4-FFF2-40B4-BE49-F238E27FC236}">
                <a16:creationId xmlns:a16="http://schemas.microsoft.com/office/drawing/2014/main" id="{FBEFDBFC-BCA1-09D4-25CE-4588F4167EE5}"/>
              </a:ext>
            </a:extLst>
          </p:cNvPr>
          <p:cNvPicPr>
            <a:picLocks noChangeAspect="1"/>
          </p:cNvPicPr>
          <p:nvPr/>
        </p:nvPicPr>
        <p:blipFill>
          <a:blip r:embed="rId4"/>
          <a:stretch>
            <a:fillRect/>
          </a:stretch>
        </p:blipFill>
        <p:spPr>
          <a:xfrm>
            <a:off x="12936" y="0"/>
            <a:ext cx="12192000" cy="5154747"/>
          </a:xfrm>
          <a:prstGeom prst="rect">
            <a:avLst/>
          </a:prstGeom>
        </p:spPr>
      </p:pic>
      <p:pic>
        <p:nvPicPr>
          <p:cNvPr id="1026" name="Picture 2" descr="Trash Can Clip Art - Free Clip Art">
            <a:extLst>
              <a:ext uri="{FF2B5EF4-FFF2-40B4-BE49-F238E27FC236}">
                <a16:creationId xmlns:a16="http://schemas.microsoft.com/office/drawing/2014/main" id="{1CB79EC6-5175-999F-4452-15A52F1CAB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15214" y="1308100"/>
            <a:ext cx="681530" cy="985344"/>
          </a:xfrm>
          <a:prstGeom prst="rect">
            <a:avLst/>
          </a:prstGeom>
          <a:noFill/>
          <a:extLst>
            <a:ext uri="{909E8E84-426E-40DD-AFC4-6F175D3DCCD1}">
              <a14:hiddenFill xmlns:a14="http://schemas.microsoft.com/office/drawing/2010/main">
                <a:solidFill>
                  <a:srgbClr val="FFFFFF"/>
                </a:solidFill>
              </a14:hiddenFill>
            </a:ext>
          </a:extLst>
        </p:spPr>
      </p:pic>
      <p:grpSp>
        <p:nvGrpSpPr>
          <p:cNvPr id="104" name="Group 103"/>
          <p:cNvGrpSpPr/>
          <p:nvPr/>
        </p:nvGrpSpPr>
        <p:grpSpPr>
          <a:xfrm>
            <a:off x="1544477" y="6020851"/>
            <a:ext cx="4992185" cy="758195"/>
            <a:chOff x="0" y="5573013"/>
            <a:chExt cx="4992185" cy="758195"/>
          </a:xfrm>
        </p:grpSpPr>
        <p:sp>
          <p:nvSpPr>
            <p:cNvPr id="105" name="Rectangle 104"/>
            <p:cNvSpPr/>
            <p:nvPr/>
          </p:nvSpPr>
          <p:spPr>
            <a:xfrm>
              <a:off x="0" y="5573013"/>
              <a:ext cx="4927296" cy="758195"/>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06" name="TextBox 105"/>
            <p:cNvSpPr txBox="1"/>
            <p:nvPr/>
          </p:nvSpPr>
          <p:spPr>
            <a:xfrm>
              <a:off x="10277" y="5684915"/>
              <a:ext cx="4981908"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Is this a reimbursable meal?</a:t>
              </a:r>
            </a:p>
          </p:txBody>
        </p:sp>
      </p:grpSp>
      <p:pic>
        <p:nvPicPr>
          <p:cNvPr id="4" name="Picture 3" descr="A cartoon of a child holding books&#10;&#10;AI-generated content may be incorrect.">
            <a:extLst>
              <a:ext uri="{FF2B5EF4-FFF2-40B4-BE49-F238E27FC236}">
                <a16:creationId xmlns:a16="http://schemas.microsoft.com/office/drawing/2014/main" id="{51BB109F-827C-9E7A-F319-C5D251C02F20}"/>
              </a:ext>
            </a:extLst>
          </p:cNvPr>
          <p:cNvPicPr>
            <a:picLocks noChangeAspect="1"/>
          </p:cNvPicPr>
          <p:nvPr/>
        </p:nvPicPr>
        <p:blipFill>
          <a:blip r:embed="rId6"/>
          <a:stretch>
            <a:fillRect/>
          </a:stretch>
        </p:blipFill>
        <p:spPr>
          <a:xfrm>
            <a:off x="6848010" y="3246522"/>
            <a:ext cx="3012007" cy="3012007"/>
          </a:xfrm>
          <a:prstGeom prst="rect">
            <a:avLst/>
          </a:prstGeom>
        </p:spPr>
      </p:pic>
      <p:pic>
        <p:nvPicPr>
          <p:cNvPr id="6" name="Picture 5" descr="A cartoon of a person holding a tablet&#10;&#10;AI-generated content may be incorrect.">
            <a:extLst>
              <a:ext uri="{FF2B5EF4-FFF2-40B4-BE49-F238E27FC236}">
                <a16:creationId xmlns:a16="http://schemas.microsoft.com/office/drawing/2014/main" id="{16DA9CE1-0CD1-1630-BF40-04EAFA9F6102}"/>
              </a:ext>
            </a:extLst>
          </p:cNvPr>
          <p:cNvPicPr>
            <a:picLocks noChangeAspect="1"/>
          </p:cNvPicPr>
          <p:nvPr/>
        </p:nvPicPr>
        <p:blipFill>
          <a:blip r:embed="rId7"/>
          <a:stretch>
            <a:fillRect/>
          </a:stretch>
        </p:blipFill>
        <p:spPr>
          <a:xfrm>
            <a:off x="9092843" y="735739"/>
            <a:ext cx="2575804" cy="5995403"/>
          </a:xfrm>
          <a:prstGeom prst="rect">
            <a:avLst/>
          </a:prstGeom>
        </p:spPr>
      </p:pic>
      <p:sp>
        <p:nvSpPr>
          <p:cNvPr id="58" name="Rectangle 57">
            <a:extLst>
              <a:ext uri="{FF2B5EF4-FFF2-40B4-BE49-F238E27FC236}">
                <a16:creationId xmlns:a16="http://schemas.microsoft.com/office/drawing/2014/main" id="{849844D8-605A-96B8-8F12-746FCF28E0AF}"/>
              </a:ext>
            </a:extLst>
          </p:cNvPr>
          <p:cNvSpPr/>
          <p:nvPr/>
        </p:nvSpPr>
        <p:spPr>
          <a:xfrm>
            <a:off x="0" y="24938"/>
            <a:ext cx="8354014" cy="3121640"/>
          </a:xfrm>
          <a:prstGeom prst="rect">
            <a:avLst/>
          </a:prstGeom>
          <a:solidFill>
            <a:schemeClr val="bg1">
              <a:alpha val="82000"/>
            </a:schemeClr>
          </a:solidFill>
          <a:effectLst>
            <a:outerShdw blurRad="40000" dist="23000" dir="5400000" rotWithShape="0">
              <a:srgbClr val="000000">
                <a:alpha val="35000"/>
              </a:srgbClr>
            </a:outerShdw>
            <a:softEdge rad="3175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9" name="Picture 28" descr="Driftwood Dairy 10724 Lower Azusa Rd El Monte, CA Dairy Products Wholesale  - MapQuest">
            <a:extLst>
              <a:ext uri="{FF2B5EF4-FFF2-40B4-BE49-F238E27FC236}">
                <a16:creationId xmlns:a16="http://schemas.microsoft.com/office/drawing/2014/main" id="{B4CA1880-B339-252E-AF14-1650E89C5BEB}"/>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a:off x="3092879" y="860888"/>
            <a:ext cx="1043692" cy="1561838"/>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0" name="TextBox 59">
            <a:extLst>
              <a:ext uri="{FF2B5EF4-FFF2-40B4-BE49-F238E27FC236}">
                <a16:creationId xmlns:a16="http://schemas.microsoft.com/office/drawing/2014/main" id="{C2D48407-32A4-2F96-2737-929F3A28C288}"/>
              </a:ext>
            </a:extLst>
          </p:cNvPr>
          <p:cNvSpPr txBox="1"/>
          <p:nvPr/>
        </p:nvSpPr>
        <p:spPr>
          <a:xfrm>
            <a:off x="4996901" y="2570988"/>
            <a:ext cx="2204063" cy="369332"/>
          </a:xfrm>
          <a:prstGeom prst="rect">
            <a:avLst/>
          </a:prstGeom>
          <a:solidFill>
            <a:srgbClr val="002060"/>
          </a:solidFill>
        </p:spPr>
        <p:txBody>
          <a:bodyPr wrap="square" rtlCol="0">
            <a:spAutoFit/>
          </a:bodyPr>
          <a:lstStyle/>
          <a:p>
            <a:pPr algn="ctr"/>
            <a:r>
              <a:rPr lang="en-US" dirty="0">
                <a:solidFill>
                  <a:schemeClr val="bg1"/>
                </a:solidFill>
              </a:rPr>
              <a:t>2 components entrée </a:t>
            </a:r>
          </a:p>
        </p:txBody>
      </p:sp>
      <p:sp>
        <p:nvSpPr>
          <p:cNvPr id="61" name="TextBox 60">
            <a:extLst>
              <a:ext uri="{FF2B5EF4-FFF2-40B4-BE49-F238E27FC236}">
                <a16:creationId xmlns:a16="http://schemas.microsoft.com/office/drawing/2014/main" id="{A4FE9A34-9B99-EE2D-5826-15BF12E03F23}"/>
              </a:ext>
            </a:extLst>
          </p:cNvPr>
          <p:cNvSpPr txBox="1"/>
          <p:nvPr/>
        </p:nvSpPr>
        <p:spPr>
          <a:xfrm>
            <a:off x="396963" y="2570988"/>
            <a:ext cx="3696498" cy="369332"/>
          </a:xfrm>
          <a:prstGeom prst="rect">
            <a:avLst/>
          </a:prstGeom>
          <a:solidFill>
            <a:srgbClr val="002060"/>
          </a:solidFill>
        </p:spPr>
        <p:txBody>
          <a:bodyPr wrap="square" rtlCol="0">
            <a:spAutoFit/>
          </a:bodyPr>
          <a:lstStyle/>
          <a:p>
            <a:pPr algn="ctr"/>
            <a:r>
              <a:rPr lang="en-US" dirty="0">
                <a:solidFill>
                  <a:schemeClr val="bg1"/>
                </a:solidFill>
              </a:rPr>
              <a:t>1 component food items </a:t>
            </a:r>
          </a:p>
        </p:txBody>
      </p:sp>
      <p:grpSp>
        <p:nvGrpSpPr>
          <p:cNvPr id="62" name="Group 61">
            <a:extLst>
              <a:ext uri="{FF2B5EF4-FFF2-40B4-BE49-F238E27FC236}">
                <a16:creationId xmlns:a16="http://schemas.microsoft.com/office/drawing/2014/main" id="{3CC730DB-4FD4-B94D-E4D4-FE715629C7D4}"/>
              </a:ext>
            </a:extLst>
          </p:cNvPr>
          <p:cNvGrpSpPr/>
          <p:nvPr/>
        </p:nvGrpSpPr>
        <p:grpSpPr>
          <a:xfrm>
            <a:off x="2245212" y="181325"/>
            <a:ext cx="4291450" cy="554416"/>
            <a:chOff x="-648866" y="726314"/>
            <a:chExt cx="4291450" cy="554416"/>
          </a:xfrm>
        </p:grpSpPr>
        <p:sp>
          <p:nvSpPr>
            <p:cNvPr id="63" name="Rectangle 62">
              <a:extLst>
                <a:ext uri="{FF2B5EF4-FFF2-40B4-BE49-F238E27FC236}">
                  <a16:creationId xmlns:a16="http://schemas.microsoft.com/office/drawing/2014/main" id="{F1582A16-52B8-C2CE-03A6-7A27AB5E894B}"/>
                </a:ext>
              </a:extLst>
            </p:cNvPr>
            <p:cNvSpPr/>
            <p:nvPr/>
          </p:nvSpPr>
          <p:spPr>
            <a:xfrm>
              <a:off x="-648866" y="757510"/>
              <a:ext cx="4291450" cy="523220"/>
            </a:xfrm>
            <a:prstGeom prst="rect">
              <a:avLst/>
            </a:prstGeom>
            <a:solidFill>
              <a:srgbClr val="7F0000"/>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solidFill>
                  <a:schemeClr val="bg2"/>
                </a:solidFill>
              </a:endParaRPr>
            </a:p>
          </p:txBody>
        </p:sp>
        <p:sp>
          <p:nvSpPr>
            <p:cNvPr id="64" name="TextBox 63">
              <a:extLst>
                <a:ext uri="{FF2B5EF4-FFF2-40B4-BE49-F238E27FC236}">
                  <a16:creationId xmlns:a16="http://schemas.microsoft.com/office/drawing/2014/main" id="{4B00712B-32EA-2CE2-D770-8ECE380BB043}"/>
                </a:ext>
              </a:extLst>
            </p:cNvPr>
            <p:cNvSpPr txBox="1"/>
            <p:nvPr/>
          </p:nvSpPr>
          <p:spPr>
            <a:xfrm>
              <a:off x="-315702" y="726314"/>
              <a:ext cx="3892459" cy="523220"/>
            </a:xfrm>
            <a:prstGeom prst="rect">
              <a:avLst/>
            </a:prstGeom>
            <a:noFill/>
          </p:spPr>
          <p:txBody>
            <a:bodyPr wrap="square" rtlCol="0">
              <a:spAutoFit/>
            </a:bodyPr>
            <a:lstStyle/>
            <a:p>
              <a:r>
                <a:rPr lang="en-US" sz="2800" dirty="0">
                  <a:solidFill>
                    <a:schemeClr val="bg1"/>
                  </a:solidFill>
                  <a:latin typeface="Century Gothic" panose="020B0502020202020204" pitchFamily="34" charset="0"/>
                </a:rPr>
                <a:t>Today’s Menu Items </a:t>
              </a:r>
            </a:p>
          </p:txBody>
        </p:sp>
      </p:grpSp>
      <p:pic>
        <p:nvPicPr>
          <p:cNvPr id="65" name="Picture 22" descr="Juicy Juice Veggie Orange Medley Single Serve - 4.23 Fl. Oz. - Round Eye  Supply">
            <a:extLst>
              <a:ext uri="{FF2B5EF4-FFF2-40B4-BE49-F238E27FC236}">
                <a16:creationId xmlns:a16="http://schemas.microsoft.com/office/drawing/2014/main" id="{76DC1A2F-9483-F908-56BC-55579B7B27B4}"/>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2072473" y="849685"/>
            <a:ext cx="837598" cy="156183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Schools &amp; Foodservice - Fresh Innovations">
            <a:extLst>
              <a:ext uri="{FF2B5EF4-FFF2-40B4-BE49-F238E27FC236}">
                <a16:creationId xmlns:a16="http://schemas.microsoft.com/office/drawing/2014/main" id="{97BE7D1E-32A4-7D9C-DDA5-36871265AA5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rot="21346731">
            <a:off x="118846" y="1071512"/>
            <a:ext cx="1711430" cy="1246943"/>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8" name="Picture 14" descr="BIG DADDY'S™ 51% WG FIESTADA Beef Stuffed Sandwich IW | CJ Schwan's">
            <a:extLst>
              <a:ext uri="{FF2B5EF4-FFF2-40B4-BE49-F238E27FC236}">
                <a16:creationId xmlns:a16="http://schemas.microsoft.com/office/drawing/2014/main" id="{17DE0566-AE35-85AC-8804-B9BFB9E019FC}"/>
              </a:ext>
            </a:extLst>
          </p:cNvPr>
          <p:cNvPicPr>
            <a:picLocks noChangeAspect="1" noChangeArrowheads="1"/>
          </p:cNvPicPr>
          <p:nvPr/>
        </p:nvPicPr>
        <p:blipFill>
          <a:blip r:embed="rId13">
            <a:extLst>
              <a:ext uri="{BEBA8EAE-BF5A-486C-A8C5-ECC9F3942E4B}">
                <a14:imgProps xmlns:a14="http://schemas.microsoft.com/office/drawing/2010/main">
                  <a14:imgLayer r:embed="rId14">
                    <a14:imgEffect>
                      <a14:backgroundRemoval t="10000" b="90000" l="10000" r="90000">
                        <a14:foregroundMark x1="27848" y1="34821" x2="28270" y2="36607"/>
                        <a14:foregroundMark x1="26160" y1="37500" x2="28270" y2="50000"/>
                        <a14:foregroundMark x1="33122" y1="38839" x2="32489" y2="48214"/>
                        <a14:foregroundMark x1="47468" y1="33482" x2="55485" y2="34821"/>
                      </a14:backgroundRemoval>
                    </a14:imgEffect>
                  </a14:imgLayer>
                </a14:imgProps>
              </a:ext>
              <a:ext uri="{28A0092B-C50C-407E-A947-70E740481C1C}">
                <a14:useLocalDpi xmlns:a14="http://schemas.microsoft.com/office/drawing/2010/main" val="0"/>
              </a:ext>
            </a:extLst>
          </a:blip>
          <a:srcRect/>
          <a:stretch>
            <a:fillRect/>
          </a:stretch>
        </p:blipFill>
        <p:spPr bwMode="auto">
          <a:xfrm>
            <a:off x="4277567" y="837149"/>
            <a:ext cx="3457438" cy="1633895"/>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 descr="Green tick checkmark icon Royalty Free Vector Image"/>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3209341" y="3669449"/>
            <a:ext cx="1935332" cy="2166151"/>
          </a:xfrm>
          <a:prstGeom prst="rect">
            <a:avLst/>
          </a:prstGeom>
          <a:noFill/>
          <a:effectLst>
            <a:glow rad="139700">
              <a:schemeClr val="accent6">
                <a:satMod val="175000"/>
                <a:alpha val="40000"/>
              </a:schemeClr>
            </a:glow>
          </a:effectLst>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9909357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wipe(left)">
                                      <p:cBhvr>
                                        <p:cTn id="7" dur="500"/>
                                        <p:tgtEl>
                                          <p:spTgt spid="104"/>
                                        </p:tgtEl>
                                      </p:cBhvr>
                                    </p:animEffect>
                                  </p:childTnLst>
                                </p:cTn>
                              </p:par>
                            </p:childTnLst>
                          </p:cTn>
                        </p:par>
                        <p:par>
                          <p:cTn id="8" fill="hold">
                            <p:stCondLst>
                              <p:cond delay="500"/>
                            </p:stCondLst>
                            <p:childTnLst>
                              <p:par>
                                <p:cTn id="9" presetID="42" presetClass="path" presetSubtype="0" accel="50000" decel="50000" fill="hold" nodeType="afterEffect">
                                  <p:stCondLst>
                                    <p:cond delay="0"/>
                                  </p:stCondLst>
                                  <p:childTnLst>
                                    <p:animMotion origin="layout" path="M 2.08333E-6 -7.40741E-7 L 0.12213 0.50301 " pathEditMode="relative" rAng="0" ptsTypes="AA">
                                      <p:cBhvr>
                                        <p:cTn id="10" dur="1000" fill="hold"/>
                                        <p:tgtEl>
                                          <p:spTgt spid="67"/>
                                        </p:tgtEl>
                                        <p:attrNameLst>
                                          <p:attrName>ppt_x</p:attrName>
                                          <p:attrName>ppt_y</p:attrName>
                                        </p:attrNameLst>
                                      </p:cBhvr>
                                      <p:rCtr x="6107" y="25139"/>
                                    </p:animMotion>
                                  </p:childTnLst>
                                </p:cTn>
                              </p:par>
                              <p:par>
                                <p:cTn id="11" presetID="42" presetClass="path" presetSubtype="0" accel="50000" decel="50000" fill="hold" nodeType="withEffect">
                                  <p:stCondLst>
                                    <p:cond delay="0"/>
                                  </p:stCondLst>
                                  <p:childTnLst>
                                    <p:animMotion origin="layout" path="M 3.125E-6 -1.48148E-6 L 0.10846 0.51783 " pathEditMode="relative" rAng="0" ptsTypes="AA">
                                      <p:cBhvr>
                                        <p:cTn id="12" dur="1000" fill="hold"/>
                                        <p:tgtEl>
                                          <p:spTgt spid="65"/>
                                        </p:tgtEl>
                                        <p:attrNameLst>
                                          <p:attrName>ppt_x</p:attrName>
                                          <p:attrName>ppt_y</p:attrName>
                                        </p:attrNameLst>
                                      </p:cBhvr>
                                      <p:rCtr x="5417" y="25880"/>
                                    </p:animMotion>
                                  </p:childTnLst>
                                </p:cTn>
                              </p:par>
                              <p:par>
                                <p:cTn id="13" presetID="42" presetClass="path" presetSubtype="0" accel="50000" decel="50000" fill="hold" nodeType="withEffect">
                                  <p:stCondLst>
                                    <p:cond delay="0"/>
                                  </p:stCondLst>
                                  <p:childTnLst>
                                    <p:animMotion origin="layout" path="M -4.375E-6 -1.85185E-6 L 0.13373 0.51806 " pathEditMode="relative" rAng="0" ptsTypes="AA">
                                      <p:cBhvr>
                                        <p:cTn id="14" dur="1000" fill="hold"/>
                                        <p:tgtEl>
                                          <p:spTgt spid="59"/>
                                        </p:tgtEl>
                                        <p:attrNameLst>
                                          <p:attrName>ppt_x</p:attrName>
                                          <p:attrName>ppt_y</p:attrName>
                                        </p:attrNameLst>
                                      </p:cBhvr>
                                      <p:rCtr x="6680" y="25903"/>
                                    </p:animMotion>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86"/>
                                        </p:tgtEl>
                                        <p:attrNameLst>
                                          <p:attrName>style.visibility</p:attrName>
                                        </p:attrNameLst>
                                      </p:cBhvr>
                                      <p:to>
                                        <p:strVal val="visible"/>
                                      </p:to>
                                    </p:set>
                                    <p:animEffect transition="in" filter="barn(outVertical)">
                                      <p:cBhvr>
                                        <p:cTn id="19" dur="5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A6D5EC63-83FB-9286-9B2F-C5FA7A072B0F}"/>
              </a:ext>
            </a:extLst>
          </p:cNvPr>
          <p:cNvGrpSpPr/>
          <p:nvPr/>
        </p:nvGrpSpPr>
        <p:grpSpPr>
          <a:xfrm>
            <a:off x="-222609" y="-1270454"/>
            <a:ext cx="12458700" cy="6175623"/>
            <a:chOff x="0" y="-1457325"/>
            <a:chExt cx="12458700" cy="6175623"/>
          </a:xfrm>
        </p:grpSpPr>
        <p:pic>
          <p:nvPicPr>
            <p:cNvPr id="9" name="Picture 8">
              <a:extLst>
                <a:ext uri="{FF2B5EF4-FFF2-40B4-BE49-F238E27FC236}">
                  <a16:creationId xmlns:a16="http://schemas.microsoft.com/office/drawing/2014/main" id="{367284E4-2FAC-F18F-DB97-A53695E68DC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0" name="Rectangle 9">
              <a:extLst>
                <a:ext uri="{FF2B5EF4-FFF2-40B4-BE49-F238E27FC236}">
                  <a16:creationId xmlns:a16="http://schemas.microsoft.com/office/drawing/2014/main" id="{B820521A-17CB-1C51-ABC4-0E86E5C0E680}"/>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AA1CD25-CB0A-A69C-2DA7-62AC39628967}"/>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CD1D587-B115-EA2E-F1E5-47224D23316C}"/>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lowchart: Manual Operation 12">
              <a:extLst>
                <a:ext uri="{FF2B5EF4-FFF2-40B4-BE49-F238E27FC236}">
                  <a16:creationId xmlns:a16="http://schemas.microsoft.com/office/drawing/2014/main" id="{E43BC611-E972-BB3F-B5B7-52D6C2E40D5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lowchart: Manual Input 15">
              <a:extLst>
                <a:ext uri="{FF2B5EF4-FFF2-40B4-BE49-F238E27FC236}">
                  <a16:creationId xmlns:a16="http://schemas.microsoft.com/office/drawing/2014/main" id="{589739DE-1911-8AE3-B569-822D0AA82552}"/>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lowchart: Manual Input 16">
              <a:extLst>
                <a:ext uri="{FF2B5EF4-FFF2-40B4-BE49-F238E27FC236}">
                  <a16:creationId xmlns:a16="http://schemas.microsoft.com/office/drawing/2014/main" id="{1BFBFE58-0347-383C-5709-76B67312A05A}"/>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9" name="Picture 18">
            <a:extLst>
              <a:ext uri="{FF2B5EF4-FFF2-40B4-BE49-F238E27FC236}">
                <a16:creationId xmlns:a16="http://schemas.microsoft.com/office/drawing/2014/main" id="{13D322D9-6FEA-FBEA-6E15-AA535A37C0C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0" name="Picture 19">
            <a:extLst>
              <a:ext uri="{FF2B5EF4-FFF2-40B4-BE49-F238E27FC236}">
                <a16:creationId xmlns:a16="http://schemas.microsoft.com/office/drawing/2014/main" id="{334EA1BA-60B3-456A-FCEA-4A56535BD736}"/>
              </a:ext>
            </a:extLst>
          </p:cNvPr>
          <p:cNvPicPr>
            <a:picLocks noChangeAspect="1"/>
          </p:cNvPicPr>
          <p:nvPr/>
        </p:nvPicPr>
        <p:blipFill>
          <a:blip r:embed="rId7"/>
          <a:stretch>
            <a:fillRect/>
          </a:stretch>
        </p:blipFill>
        <p:spPr>
          <a:xfrm>
            <a:off x="0" y="174082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21" name="Picture 20" descr="A screenshot of a computer&#10;&#10;Description automatically generated">
            <a:extLst>
              <a:ext uri="{FF2B5EF4-FFF2-40B4-BE49-F238E27FC236}">
                <a16:creationId xmlns:a16="http://schemas.microsoft.com/office/drawing/2014/main" id="{88C883D5-76D6-9C90-F7C3-C01A40C0DFCB}"/>
              </a:ext>
            </a:extLst>
          </p:cNvPr>
          <p:cNvPicPr>
            <a:picLocks noChangeAspect="1"/>
          </p:cNvPicPr>
          <p:nvPr/>
        </p:nvPicPr>
        <p:blipFill>
          <a:blip r:embed="rId8"/>
          <a:stretch>
            <a:fillRect/>
          </a:stretch>
        </p:blipFill>
        <p:spPr>
          <a:xfrm>
            <a:off x="3489876" y="196664"/>
            <a:ext cx="1153216" cy="833686"/>
          </a:xfrm>
          <a:prstGeom prst="rect">
            <a:avLst/>
          </a:prstGeom>
          <a:ln w="9525">
            <a:solidFill>
              <a:schemeClr val="accent5">
                <a:lumMod val="20000"/>
                <a:lumOff val="80000"/>
              </a:schemeClr>
            </a:solidFill>
          </a:ln>
        </p:spPr>
      </p:pic>
      <p:grpSp>
        <p:nvGrpSpPr>
          <p:cNvPr id="27" name="Group 26"/>
          <p:cNvGrpSpPr/>
          <p:nvPr/>
        </p:nvGrpSpPr>
        <p:grpSpPr>
          <a:xfrm>
            <a:off x="1544933" y="61675"/>
            <a:ext cx="5152767" cy="5177481"/>
            <a:chOff x="4644189" y="3019926"/>
            <a:chExt cx="4333862" cy="3659066"/>
          </a:xfrm>
        </p:grpSpPr>
        <p:sp>
          <p:nvSpPr>
            <p:cNvPr id="25" name="Rectangle 24"/>
            <p:cNvSpPr/>
            <p:nvPr/>
          </p:nvSpPr>
          <p:spPr>
            <a:xfrm>
              <a:off x="4644189" y="3019926"/>
              <a:ext cx="4333862" cy="3659066"/>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732395" y="3139321"/>
              <a:ext cx="4107401" cy="2478447"/>
            </a:xfrm>
            <a:prstGeom prst="rect">
              <a:avLst/>
            </a:prstGeom>
            <a:solidFill>
              <a:srgbClr val="7F0000"/>
            </a:solidFill>
            <a:ln>
              <a:noFill/>
            </a:ln>
          </p:spPr>
          <p:txBody>
            <a:bodyPr wrap="square" rtlCol="0">
              <a:spAutoFit/>
            </a:bodyPr>
            <a:lstStyle/>
            <a:p>
              <a:pPr algn="ctr"/>
              <a:r>
                <a:rPr lang="en-US" sz="4000" b="1" dirty="0">
                  <a:solidFill>
                    <a:schemeClr val="bg1"/>
                  </a:solidFill>
                  <a:latin typeface="Century" panose="02040604050505020304" pitchFamily="18" charset="0"/>
                </a:rPr>
                <a:t>REMINDER</a:t>
              </a:r>
            </a:p>
            <a:p>
              <a:pPr algn="ctr"/>
              <a:endParaRPr lang="en-US" sz="1100" b="1" dirty="0">
                <a:solidFill>
                  <a:schemeClr val="bg1"/>
                </a:solidFill>
                <a:latin typeface="Century" panose="02040604050505020304" pitchFamily="18" charset="0"/>
              </a:endParaRPr>
            </a:p>
            <a:p>
              <a:endParaRPr lang="en-US" sz="2000" dirty="0">
                <a:solidFill>
                  <a:schemeClr val="bg1"/>
                </a:solidFill>
                <a:latin typeface="Century Gothic" panose="020B0502020202020204" pitchFamily="34" charset="0"/>
              </a:endParaRPr>
            </a:p>
            <a:p>
              <a:r>
                <a:rPr lang="en-US" sz="2000" dirty="0">
                  <a:solidFill>
                    <a:schemeClr val="bg1"/>
                  </a:solidFill>
                  <a:latin typeface="Century Gothic" panose="020B0502020202020204" pitchFamily="34" charset="0"/>
                </a:rPr>
                <a:t>Student </a:t>
              </a:r>
              <a:r>
                <a:rPr lang="en-US" sz="2000" b="1" dirty="0">
                  <a:solidFill>
                    <a:schemeClr val="bg1"/>
                  </a:solidFill>
                  <a:latin typeface="Century Gothic" panose="020B0502020202020204" pitchFamily="34" charset="0"/>
                </a:rPr>
                <a:t>is not </a:t>
              </a:r>
              <a:r>
                <a:rPr lang="en-US" sz="2000" dirty="0">
                  <a:solidFill>
                    <a:schemeClr val="bg1"/>
                  </a:solidFill>
                  <a:latin typeface="Century Gothic" panose="020B0502020202020204" pitchFamily="34" charset="0"/>
                </a:rPr>
                <a:t>required to take a vegetable or fruit during supper </a:t>
              </a:r>
            </a:p>
            <a:p>
              <a:endParaRPr lang="en-US" sz="2000" b="1" dirty="0">
                <a:solidFill>
                  <a:schemeClr val="bg1"/>
                </a:solidFill>
                <a:latin typeface="Century Gothic" panose="020B0502020202020204" pitchFamily="34" charset="0"/>
              </a:endParaRPr>
            </a:p>
            <a:p>
              <a:pPr marL="285750" indent="-285750">
                <a:buFont typeface="Wingdings" panose="05000000000000000000" pitchFamily="2" charset="2"/>
                <a:buChar char="Ø"/>
              </a:pPr>
              <a:r>
                <a:rPr lang="en-US" sz="2000" b="1" dirty="0">
                  <a:solidFill>
                    <a:schemeClr val="bg1"/>
                  </a:solidFill>
                  <a:latin typeface="Century Gothic" panose="020B0502020202020204" pitchFamily="34" charset="0"/>
                </a:rPr>
                <a:t>3 </a:t>
              </a:r>
              <a:r>
                <a:rPr lang="en-US" sz="2000" dirty="0">
                  <a:solidFill>
                    <a:schemeClr val="bg1"/>
                  </a:solidFill>
                  <a:latin typeface="Century Gothic" panose="020B0502020202020204" pitchFamily="34" charset="0"/>
                </a:rPr>
                <a:t>of the </a:t>
              </a:r>
              <a:r>
                <a:rPr lang="en-US" sz="2000" b="1" dirty="0">
                  <a:solidFill>
                    <a:schemeClr val="bg1"/>
                  </a:solidFill>
                  <a:latin typeface="Century Gothic" panose="020B0502020202020204" pitchFamily="34" charset="0"/>
                </a:rPr>
                <a:t>5 </a:t>
              </a:r>
              <a:r>
                <a:rPr lang="en-US" sz="2000" dirty="0">
                  <a:solidFill>
                    <a:schemeClr val="bg1"/>
                  </a:solidFill>
                  <a:latin typeface="Century Gothic" panose="020B0502020202020204" pitchFamily="34" charset="0"/>
                </a:rPr>
                <a:t>meal components must be selected to complete a reimbursable meal.</a:t>
              </a:r>
            </a:p>
            <a:p>
              <a:pPr marL="285750" indent="-285750">
                <a:buFont typeface="Wingdings" panose="05000000000000000000" pitchFamily="2" charset="2"/>
                <a:buChar char="Ø"/>
              </a:pPr>
              <a:endParaRPr lang="en-US" sz="2000" dirty="0">
                <a:solidFill>
                  <a:schemeClr val="bg1"/>
                </a:solidFill>
                <a:latin typeface="Century Gothic" panose="020B0502020202020204" pitchFamily="34" charset="0"/>
              </a:endParaRPr>
            </a:p>
            <a:p>
              <a:pPr marL="285750" indent="-285750">
                <a:buFont typeface="Wingdings" panose="05000000000000000000" pitchFamily="2" charset="2"/>
                <a:buChar char="Ø"/>
              </a:pPr>
              <a:endParaRPr lang="en-US" sz="2000" dirty="0">
                <a:solidFill>
                  <a:schemeClr val="bg1"/>
                </a:solidFill>
                <a:latin typeface="Century Gothic" panose="020B0502020202020204" pitchFamily="34" charset="0"/>
              </a:endParaRPr>
            </a:p>
          </p:txBody>
        </p:sp>
      </p:grpSp>
      <p:pic>
        <p:nvPicPr>
          <p:cNvPr id="18" name="Picture 17">
            <a:extLst>
              <a:ext uri="{FF2B5EF4-FFF2-40B4-BE49-F238E27FC236}">
                <a16:creationId xmlns:a16="http://schemas.microsoft.com/office/drawing/2014/main" id="{3AC8B42B-F72A-A79E-2D65-EBAEE4CBCEF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22" name="Group 21">
            <a:extLst>
              <a:ext uri="{FF2B5EF4-FFF2-40B4-BE49-F238E27FC236}">
                <a16:creationId xmlns:a16="http://schemas.microsoft.com/office/drawing/2014/main" id="{FB1B1BC2-83AA-321F-3334-4BDD47D4113A}"/>
              </a:ext>
            </a:extLst>
          </p:cNvPr>
          <p:cNvGrpSpPr/>
          <p:nvPr/>
        </p:nvGrpSpPr>
        <p:grpSpPr>
          <a:xfrm>
            <a:off x="5606539" y="890943"/>
            <a:ext cx="3527204" cy="5761124"/>
            <a:chOff x="14049684" y="-1560038"/>
            <a:chExt cx="5183803" cy="8954031"/>
          </a:xfrm>
        </p:grpSpPr>
        <p:sp>
          <p:nvSpPr>
            <p:cNvPr id="23" name="Oval 22">
              <a:extLst>
                <a:ext uri="{FF2B5EF4-FFF2-40B4-BE49-F238E27FC236}">
                  <a16:creationId xmlns:a16="http://schemas.microsoft.com/office/drawing/2014/main" id="{DBA0F602-29DD-C46F-DAB4-D8373DABE2E6}"/>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4" name="Picture 2">
              <a:extLst>
                <a:ext uri="{FF2B5EF4-FFF2-40B4-BE49-F238E27FC236}">
                  <a16:creationId xmlns:a16="http://schemas.microsoft.com/office/drawing/2014/main" id="{AD53C94C-E3D7-F13F-0EFD-7BD3A22A3A72}"/>
                </a:ext>
              </a:extLst>
            </p:cNvPr>
            <p:cNvPicPr>
              <a:picLocks noChangeAspect="1" noChangeArrowheads="1"/>
            </p:cNvPicPr>
            <p:nvPr/>
          </p:nvPicPr>
          <p:blipFill>
            <a:blip r:embed="rId10"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833546774"/>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6" name="Flowchart: Connector 5">
            <a:extLst>
              <a:ext uri="{FF2B5EF4-FFF2-40B4-BE49-F238E27FC236}">
                <a16:creationId xmlns:a16="http://schemas.microsoft.com/office/drawing/2014/main" id="{56624091-2FF5-86E1-C48F-E52A1D51C1F6}"/>
              </a:ext>
            </a:extLst>
          </p:cNvPr>
          <p:cNvSpPr/>
          <p:nvPr/>
        </p:nvSpPr>
        <p:spPr>
          <a:xfrm>
            <a:off x="2165933" y="0"/>
            <a:ext cx="7327870" cy="685799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654313" y="438696"/>
            <a:ext cx="4404871" cy="1143000"/>
          </a:xfrm>
        </p:spPr>
        <p:txBody>
          <a:bodyPr>
            <a:noAutofit/>
          </a:bodyPr>
          <a:lstStyle/>
          <a:p>
            <a:pPr algn="l"/>
            <a:r>
              <a:rPr lang="en-US" sz="7200" dirty="0"/>
              <a:t>Supper Cart Set Up</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739022" y="1510320"/>
            <a:ext cx="6181692" cy="97084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400" dirty="0">
                <a:solidFill>
                  <a:schemeClr val="bg1"/>
                </a:solidFill>
                <a:latin typeface="Century Gothic" panose="020B0502020202020204" pitchFamily="34" charset="0"/>
              </a:rPr>
              <a:t>Because of the OVS model, a supper cart and the BIC dolly may need to be used together to serve supper. </a:t>
            </a:r>
          </a:p>
        </p:txBody>
      </p:sp>
      <p:sp>
        <p:nvSpPr>
          <p:cNvPr id="2" name="Rectangle 1">
            <a:extLst>
              <a:ext uri="{FF2B5EF4-FFF2-40B4-BE49-F238E27FC236}">
                <a16:creationId xmlns:a16="http://schemas.microsoft.com/office/drawing/2014/main" id="{EB3E119C-3A51-47C9-8D6C-4D576A73ABC5}"/>
              </a:ext>
            </a:extLst>
          </p:cNvPr>
          <p:cNvSpPr/>
          <p:nvPr/>
        </p:nvSpPr>
        <p:spPr>
          <a:xfrm>
            <a:off x="2934602" y="2653320"/>
            <a:ext cx="6322795" cy="3139321"/>
          </a:xfrm>
          <a:prstGeom prst="rect">
            <a:avLst/>
          </a:prstGeom>
        </p:spPr>
        <p:txBody>
          <a:bodyPr wrap="square">
            <a:spAutoFit/>
          </a:bodyPr>
          <a:lstStyle/>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Store food items in BIC insulated bags before service</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BIC dolly to carry additional bags to supper area on campus</a:t>
            </a:r>
          </a:p>
          <a:p>
            <a:pPr marL="457200" indent="-457200">
              <a:spcBef>
                <a:spcPts val="1200"/>
              </a:spcBef>
              <a:buFont typeface="Wingdings" panose="05000000000000000000" pitchFamily="2" charset="2"/>
              <a:buChar char="Ø"/>
            </a:pPr>
            <a:r>
              <a:rPr lang="en-US" altLang="en-US" sz="2400" dirty="0">
                <a:solidFill>
                  <a:schemeClr val="bg1"/>
                </a:solidFill>
                <a:latin typeface="Century Gothic" panose="020B0502020202020204" pitchFamily="34" charset="0"/>
              </a:rPr>
              <a:t>Use the shelf space on cart to store 3lb trays and </a:t>
            </a:r>
            <a:r>
              <a:rPr lang="en-US" altLang="en-US" sz="2400" dirty="0" err="1">
                <a:solidFill>
                  <a:schemeClr val="bg1"/>
                </a:solidFill>
                <a:latin typeface="Century Gothic" panose="020B0502020202020204" pitchFamily="34" charset="0"/>
              </a:rPr>
              <a:t>sporkettes</a:t>
            </a:r>
            <a:endParaRPr lang="en-US" altLang="en-US" sz="2400" dirty="0">
              <a:solidFill>
                <a:schemeClr val="bg1"/>
              </a:solidFill>
              <a:latin typeface="Century Gothic" panose="020B0502020202020204" pitchFamily="34" charset="0"/>
            </a:endParaRPr>
          </a:p>
          <a:p>
            <a:pPr marL="457200" indent="-457200">
              <a:spcBef>
                <a:spcPts val="1200"/>
              </a:spcBef>
              <a:buFont typeface="Wingdings" panose="05000000000000000000" pitchFamily="2" charset="2"/>
              <a:buChar char="Ø"/>
            </a:pPr>
            <a:endParaRPr lang="en-US" altLang="en-US" sz="2400" dirty="0">
              <a:solidFill>
                <a:srgbClr val="000000"/>
              </a:solidFill>
              <a:latin typeface="Century Gothic" panose="020B0502020202020204" pitchFamily="34" charset="0"/>
            </a:endParaRPr>
          </a:p>
        </p:txBody>
      </p:sp>
      <p:sp>
        <p:nvSpPr>
          <p:cNvPr id="8" name="Content Placeholder 2">
            <a:extLst>
              <a:ext uri="{FF2B5EF4-FFF2-40B4-BE49-F238E27FC236}">
                <a16:creationId xmlns:a16="http://schemas.microsoft.com/office/drawing/2014/main" id="{3711B80F-6BB2-43D6-8538-51F7DCD4F191}"/>
              </a:ext>
            </a:extLst>
          </p:cNvPr>
          <p:cNvSpPr txBox="1">
            <a:spLocks/>
          </p:cNvSpPr>
          <p:nvPr/>
        </p:nvSpPr>
        <p:spPr>
          <a:xfrm>
            <a:off x="3168259" y="5250312"/>
            <a:ext cx="5323217" cy="1070885"/>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400"/>
              </a:spcAft>
              <a:buNone/>
            </a:pPr>
            <a:r>
              <a:rPr lang="en-US" altLang="en-US" sz="2400" dirty="0">
                <a:solidFill>
                  <a:schemeClr val="bg1"/>
                </a:solidFill>
                <a:latin typeface="Century Gothic" panose="020B0502020202020204" pitchFamily="34" charset="0"/>
              </a:rPr>
              <a:t>It is highly recommended to set up near a lunch table in the designated eating</a:t>
            </a:r>
          </a:p>
          <a:p>
            <a:pPr marL="0" indent="0" algn="ctr">
              <a:spcBef>
                <a:spcPts val="0"/>
              </a:spcBef>
              <a:spcAft>
                <a:spcPts val="400"/>
              </a:spcAft>
              <a:buNone/>
            </a:pPr>
            <a:r>
              <a:rPr lang="en-US" altLang="en-US" sz="2400" dirty="0">
                <a:solidFill>
                  <a:schemeClr val="bg1"/>
                </a:solidFill>
                <a:latin typeface="Century Gothic" panose="020B0502020202020204" pitchFamily="34" charset="0"/>
              </a:rPr>
              <a:t> area.</a:t>
            </a:r>
          </a:p>
        </p:txBody>
      </p:sp>
      <p:sp>
        <p:nvSpPr>
          <p:cNvPr id="7" name="Flowchart: Connector 6">
            <a:extLst>
              <a:ext uri="{FF2B5EF4-FFF2-40B4-BE49-F238E27FC236}">
                <a16:creationId xmlns:a16="http://schemas.microsoft.com/office/drawing/2014/main" id="{F643F1AD-21B2-80C9-BD22-62595369F321}"/>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3905ED2D-27E3-00E2-C2F1-188066BFD080}"/>
              </a:ext>
            </a:extLst>
          </p:cNvPr>
          <p:cNvSpPr/>
          <p:nvPr/>
        </p:nvSpPr>
        <p:spPr>
          <a:xfrm>
            <a:off x="2455139" y="5374467"/>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A709C468-6839-7323-364C-2F6F7BA2FF5F}"/>
              </a:ext>
            </a:extLst>
          </p:cNvPr>
          <p:cNvSpPr/>
          <p:nvPr/>
        </p:nvSpPr>
        <p:spPr>
          <a:xfrm>
            <a:off x="8879889" y="131042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Flowchart: Connector 11">
            <a:extLst>
              <a:ext uri="{FF2B5EF4-FFF2-40B4-BE49-F238E27FC236}">
                <a16:creationId xmlns:a16="http://schemas.microsoft.com/office/drawing/2014/main" id="{E3C121D0-65FD-5F5A-47C7-4563FDE7614B}"/>
              </a:ext>
            </a:extLst>
          </p:cNvPr>
          <p:cNvSpPr/>
          <p:nvPr/>
        </p:nvSpPr>
        <p:spPr>
          <a:xfrm>
            <a:off x="9732990" y="27858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61828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a:extLst>
            <a:ext uri="{FF2B5EF4-FFF2-40B4-BE49-F238E27FC236}">
              <a16:creationId xmlns:a16="http://schemas.microsoft.com/office/drawing/2014/main" id="{A7221043-D4C7-37CE-6390-CE227AEFDA1C}"/>
            </a:ext>
          </a:extLst>
        </p:cNvPr>
        <p:cNvGrpSpPr/>
        <p:nvPr/>
      </p:nvGrpSpPr>
      <p:grpSpPr>
        <a:xfrm>
          <a:off x="0" y="0"/>
          <a:ext cx="0" cy="0"/>
          <a:chOff x="0" y="0"/>
          <a:chExt cx="0" cy="0"/>
        </a:xfrm>
      </p:grpSpPr>
      <p:grpSp>
        <p:nvGrpSpPr>
          <p:cNvPr id="16" name="Group 15">
            <a:extLst>
              <a:ext uri="{FF2B5EF4-FFF2-40B4-BE49-F238E27FC236}">
                <a16:creationId xmlns:a16="http://schemas.microsoft.com/office/drawing/2014/main" id="{CAAB772B-E829-DBAE-1D4D-A2DA4BFC7677}"/>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3C54371C-F931-9D16-E5EE-B01815CD2BB7}"/>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E9851E90-D091-6CCA-8B6E-731D5F1A719D}"/>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B1AA00E-78EB-7453-2487-80E96083D480}"/>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CA4C4F35-BD28-9FD6-5889-5714584D2438}"/>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87EE4152-2C2B-6C7A-4AA4-48142C41BF12}"/>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80C8792A-20E0-AC06-A40A-A02B65326E89}"/>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6E18EBFF-A412-27E5-0C1E-AE5C710C6F82}"/>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08437F37-F182-F732-2125-7AE4E08106C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2831565F-F984-617A-8A4D-AEC0DDD584F4}"/>
              </a:ext>
            </a:extLst>
          </p:cNvPr>
          <p:cNvPicPr>
            <a:picLocks noChangeAspect="1"/>
          </p:cNvPicPr>
          <p:nvPr/>
        </p:nvPicPr>
        <p:blipFill>
          <a:blip r:embed="rId7"/>
          <a:stretch>
            <a:fillRect/>
          </a:stretch>
        </p:blipFill>
        <p:spPr>
          <a:xfrm>
            <a:off x="-26072" y="1246941"/>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AE30A9D7-5B0A-2945-C9C2-AB9E0321783B}"/>
              </a:ext>
            </a:extLst>
          </p:cNvPr>
          <p:cNvGrpSpPr/>
          <p:nvPr/>
        </p:nvGrpSpPr>
        <p:grpSpPr>
          <a:xfrm>
            <a:off x="7129822" y="1447704"/>
            <a:ext cx="1875717" cy="2076289"/>
            <a:chOff x="7954133" y="2608512"/>
            <a:chExt cx="2090827" cy="2276276"/>
          </a:xfrm>
        </p:grpSpPr>
        <p:sp>
          <p:nvSpPr>
            <p:cNvPr id="10" name="Cube 9">
              <a:extLst>
                <a:ext uri="{FF2B5EF4-FFF2-40B4-BE49-F238E27FC236}">
                  <a16:creationId xmlns:a16="http://schemas.microsoft.com/office/drawing/2014/main" id="{E8F8BA8A-4418-9C4A-A609-C66F4FA6FAA6}"/>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B5FA8571-CFDC-840F-5190-01B4C73C038B}"/>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D051963F-71AD-CDC7-FC07-B6989AAA6749}"/>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2AB96A7E-A680-C2DE-22AB-B0776489003C}"/>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6E16FDBC-4F6D-2E3C-2D99-3C8B82310041}"/>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DBDD1029-FD0D-83E2-15F4-21C77961F7D7}"/>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47" name="Picture 46" descr="A screenshot of a computer&#10;&#10;Description automatically generated">
            <a:extLst>
              <a:ext uri="{FF2B5EF4-FFF2-40B4-BE49-F238E27FC236}">
                <a16:creationId xmlns:a16="http://schemas.microsoft.com/office/drawing/2014/main" id="{B148665E-4359-A77B-D5E2-61D29F2221DB}"/>
              </a:ext>
            </a:extLst>
          </p:cNvPr>
          <p:cNvPicPr>
            <a:picLocks noChangeAspect="1"/>
          </p:cNvPicPr>
          <p:nvPr/>
        </p:nvPicPr>
        <p:blipFill>
          <a:blip r:embed="rId10"/>
          <a:stretch>
            <a:fillRect/>
          </a:stretch>
        </p:blipFill>
        <p:spPr>
          <a:xfrm>
            <a:off x="3489876" y="196664"/>
            <a:ext cx="1153216" cy="833686"/>
          </a:xfrm>
          <a:prstGeom prst="rect">
            <a:avLst/>
          </a:prstGeom>
          <a:ln w="9525">
            <a:solidFill>
              <a:schemeClr val="accent5">
                <a:lumMod val="20000"/>
                <a:lumOff val="80000"/>
              </a:schemeClr>
            </a:solidFill>
          </a:ln>
        </p:spPr>
      </p:pic>
      <p:sp>
        <p:nvSpPr>
          <p:cNvPr id="41" name="Rectangle 40">
            <a:extLst>
              <a:ext uri="{FF2B5EF4-FFF2-40B4-BE49-F238E27FC236}">
                <a16:creationId xmlns:a16="http://schemas.microsoft.com/office/drawing/2014/main" id="{2D5349B6-C41C-357B-A073-1225C7E321B4}"/>
              </a:ext>
            </a:extLst>
          </p:cNvPr>
          <p:cNvSpPr/>
          <p:nvPr/>
        </p:nvSpPr>
        <p:spPr>
          <a:xfrm>
            <a:off x="-15096" y="385782"/>
            <a:ext cx="5412269" cy="5978338"/>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8A989ABE-4237-0935-9365-C92FE56B1533}"/>
              </a:ext>
            </a:extLst>
          </p:cNvPr>
          <p:cNvSpPr>
            <a:spLocks noGrp="1"/>
          </p:cNvSpPr>
          <p:nvPr>
            <p:ph type="title"/>
          </p:nvPr>
        </p:nvSpPr>
        <p:spPr>
          <a:xfrm>
            <a:off x="39387" y="251442"/>
            <a:ext cx="4216155" cy="1593121"/>
          </a:xfrm>
          <a:noFill/>
        </p:spPr>
        <p:txBody>
          <a:bodyPr>
            <a:normAutofit/>
          </a:bodyPr>
          <a:lstStyle/>
          <a:p>
            <a:pPr algn="l"/>
            <a:r>
              <a:rPr lang="en-US" sz="4000" dirty="0"/>
              <a:t> </a:t>
            </a:r>
            <a:r>
              <a:rPr lang="en-US" dirty="0"/>
              <a:t>Ice Blankets</a:t>
            </a:r>
            <a:endParaRPr lang="en-US" sz="7200" dirty="0"/>
          </a:p>
        </p:txBody>
      </p:sp>
      <p:sp>
        <p:nvSpPr>
          <p:cNvPr id="44" name="TextBox 43">
            <a:extLst>
              <a:ext uri="{FF2B5EF4-FFF2-40B4-BE49-F238E27FC236}">
                <a16:creationId xmlns:a16="http://schemas.microsoft.com/office/drawing/2014/main" id="{0F587C4D-CE59-B924-9ABE-3CFDEB58BB81}"/>
              </a:ext>
            </a:extLst>
          </p:cNvPr>
          <p:cNvSpPr txBox="1"/>
          <p:nvPr/>
        </p:nvSpPr>
        <p:spPr>
          <a:xfrm>
            <a:off x="61229" y="1577190"/>
            <a:ext cx="5385001" cy="1938992"/>
          </a:xfrm>
          <a:prstGeom prst="rect">
            <a:avLst/>
          </a:prstGeom>
          <a:noFill/>
        </p:spPr>
        <p:txBody>
          <a:bodyPr wrap="square">
            <a:spAutoFit/>
          </a:bodyPr>
          <a:lstStyle/>
          <a:p>
            <a:r>
              <a:rPr lang="en-US" sz="2400" dirty="0">
                <a:solidFill>
                  <a:schemeClr val="bg1"/>
                </a:solidFill>
                <a:latin typeface="Century Gothic" panose="020B0502020202020204" pitchFamily="34" charset="0"/>
              </a:rPr>
              <a:t>When packing supper meals for after school programs use the frozen ice blankets to ensure serving temperatures of cold food items.</a:t>
            </a:r>
          </a:p>
        </p:txBody>
      </p:sp>
      <p:sp>
        <p:nvSpPr>
          <p:cNvPr id="52" name="TextBox 51">
            <a:extLst>
              <a:ext uri="{FF2B5EF4-FFF2-40B4-BE49-F238E27FC236}">
                <a16:creationId xmlns:a16="http://schemas.microsoft.com/office/drawing/2014/main" id="{87A9E1C1-3074-4814-43A6-573B7AE8BD95}"/>
              </a:ext>
            </a:extLst>
          </p:cNvPr>
          <p:cNvSpPr txBox="1"/>
          <p:nvPr/>
        </p:nvSpPr>
        <p:spPr>
          <a:xfrm>
            <a:off x="7137" y="3563668"/>
            <a:ext cx="5439093" cy="2800767"/>
          </a:xfrm>
          <a:prstGeom prst="rect">
            <a:avLst/>
          </a:prstGeom>
          <a:noFill/>
        </p:spPr>
        <p:txBody>
          <a:bodyPr wrap="square">
            <a:spAutoFit/>
          </a:bodyPr>
          <a:lstStyle/>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Six (6) frozen ice blankets (CMS #4205) per insulated bag</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Ice packs should be refrozen daily</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Discard damaged (leaking, torn) ice blankets</a:t>
            </a:r>
          </a:p>
          <a:p>
            <a:pPr marL="537210" indent="-342900">
              <a:buFont typeface="Wingdings" panose="05000000000000000000" pitchFamily="2" charset="2"/>
              <a:buChar char="Ø"/>
            </a:pPr>
            <a:r>
              <a:rPr lang="en-US" sz="2200" dirty="0">
                <a:solidFill>
                  <a:schemeClr val="bg1"/>
                </a:solidFill>
                <a:latin typeface="Century Gothic" panose="020B0502020202020204" pitchFamily="34" charset="0"/>
              </a:rPr>
              <a:t>Refer to the </a:t>
            </a:r>
            <a:r>
              <a:rPr lang="en-US" sz="2200" i="1" dirty="0">
                <a:solidFill>
                  <a:schemeClr val="bg1"/>
                </a:solidFill>
                <a:latin typeface="Century Gothic" panose="020B0502020202020204" pitchFamily="34" charset="0"/>
              </a:rPr>
              <a:t>“Ice Blankets Best Practice”</a:t>
            </a:r>
            <a:r>
              <a:rPr lang="en-US" sz="2200" dirty="0">
                <a:solidFill>
                  <a:schemeClr val="bg1"/>
                </a:solidFill>
                <a:latin typeface="Century Gothic" panose="020B0502020202020204" pitchFamily="34" charset="0"/>
              </a:rPr>
              <a:t> located on the Food Services website</a:t>
            </a:r>
          </a:p>
        </p:txBody>
      </p:sp>
      <p:pic>
        <p:nvPicPr>
          <p:cNvPr id="53" name="Picture 52">
            <a:extLst>
              <a:ext uri="{FF2B5EF4-FFF2-40B4-BE49-F238E27FC236}">
                <a16:creationId xmlns:a16="http://schemas.microsoft.com/office/drawing/2014/main" id="{7DC55193-CD02-F505-CCE6-4A2CE9DF53C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1028" name="Picture 4" descr="Apple PNG Images free Download - Pngfre">
            <a:extLst>
              <a:ext uri="{FF2B5EF4-FFF2-40B4-BE49-F238E27FC236}">
                <a16:creationId xmlns:a16="http://schemas.microsoft.com/office/drawing/2014/main" id="{90585DAB-5DEA-35EE-411F-65E798FEE29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70277" y="2698904"/>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2" descr="Juicy Juice Veggie Orange Medley Single Serve - 4.23 Fl. Oz. - Round Eye  Supply">
            <a:extLst>
              <a:ext uri="{FF2B5EF4-FFF2-40B4-BE49-F238E27FC236}">
                <a16:creationId xmlns:a16="http://schemas.microsoft.com/office/drawing/2014/main" id="{3B6DA516-30D4-9E03-EC35-20DD55317B50}"/>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818333" y="26406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2" descr="Juicy Juice Veggie Orange Medley Single Serve - 4.23 Fl. Oz. - Round Eye  Supply">
            <a:extLst>
              <a:ext uri="{FF2B5EF4-FFF2-40B4-BE49-F238E27FC236}">
                <a16:creationId xmlns:a16="http://schemas.microsoft.com/office/drawing/2014/main" id="{556C5E2E-1EF3-A311-1BB8-36E8136D82CD}"/>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731855" y="281834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2" descr="Juicy Juice Veggie Orange Medley Single Serve - 4.23 Fl. Oz. - Round Eye  Supply">
            <a:extLst>
              <a:ext uri="{FF2B5EF4-FFF2-40B4-BE49-F238E27FC236}">
                <a16:creationId xmlns:a16="http://schemas.microsoft.com/office/drawing/2014/main" id="{2034E0FB-F91E-D2E4-5E2A-D4AB4BEFE883}"/>
              </a:ext>
            </a:extLst>
          </p:cNvPr>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6569777" y="2945408"/>
            <a:ext cx="301265" cy="5617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Apple PNG Images free Download - Pngfre">
            <a:extLst>
              <a:ext uri="{FF2B5EF4-FFF2-40B4-BE49-F238E27FC236}">
                <a16:creationId xmlns:a16="http://schemas.microsoft.com/office/drawing/2014/main" id="{35935D88-57E0-A1ED-348F-C9238E875EC8}"/>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172866" y="285753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Apple PNG Images free Download - Pngfre">
            <a:extLst>
              <a:ext uri="{FF2B5EF4-FFF2-40B4-BE49-F238E27FC236}">
                <a16:creationId xmlns:a16="http://schemas.microsoft.com/office/drawing/2014/main" id="{F7745E52-7A2C-2D7D-650F-ED513BF197F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07760" y="3059180"/>
            <a:ext cx="402316" cy="447363"/>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2" descr="Food Grade Acrylic Gel Ice Pack Ice Sheet Ice Cubes - Buy Ice Pack,Gel Ice,Ice Pack Sheet ...">
            <a:extLst>
              <a:ext uri="{FF2B5EF4-FFF2-40B4-BE49-F238E27FC236}">
                <a16:creationId xmlns:a16="http://schemas.microsoft.com/office/drawing/2014/main" id="{C7823381-1EDD-4A6E-53A3-51B78C2863A9}"/>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972228" y="2044821"/>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 descr="Food Grade Acrylic Gel Ice Pack Ice Sheet Ice Cubes - Buy Ice Pack,Gel Ice,Ice Pack Sheet ...">
            <a:extLst>
              <a:ext uri="{FF2B5EF4-FFF2-40B4-BE49-F238E27FC236}">
                <a16:creationId xmlns:a16="http://schemas.microsoft.com/office/drawing/2014/main" id="{961336EF-1539-4B80-BD6F-EAC323F9148A}"/>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852654" y="2257593"/>
            <a:ext cx="1286921" cy="1286921"/>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 descr="Food Grade Acrylic Gel Ice Pack Ice Sheet Ice Cubes - Buy Ice Pack,Gel Ice,Ice Pack Sheet ...">
            <a:extLst>
              <a:ext uri="{FF2B5EF4-FFF2-40B4-BE49-F238E27FC236}">
                <a16:creationId xmlns:a16="http://schemas.microsoft.com/office/drawing/2014/main" id="{D2608807-2F20-D42E-31E7-B6097E5696DB}"/>
              </a:ext>
            </a:extLst>
          </p:cNvPr>
          <p:cNvPicPr>
            <a:picLocks noChangeAspect="1" noChangeArrowheads="1"/>
          </p:cNvPicPr>
          <p:nvPr/>
        </p:nvPicPr>
        <p:blipFill>
          <a:blip r:embed="rId15">
            <a:extLst>
              <a:ext uri="{BEBA8EAE-BF5A-486C-A8C5-ECC9F3942E4B}">
                <a14:imgProps xmlns:a14="http://schemas.microsoft.com/office/drawing/2010/main">
                  <a14:imgLayer r:embed="rId16">
                    <a14:imgEffect>
                      <a14:backgroundRemoval t="9916" b="89662" l="6751" r="91139">
                        <a14:foregroundMark x1="6962" y1="46624" x2="6962" y2="46624"/>
                        <a14:foregroundMark x1="91139" y1="44515" x2="91139" y2="44515"/>
                      </a14:backgroundRemoval>
                    </a14:imgEffect>
                  </a14:imgLayer>
                </a14:imgProps>
              </a:ext>
              <a:ext uri="{28A0092B-C50C-407E-A947-70E740481C1C}">
                <a14:useLocalDpi xmlns:a14="http://schemas.microsoft.com/office/drawing/2010/main" val="0"/>
              </a:ext>
            </a:extLst>
          </a:blip>
          <a:srcRect/>
          <a:stretch>
            <a:fillRect/>
          </a:stretch>
        </p:blipFill>
        <p:spPr bwMode="auto">
          <a:xfrm>
            <a:off x="8638850" y="2485849"/>
            <a:ext cx="1270832" cy="1270832"/>
          </a:xfrm>
          <a:prstGeom prst="rect">
            <a:avLst/>
          </a:prstGeom>
          <a:noFill/>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912745E1-FAAF-456D-F378-C8351165D705}"/>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40" name="Picture 39">
            <a:extLst>
              <a:ext uri="{FF2B5EF4-FFF2-40B4-BE49-F238E27FC236}">
                <a16:creationId xmlns:a16="http://schemas.microsoft.com/office/drawing/2014/main" id="{1AC62E1F-0A6D-3AB5-7B7F-1115758A38D3}"/>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51818" y="2666753"/>
            <a:ext cx="402993" cy="575996"/>
          </a:xfrm>
          <a:prstGeom prst="rect">
            <a:avLst/>
          </a:prstGeom>
        </p:spPr>
      </p:pic>
      <p:grpSp>
        <p:nvGrpSpPr>
          <p:cNvPr id="24" name="Group 23">
            <a:extLst>
              <a:ext uri="{FF2B5EF4-FFF2-40B4-BE49-F238E27FC236}">
                <a16:creationId xmlns:a16="http://schemas.microsoft.com/office/drawing/2014/main" id="{532EBF2D-4102-0387-41A9-ED382E106A47}"/>
              </a:ext>
            </a:extLst>
          </p:cNvPr>
          <p:cNvGrpSpPr/>
          <p:nvPr/>
        </p:nvGrpSpPr>
        <p:grpSpPr>
          <a:xfrm>
            <a:off x="8644541" y="784413"/>
            <a:ext cx="3277982" cy="5191385"/>
            <a:chOff x="14049684" y="-1560038"/>
            <a:chExt cx="5183803" cy="8954031"/>
          </a:xfrm>
        </p:grpSpPr>
        <p:sp>
          <p:nvSpPr>
            <p:cNvPr id="25" name="Oval 24">
              <a:extLst>
                <a:ext uri="{FF2B5EF4-FFF2-40B4-BE49-F238E27FC236}">
                  <a16:creationId xmlns:a16="http://schemas.microsoft.com/office/drawing/2014/main" id="{9F23E2F2-11E1-58AF-ABF4-69E807F48867}"/>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A5F83BFE-5C0E-5ACA-D214-74DC537C9E63}"/>
                </a:ext>
              </a:extLst>
            </p:cNvPr>
            <p:cNvPicPr>
              <a:picLocks noChangeAspect="1" noChangeArrowheads="1"/>
            </p:cNvPicPr>
            <p:nvPr/>
          </p:nvPicPr>
          <p:blipFill>
            <a:blip r:embed="rId17"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0456BD6D-8E6E-6129-EBAA-9E89695604E0}"/>
              </a:ext>
            </a:extLst>
          </p:cNvPr>
          <p:cNvGrpSpPr/>
          <p:nvPr/>
        </p:nvGrpSpPr>
        <p:grpSpPr>
          <a:xfrm rot="224301">
            <a:off x="10528527" y="3160318"/>
            <a:ext cx="487376" cy="119011"/>
            <a:chOff x="1488734" y="3393104"/>
            <a:chExt cx="566777" cy="147362"/>
          </a:xfrm>
        </p:grpSpPr>
        <p:sp>
          <p:nvSpPr>
            <p:cNvPr id="49" name="Rectangle 48">
              <a:extLst>
                <a:ext uri="{FF2B5EF4-FFF2-40B4-BE49-F238E27FC236}">
                  <a16:creationId xmlns:a16="http://schemas.microsoft.com/office/drawing/2014/main" id="{ECBF2128-3064-535B-C767-16AB61276BCE}"/>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516C424E-1EB7-382D-11BB-6758302D53EC}"/>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custDataLst>
      <p:tags r:id="rId1"/>
    </p:custDataLst>
    <p:extLst>
      <p:ext uri="{BB962C8B-B14F-4D97-AF65-F5344CB8AC3E}">
        <p14:creationId xmlns:p14="http://schemas.microsoft.com/office/powerpoint/2010/main" val="68444144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0976 -0.00139 L 0.00976 -0.00116 C 0.00963 -0.00764 0.01107 -0.05903 0.00755 -0.08241 C 0.00612 -0.09121 0.00234 -0.10787 0.00065 -0.11459 C -0.00039 -0.11875 -0.0013 -0.12315 -0.00274 -0.12686 C -0.00391 -0.12987 -0.00599 -0.13195 -0.00729 -0.13473 C -0.00899 -0.13866 -0.0099 -0.14352 -0.01185 -0.147 C -0.01406 -0.15116 -0.01719 -0.15348 -0.01979 -0.15695 C -0.02175 -0.15973 -0.02344 -0.16274 -0.02539 -0.16505 C -0.03034 -0.1713 -0.03542 -0.17686 -0.04024 -0.18334 C -0.04258 -0.18658 -0.04935 -0.19584 -0.05156 -0.19746 C -0.05443 -0.19954 -0.05768 -0.20024 -0.06068 -0.20139 C -0.0668 -0.19977 -0.08021 -0.20209 -0.08672 -0.19144 C -0.09037 -0.18565 -0.09362 -0.1794 -0.09701 -0.17315 C -0.10807 -0.15348 -0.08828 -0.1882 -0.10274 -0.16505 C -0.10547 -0.16065 -0.10794 -0.15579 -0.11068 -0.15093 L -0.11289 -0.147 C -0.11406 -0.14167 -0.11537 -0.13635 -0.11628 -0.13079 C -0.11771 -0.12292 -0.11966 -0.10649 -0.11966 -0.10625 C -0.12005 -0.09237 -0.12005 -0.07825 -0.12084 -0.06412 C -0.12409 -0.01088 -0.12318 -0.09607 -0.12318 -0.03172 L -0.12318 -0.03149 " pathEditMode="relative" rAng="0" ptsTypes="AAAAAAAAAAAAAAAAAAAAAA">
                                      <p:cBhvr>
                                        <p:cTn id="6" dur="2000" fill="hold"/>
                                        <p:tgtEl>
                                          <p:spTgt spid="55"/>
                                        </p:tgtEl>
                                        <p:attrNameLst>
                                          <p:attrName>ppt_x</p:attrName>
                                          <p:attrName>ppt_y</p:attrName>
                                        </p:attrNameLst>
                                      </p:cBhvr>
                                      <p:rCtr x="-6654" y="-10000"/>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5"/>
                                        </p:tgtEl>
                                        <p:attrNameLst>
                                          <p:attrName>style.visibility</p:attrName>
                                        </p:attrNameLst>
                                      </p:cBhvr>
                                      <p:to>
                                        <p:strVal val="hidden"/>
                                      </p:to>
                                    </p:set>
                                  </p:childTnLst>
                                </p:cTn>
                              </p:par>
                            </p:childTnLst>
                          </p:cTn>
                        </p:par>
                        <p:par>
                          <p:cTn id="10" fill="hold">
                            <p:stCondLst>
                              <p:cond delay="2000"/>
                            </p:stCondLst>
                            <p:childTnLst>
                              <p:par>
                                <p:cTn id="11" presetID="0" presetClass="path" presetSubtype="0" accel="50000" decel="50000" fill="hold" nodeType="afterEffect">
                                  <p:stCondLst>
                                    <p:cond delay="0"/>
                                  </p:stCondLst>
                                  <p:childTnLst>
                                    <p:animMotion origin="layout" path="M -0.02187 -0.00625 L -0.02187 -0.00602 C -0.022 -0.0125 -0.02057 -0.06389 -0.02409 -0.08727 C -0.02552 -0.09607 -0.0293 -0.11273 -0.03099 -0.11945 C -0.03203 -0.12361 -0.03294 -0.12801 -0.03437 -0.13171 C -0.03555 -0.13472 -0.03763 -0.13681 -0.03893 -0.13958 C -0.04062 -0.14352 -0.04153 -0.14838 -0.04349 -0.15185 C -0.0457 -0.15602 -0.04883 -0.15833 -0.05143 -0.16181 C -0.05338 -0.16458 -0.05508 -0.16759 -0.05703 -0.16991 C -0.06198 -0.17616 -0.06706 -0.18171 -0.07187 -0.1882 C -0.07422 -0.19144 -0.08099 -0.2007 -0.0832 -0.20232 C -0.08607 -0.2044 -0.08932 -0.20509 -0.09232 -0.20625 C -0.09844 -0.20463 -0.11185 -0.20695 -0.11836 -0.1963 C -0.122 -0.19051 -0.12526 -0.18426 -0.12864 -0.17801 C -0.13971 -0.15833 -0.11992 -0.19306 -0.13437 -0.16991 C -0.13711 -0.16551 -0.13958 -0.16065 -0.14232 -0.15579 L -0.14453 -0.15185 C -0.1457 -0.14653 -0.147 -0.14121 -0.14791 -0.13565 C -0.14935 -0.12778 -0.1513 -0.11134 -0.1513 -0.11111 C -0.15169 -0.09722 -0.15169 -0.0831 -0.15247 -0.06898 C -0.15573 -0.01574 -0.15482 -0.10093 -0.15482 -0.03658 L -0.15482 -0.03634 " pathEditMode="relative" rAng="0" ptsTypes="AAAAAAAAAAAAAAAAAAAAAA">
                                      <p:cBhvr>
                                        <p:cTn id="12" dur="2000" fill="hold"/>
                                        <p:tgtEl>
                                          <p:spTgt spid="56"/>
                                        </p:tgtEl>
                                        <p:attrNameLst>
                                          <p:attrName>ppt_x</p:attrName>
                                          <p:attrName>ppt_y</p:attrName>
                                        </p:attrNameLst>
                                      </p:cBhvr>
                                      <p:rCtr x="-6654" y="-10000"/>
                                    </p:animMotion>
                                  </p:childTnLst>
                                </p:cTn>
                              </p:par>
                            </p:childTnLst>
                          </p:cTn>
                        </p:par>
                        <p:par>
                          <p:cTn id="13" fill="hold">
                            <p:stCondLst>
                              <p:cond delay="4000"/>
                            </p:stCondLst>
                            <p:childTnLst>
                              <p:par>
                                <p:cTn id="14" presetID="1" presetClass="exit" presetSubtype="0" fill="hold" nodeType="afterEffect">
                                  <p:stCondLst>
                                    <p:cond delay="0"/>
                                  </p:stCondLst>
                                  <p:childTnLst>
                                    <p:set>
                                      <p:cBhvr>
                                        <p:cTn id="15" dur="1" fill="hold">
                                          <p:stCondLst>
                                            <p:cond delay="0"/>
                                          </p:stCondLst>
                                        </p:cTn>
                                        <p:tgtEl>
                                          <p:spTgt spid="56"/>
                                        </p:tgtEl>
                                        <p:attrNameLst>
                                          <p:attrName>style.visibility</p:attrName>
                                        </p:attrNameLst>
                                      </p:cBhvr>
                                      <p:to>
                                        <p:strVal val="hidden"/>
                                      </p:to>
                                    </p:set>
                                  </p:childTnLst>
                                </p:cTn>
                              </p:par>
                            </p:childTnLst>
                          </p:cTn>
                        </p:par>
                        <p:par>
                          <p:cTn id="16" fill="hold">
                            <p:stCondLst>
                              <p:cond delay="4000"/>
                            </p:stCondLst>
                            <p:childTnLst>
                              <p:par>
                                <p:cTn id="17" presetID="0" presetClass="path" presetSubtype="0" accel="50000" decel="50000" fill="hold" nodeType="afterEffect">
                                  <p:stCondLst>
                                    <p:cond delay="0"/>
                                  </p:stCondLst>
                                  <p:childTnLst>
                                    <p:animMotion origin="layout" path="M -0.01159 0.00208 L -0.01159 0.00231 C -0.01172 -0.00417 -0.01029 -0.05556 -0.01381 -0.07894 C -0.01524 -0.08773 -0.01901 -0.1044 -0.02071 -0.11111 C -0.02175 -0.11528 -0.02266 -0.11968 -0.02409 -0.12338 C -0.02526 -0.12639 -0.02735 -0.12848 -0.02865 -0.13125 C -0.03034 -0.13519 -0.03125 -0.14005 -0.03321 -0.14352 C -0.03542 -0.14769 -0.03855 -0.15 -0.04115 -0.15348 C -0.0431 -0.15625 -0.0448 -0.15926 -0.04675 -0.16158 C -0.0517 -0.16783 -0.05677 -0.17338 -0.06159 -0.17986 C -0.06394 -0.1831 -0.07071 -0.19236 -0.07292 -0.19398 C -0.07579 -0.19607 -0.07904 -0.19676 -0.08204 -0.19792 C -0.08816 -0.1963 -0.10157 -0.19861 -0.10808 -0.18797 C -0.11172 -0.18218 -0.11498 -0.17593 -0.11836 -0.16968 C -0.12943 -0.15 -0.10964 -0.18473 -0.12409 -0.16158 C -0.12683 -0.15718 -0.1293 -0.15232 -0.13204 -0.14746 L -0.13425 -0.14352 C -0.13542 -0.1382 -0.13672 -0.13287 -0.13763 -0.12732 C -0.13907 -0.11945 -0.14102 -0.10301 -0.14102 -0.10278 C -0.14141 -0.08889 -0.14141 -0.07477 -0.14219 -0.06065 C -0.14545 -0.00741 -0.14454 -0.0926 -0.14454 -0.02824 L -0.14454 -0.02801 " pathEditMode="relative" rAng="0" ptsTypes="AAAAAAAAAAAAAAAAAAAAAA">
                                      <p:cBhvr>
                                        <p:cTn id="18" dur="2000" fill="hold"/>
                                        <p:tgtEl>
                                          <p:spTgt spid="57"/>
                                        </p:tgtEl>
                                        <p:attrNameLst>
                                          <p:attrName>ppt_x</p:attrName>
                                          <p:attrName>ppt_y</p:attrName>
                                        </p:attrNameLst>
                                      </p:cBhvr>
                                      <p:rCtr x="-6654" y="-10000"/>
                                    </p:animMotion>
                                  </p:childTnLst>
                                </p:cTn>
                              </p:par>
                            </p:childTnLst>
                          </p:cTn>
                        </p:par>
                        <p:par>
                          <p:cTn id="19" fill="hold">
                            <p:stCondLst>
                              <p:cond delay="6000"/>
                            </p:stCondLst>
                            <p:childTnLst>
                              <p:par>
                                <p:cTn id="20" presetID="1" presetClass="exit" presetSubtype="0" fill="hold" nodeType="afterEffect">
                                  <p:stCondLst>
                                    <p:cond delay="0"/>
                                  </p:stCondLst>
                                  <p:childTnLst>
                                    <p:set>
                                      <p:cBhvr>
                                        <p:cTn id="21" dur="1" fill="hold">
                                          <p:stCondLst>
                                            <p:cond delay="0"/>
                                          </p:stCondLst>
                                        </p:cTn>
                                        <p:tgtEl>
                                          <p:spTgt spid="5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a:blip r:embed="rId4"/>
          <a:tile tx="0" ty="0" sx="100000" sy="100000" flip="none" algn="tl"/>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1C202E77-AC5A-46B1-3858-D3A1F48CDDCC}"/>
              </a:ext>
            </a:extLst>
          </p:cNvPr>
          <p:cNvGrpSpPr/>
          <p:nvPr/>
        </p:nvGrpSpPr>
        <p:grpSpPr>
          <a:xfrm>
            <a:off x="-222609" y="-1270454"/>
            <a:ext cx="12458700" cy="6175623"/>
            <a:chOff x="0" y="-1457325"/>
            <a:chExt cx="12458700" cy="6175623"/>
          </a:xfrm>
        </p:grpSpPr>
        <p:pic>
          <p:nvPicPr>
            <p:cNvPr id="17" name="Picture 16">
              <a:extLst>
                <a:ext uri="{FF2B5EF4-FFF2-40B4-BE49-F238E27FC236}">
                  <a16:creationId xmlns:a16="http://schemas.microsoft.com/office/drawing/2014/main" id="{016A40C9-1961-5EDD-09AF-B3D8E8C9F69A}"/>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1436773"/>
              <a:ext cx="11893432" cy="6155071"/>
            </a:xfrm>
            <a:prstGeom prst="rect">
              <a:avLst/>
            </a:prstGeom>
          </p:spPr>
        </p:pic>
        <p:sp>
          <p:nvSpPr>
            <p:cNvPr id="18" name="Rectangle 17">
              <a:extLst>
                <a:ext uri="{FF2B5EF4-FFF2-40B4-BE49-F238E27FC236}">
                  <a16:creationId xmlns:a16="http://schemas.microsoft.com/office/drawing/2014/main" id="{3D08D538-1C5C-B2A9-F0C2-C0B9CD3BA242}"/>
                </a:ext>
              </a:extLst>
            </p:cNvPr>
            <p:cNvSpPr/>
            <p:nvPr/>
          </p:nvSpPr>
          <p:spPr>
            <a:xfrm>
              <a:off x="0" y="-1457325"/>
              <a:ext cx="1676400" cy="5781675"/>
            </a:xfrm>
            <a:prstGeom prst="rect">
              <a:avLst/>
            </a:prstGeom>
            <a:solidFill>
              <a:srgbClr val="FFF5E0"/>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7659C02-EDF7-742B-1E00-E92C2FD74C82}"/>
                </a:ext>
              </a:extLst>
            </p:cNvPr>
            <p:cNvSpPr/>
            <p:nvPr/>
          </p:nvSpPr>
          <p:spPr>
            <a:xfrm>
              <a:off x="10591801" y="-304800"/>
              <a:ext cx="1866899" cy="2724150"/>
            </a:xfrm>
            <a:prstGeom prst="rect">
              <a:avLst/>
            </a:prstGeom>
            <a:solidFill>
              <a:srgbClr val="FFF5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7F4A5565-62A2-EA06-AFF4-F1EE1E39CE42}"/>
                </a:ext>
              </a:extLst>
            </p:cNvPr>
            <p:cNvSpPr/>
            <p:nvPr/>
          </p:nvSpPr>
          <p:spPr>
            <a:xfrm>
              <a:off x="1809750" y="3493507"/>
              <a:ext cx="1676400" cy="923925"/>
            </a:xfrm>
            <a:prstGeom prst="rect">
              <a:avLst/>
            </a:prstGeom>
            <a:blipFill dpi="0" rotWithShape="1">
              <a:blip r:embed="rId4">
                <a:extLst>
                  <a:ext uri="{28A0092B-C50C-407E-A947-70E740481C1C}">
                    <a14:useLocalDpi xmlns:a14="http://schemas.microsoft.com/office/drawing/2010/main"/>
                  </a:ext>
                </a:extLst>
              </a:blip>
              <a:srcRect/>
              <a:tile tx="-349250" ty="-336550" sx="100000" sy="77000" flip="none" algn="tl"/>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Manual Operation 20">
              <a:extLst>
                <a:ext uri="{FF2B5EF4-FFF2-40B4-BE49-F238E27FC236}">
                  <a16:creationId xmlns:a16="http://schemas.microsoft.com/office/drawing/2014/main" id="{98E8C206-8E44-E556-8D07-58BB30A6B7A9}"/>
                </a:ext>
              </a:extLst>
            </p:cNvPr>
            <p:cNvSpPr/>
            <p:nvPr/>
          </p:nvSpPr>
          <p:spPr>
            <a:xfrm rot="16200000">
              <a:off x="-556462" y="796088"/>
              <a:ext cx="5761123" cy="1295400"/>
            </a:xfrm>
            <a:prstGeom prst="flowChartManualOperation">
              <a:avLst/>
            </a:prstGeom>
            <a:solidFill>
              <a:srgbClr val="FFF5E0"/>
            </a:solidFill>
            <a:ln w="9525">
              <a:solidFill>
                <a:srgbClr val="342313"/>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lowchart: Manual Input 21">
              <a:extLst>
                <a:ext uri="{FF2B5EF4-FFF2-40B4-BE49-F238E27FC236}">
                  <a16:creationId xmlns:a16="http://schemas.microsoft.com/office/drawing/2014/main" id="{655C833D-9248-DB81-93AF-580923B47B68}"/>
                </a:ext>
              </a:extLst>
            </p:cNvPr>
            <p:cNvSpPr/>
            <p:nvPr/>
          </p:nvSpPr>
          <p:spPr>
            <a:xfrm rot="16200000" flipH="1">
              <a:off x="4482029" y="2467704"/>
              <a:ext cx="382040" cy="2085977"/>
            </a:xfrm>
            <a:prstGeom prst="flowChartManualInput">
              <a:avLst/>
            </a:prstGeom>
            <a:solidFill>
              <a:srgbClr val="0F0C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lowchart: Manual Input 22">
              <a:extLst>
                <a:ext uri="{FF2B5EF4-FFF2-40B4-BE49-F238E27FC236}">
                  <a16:creationId xmlns:a16="http://schemas.microsoft.com/office/drawing/2014/main" id="{79132A2B-8613-A9D6-B37D-2A21F2372D78}"/>
                </a:ext>
              </a:extLst>
            </p:cNvPr>
            <p:cNvSpPr/>
            <p:nvPr/>
          </p:nvSpPr>
          <p:spPr>
            <a:xfrm>
              <a:off x="3456333" y="3015495"/>
              <a:ext cx="731354" cy="551005"/>
            </a:xfrm>
            <a:prstGeom prst="flowChartManualInput">
              <a:avLst/>
            </a:prstGeom>
            <a:solidFill>
              <a:srgbClr val="CCCCCC"/>
            </a:solidFill>
            <a:ln>
              <a:solidFill>
                <a:srgbClr val="6D6E6F"/>
              </a:solidFill>
            </a:ln>
            <a:scene3d>
              <a:camera prst="isometricRightUp">
                <a:rot lat="1800000" lon="18000000" rev="0"/>
              </a:camera>
              <a:lightRig rig="threePt" dir="t"/>
            </a:scene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5" name="Picture 44">
            <a:extLst>
              <a:ext uri="{FF2B5EF4-FFF2-40B4-BE49-F238E27FC236}">
                <a16:creationId xmlns:a16="http://schemas.microsoft.com/office/drawing/2014/main" id="{26C6D8BB-8F58-DC4E-55F3-9589104943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8" y="-150584"/>
            <a:ext cx="1162231" cy="1672996"/>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46" name="Picture 45">
            <a:extLst>
              <a:ext uri="{FF2B5EF4-FFF2-40B4-BE49-F238E27FC236}">
                <a16:creationId xmlns:a16="http://schemas.microsoft.com/office/drawing/2014/main" id="{9D550905-638F-E865-B9AC-4C42E4470106}"/>
              </a:ext>
            </a:extLst>
          </p:cNvPr>
          <p:cNvPicPr>
            <a:picLocks noChangeAspect="1"/>
          </p:cNvPicPr>
          <p:nvPr/>
        </p:nvPicPr>
        <p:blipFill>
          <a:blip r:embed="rId7"/>
          <a:stretch>
            <a:fillRect/>
          </a:stretch>
        </p:blipFill>
        <p:spPr>
          <a:xfrm>
            <a:off x="-13839" y="1282278"/>
            <a:ext cx="1047614" cy="1227009"/>
          </a:xfrm>
          <a:prstGeom prst="rect">
            <a:avLst/>
          </a:prstGeom>
          <a:ln w="38100" cap="sq">
            <a:noFill/>
            <a:prstDash val="solid"/>
            <a:miter lim="800000"/>
          </a:ln>
          <a:effectLst>
            <a:outerShdw blurRad="50800" dist="38100" dir="2700000" algn="tl" rotWithShape="0">
              <a:srgbClr val="000000">
                <a:alpha val="43000"/>
              </a:srgbClr>
            </a:outerShdw>
          </a:effectLst>
        </p:spPr>
      </p:pic>
      <p:grpSp>
        <p:nvGrpSpPr>
          <p:cNvPr id="9" name="Group 8">
            <a:extLst>
              <a:ext uri="{FF2B5EF4-FFF2-40B4-BE49-F238E27FC236}">
                <a16:creationId xmlns:a16="http://schemas.microsoft.com/office/drawing/2014/main" id="{49E54C89-CC8F-FEE6-2DED-B907DAC05631}"/>
              </a:ext>
            </a:extLst>
          </p:cNvPr>
          <p:cNvGrpSpPr/>
          <p:nvPr/>
        </p:nvGrpSpPr>
        <p:grpSpPr>
          <a:xfrm>
            <a:off x="7156992" y="1430254"/>
            <a:ext cx="1875717" cy="2076289"/>
            <a:chOff x="7954133" y="2608512"/>
            <a:chExt cx="2090827" cy="2276276"/>
          </a:xfrm>
        </p:grpSpPr>
        <p:sp>
          <p:nvSpPr>
            <p:cNvPr id="10" name="Cube 9">
              <a:extLst>
                <a:ext uri="{FF2B5EF4-FFF2-40B4-BE49-F238E27FC236}">
                  <a16:creationId xmlns:a16="http://schemas.microsoft.com/office/drawing/2014/main" id="{2DEA1E87-3DB2-0F4F-0A04-4B7646868AEB}"/>
                </a:ext>
              </a:extLst>
            </p:cNvPr>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8A5F5730-88B4-40E5-81BB-553B01EB8DD2}"/>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12" name="Block Arc 11">
              <a:extLst>
                <a:ext uri="{FF2B5EF4-FFF2-40B4-BE49-F238E27FC236}">
                  <a16:creationId xmlns:a16="http://schemas.microsoft.com/office/drawing/2014/main" id="{CB87144C-B49C-6FED-DF12-A62D6FF7E50A}"/>
                </a:ext>
              </a:extLst>
            </p:cNvPr>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13" name="Parallelogram 12">
              <a:extLst>
                <a:ext uri="{FF2B5EF4-FFF2-40B4-BE49-F238E27FC236}">
                  <a16:creationId xmlns:a16="http://schemas.microsoft.com/office/drawing/2014/main" id="{8DFAD711-ABB0-DDFE-901E-406A875BED47}"/>
                </a:ext>
              </a:extLst>
            </p:cNvPr>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4" name="Parallelogram 13">
              <a:extLst>
                <a:ext uri="{FF2B5EF4-FFF2-40B4-BE49-F238E27FC236}">
                  <a16:creationId xmlns:a16="http://schemas.microsoft.com/office/drawing/2014/main" id="{23F1D740-BFA9-A62C-F0C7-B04B6695B66E}"/>
                </a:ext>
              </a:extLst>
            </p:cNvPr>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71B7280-2CC5-0D4C-8ACD-8A533564B750}"/>
                </a:ext>
              </a:extLst>
            </p:cNvPr>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pic>
        <p:nvPicPr>
          <p:cNvPr id="8" name="Picture 7" descr="A white package with black text&#10;&#10;Description automatically generated">
            <a:extLst>
              <a:ext uri="{FF2B5EF4-FFF2-40B4-BE49-F238E27FC236}">
                <a16:creationId xmlns:a16="http://schemas.microsoft.com/office/drawing/2014/main" id="{487675ED-FE8B-EF31-ACE8-2DA340C003C3}"/>
              </a:ext>
            </a:extLst>
          </p:cNvPr>
          <p:cNvPicPr>
            <a:picLocks noChangeAspect="1"/>
          </p:cNvPicPr>
          <p:nvPr/>
        </p:nvPicPr>
        <p:blipFill>
          <a:blip r:embed="rId10"/>
          <a:stretch>
            <a:fillRect/>
          </a:stretch>
        </p:blipFill>
        <p:spPr>
          <a:xfrm rot="476097">
            <a:off x="8759294" y="2900857"/>
            <a:ext cx="1433431" cy="695840"/>
          </a:xfrm>
          <a:prstGeom prst="rect">
            <a:avLst/>
          </a:prstGeom>
        </p:spPr>
      </p:pic>
      <p:pic>
        <p:nvPicPr>
          <p:cNvPr id="27" name="Picture 26" descr="Tony's 4&quot; Round Galaxy Cheese Pizza Case | FoodServiceDirect">
            <a:extLst>
              <a:ext uri="{FF2B5EF4-FFF2-40B4-BE49-F238E27FC236}">
                <a16:creationId xmlns:a16="http://schemas.microsoft.com/office/drawing/2014/main" id="{5596F24C-C73D-0B0D-3701-FDF059243E8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99485" y="2785622"/>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27" descr="Tony's 4&quot; Round Galaxy Cheese Pizza Case | FoodServiceDirect">
            <a:extLst>
              <a:ext uri="{FF2B5EF4-FFF2-40B4-BE49-F238E27FC236}">
                <a16:creationId xmlns:a16="http://schemas.microsoft.com/office/drawing/2014/main" id="{7B0DBFA6-3489-2052-D19A-3FF93E56277E}"/>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28381" y="2748802"/>
            <a:ext cx="526182" cy="528958"/>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9" name="Picture 28" descr="Tony's 4&quot; Round Galaxy Cheese Pizza Case | FoodServiceDirect">
            <a:extLst>
              <a:ext uri="{FF2B5EF4-FFF2-40B4-BE49-F238E27FC236}">
                <a16:creationId xmlns:a16="http://schemas.microsoft.com/office/drawing/2014/main" id="{B6A70EF2-89F6-7395-2D11-88A93D3007D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23286" y="2952156"/>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0" name="Picture 29" descr="Tony's 4&quot; Round Galaxy Cheese Pizza Case | FoodServiceDirect">
            <a:extLst>
              <a:ext uri="{FF2B5EF4-FFF2-40B4-BE49-F238E27FC236}">
                <a16:creationId xmlns:a16="http://schemas.microsoft.com/office/drawing/2014/main" id="{CFB08A2C-E4D2-E0B1-3FF0-279CE8B09E1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46413" y="2919498"/>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1" name="Picture 30" descr="Tony's 4&quot; Round Galaxy Cheese Pizza Case | FoodServiceDirect">
            <a:extLst>
              <a:ext uri="{FF2B5EF4-FFF2-40B4-BE49-F238E27FC236}">
                <a16:creationId xmlns:a16="http://schemas.microsoft.com/office/drawing/2014/main" id="{B943F6C3-7F9E-07A6-7FDF-7AF44753611A}"/>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000516" y="3106751"/>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2" name="Picture 31" descr="Tony's 4&quot; Round Galaxy Cheese Pizza Case | FoodServiceDirect">
            <a:extLst>
              <a:ext uri="{FF2B5EF4-FFF2-40B4-BE49-F238E27FC236}">
                <a16:creationId xmlns:a16="http://schemas.microsoft.com/office/drawing/2014/main" id="{0AA1BA6E-C721-603E-E54D-64A071FB7E6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a:off x="6507603" y="3077569"/>
            <a:ext cx="473226" cy="475723"/>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3" name="Picture 26" descr="Tony's 4&quot; Round Galaxy Cheese Pizza Case | FoodServiceDirect">
            <a:extLst>
              <a:ext uri="{FF2B5EF4-FFF2-40B4-BE49-F238E27FC236}">
                <a16:creationId xmlns:a16="http://schemas.microsoft.com/office/drawing/2014/main" id="{A215A364-3D64-264B-0C49-56DEE9A32503}"/>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90984" y="185543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Picture 26" descr="Tony's 4&quot; Round Galaxy Cheese Pizza Case | FoodServiceDirect">
            <a:extLst>
              <a:ext uri="{FF2B5EF4-FFF2-40B4-BE49-F238E27FC236}">
                <a16:creationId xmlns:a16="http://schemas.microsoft.com/office/drawing/2014/main" id="{9A0DB5E5-1B07-EC70-DBFD-3BBF7CC07C32}"/>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97094" y="1821447"/>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5" name="Picture 26" descr="Tony's 4&quot; Round Galaxy Cheese Pizza Case | FoodServiceDirect">
            <a:extLst>
              <a:ext uri="{FF2B5EF4-FFF2-40B4-BE49-F238E27FC236}">
                <a16:creationId xmlns:a16="http://schemas.microsoft.com/office/drawing/2014/main" id="{99E8D095-6A73-7105-5002-7FAB54C11660}"/>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366155" y="1948322"/>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6" name="Picture 26" descr="Tony's 4&quot; Round Galaxy Cheese Pizza Case | FoodServiceDirect">
            <a:extLst>
              <a:ext uri="{FF2B5EF4-FFF2-40B4-BE49-F238E27FC236}">
                <a16:creationId xmlns:a16="http://schemas.microsoft.com/office/drawing/2014/main" id="{6029BB3A-4EBC-A401-A072-F62C5D61C9B8}"/>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947650" y="1906469"/>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7" name="Picture 26" descr="Tony's 4&quot; Round Galaxy Cheese Pizza Case | FoodServiceDirect">
            <a:extLst>
              <a:ext uri="{FF2B5EF4-FFF2-40B4-BE49-F238E27FC236}">
                <a16:creationId xmlns:a16="http://schemas.microsoft.com/office/drawing/2014/main" id="{7154D192-B79F-DBA5-4FA5-8529F49AF45C}"/>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177882" y="197553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8" name="Picture 26" descr="Tony's 4&quot; Round Galaxy Cheese Pizza Case | FoodServiceDirect">
            <a:extLst>
              <a:ext uri="{FF2B5EF4-FFF2-40B4-BE49-F238E27FC236}">
                <a16:creationId xmlns:a16="http://schemas.microsoft.com/office/drawing/2014/main" id="{538D45CF-D7AE-26C0-8752-7A621DDF2704}"/>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7777718" y="1983398"/>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9" name="Rectangle 38">
            <a:extLst>
              <a:ext uri="{FF2B5EF4-FFF2-40B4-BE49-F238E27FC236}">
                <a16:creationId xmlns:a16="http://schemas.microsoft.com/office/drawing/2014/main" id="{F1FE82BF-46D3-DD43-1B82-EAEE5490247C}"/>
              </a:ext>
            </a:extLst>
          </p:cNvPr>
          <p:cNvSpPr/>
          <p:nvPr/>
        </p:nvSpPr>
        <p:spPr>
          <a:xfrm>
            <a:off x="7163664" y="2485849"/>
            <a:ext cx="1259974" cy="1020694"/>
          </a:xfrm>
          <a:prstGeom prst="rect">
            <a:avLst/>
          </a:prstGeom>
          <a:solidFill>
            <a:srgbClr val="CD0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0" name="Picture 39">
            <a:extLst>
              <a:ext uri="{FF2B5EF4-FFF2-40B4-BE49-F238E27FC236}">
                <a16:creationId xmlns:a16="http://schemas.microsoft.com/office/drawing/2014/main" id="{B934794F-E276-4C52-423B-02DBB1AE9A23}"/>
              </a:ext>
            </a:extLst>
          </p:cNvPr>
          <p:cNvPicPr>
            <a:picLocks noChangeAspect="1"/>
          </p:cNvPicPr>
          <p:nvPr/>
        </p:nvPicPr>
        <p:blipFill>
          <a:blip r:embed="rId8">
            <a:lum bright="70000" contrast="-70000"/>
            <a:extLst>
              <a:ext uri="{BEBA8EAE-BF5A-486C-A8C5-ECC9F3942E4B}">
                <a14:imgProps xmlns:a14="http://schemas.microsoft.com/office/drawing/2010/main">
                  <a14:imgLayer r:embed="rId9">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7592155" y="2725283"/>
            <a:ext cx="402993" cy="575996"/>
          </a:xfrm>
          <a:prstGeom prst="rect">
            <a:avLst/>
          </a:prstGeom>
        </p:spPr>
      </p:pic>
      <p:pic>
        <p:nvPicPr>
          <p:cNvPr id="47" name="Picture 46" descr="A screenshot of a computer&#10;&#10;Description automatically generated">
            <a:extLst>
              <a:ext uri="{FF2B5EF4-FFF2-40B4-BE49-F238E27FC236}">
                <a16:creationId xmlns:a16="http://schemas.microsoft.com/office/drawing/2014/main" id="{EB0A141A-EA30-5941-F826-447FF6F282AF}"/>
              </a:ext>
            </a:extLst>
          </p:cNvPr>
          <p:cNvPicPr>
            <a:picLocks noChangeAspect="1"/>
          </p:cNvPicPr>
          <p:nvPr/>
        </p:nvPicPr>
        <p:blipFill>
          <a:blip r:embed="rId13"/>
          <a:stretch>
            <a:fillRect/>
          </a:stretch>
        </p:blipFill>
        <p:spPr>
          <a:xfrm>
            <a:off x="3476037" y="-261879"/>
            <a:ext cx="1153216" cy="833686"/>
          </a:xfrm>
          <a:prstGeom prst="rect">
            <a:avLst/>
          </a:prstGeom>
          <a:ln w="9525">
            <a:solidFill>
              <a:schemeClr val="accent5">
                <a:lumMod val="20000"/>
                <a:lumOff val="80000"/>
              </a:schemeClr>
            </a:solidFill>
          </a:ln>
        </p:spPr>
      </p:pic>
      <p:sp>
        <p:nvSpPr>
          <p:cNvPr id="41" name="Rectangle 40">
            <a:extLst>
              <a:ext uri="{FF2B5EF4-FFF2-40B4-BE49-F238E27FC236}">
                <a16:creationId xmlns:a16="http://schemas.microsoft.com/office/drawing/2014/main" id="{3D2312F3-3D09-E582-1B62-F7590B52B46F}"/>
              </a:ext>
            </a:extLst>
          </p:cNvPr>
          <p:cNvSpPr/>
          <p:nvPr/>
        </p:nvSpPr>
        <p:spPr>
          <a:xfrm>
            <a:off x="-2863" y="303456"/>
            <a:ext cx="5412269" cy="6402143"/>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itle 3">
            <a:extLst>
              <a:ext uri="{FF2B5EF4-FFF2-40B4-BE49-F238E27FC236}">
                <a16:creationId xmlns:a16="http://schemas.microsoft.com/office/drawing/2014/main" id="{34ADE55E-5C15-5A6D-B401-E76716489216}"/>
              </a:ext>
            </a:extLst>
          </p:cNvPr>
          <p:cNvSpPr>
            <a:spLocks noGrp="1"/>
          </p:cNvSpPr>
          <p:nvPr>
            <p:ph type="title"/>
          </p:nvPr>
        </p:nvSpPr>
        <p:spPr>
          <a:xfrm>
            <a:off x="20251" y="217006"/>
            <a:ext cx="5375316" cy="1593121"/>
          </a:xfrm>
          <a:noFill/>
        </p:spPr>
        <p:txBody>
          <a:bodyPr>
            <a:normAutofit/>
          </a:bodyPr>
          <a:lstStyle/>
          <a:p>
            <a:pPr algn="l"/>
            <a:r>
              <a:rPr lang="en-US" dirty="0"/>
              <a:t>Hot Gel Packs</a:t>
            </a:r>
            <a:endParaRPr lang="en-US" sz="19900" dirty="0"/>
          </a:p>
        </p:txBody>
      </p:sp>
      <p:sp>
        <p:nvSpPr>
          <p:cNvPr id="44" name="TextBox 43">
            <a:extLst>
              <a:ext uri="{FF2B5EF4-FFF2-40B4-BE49-F238E27FC236}">
                <a16:creationId xmlns:a16="http://schemas.microsoft.com/office/drawing/2014/main" id="{CCE29976-10AF-FE96-2CDE-947BB591FCF0}"/>
              </a:ext>
            </a:extLst>
          </p:cNvPr>
          <p:cNvSpPr txBox="1"/>
          <p:nvPr/>
        </p:nvSpPr>
        <p:spPr>
          <a:xfrm>
            <a:off x="-28311" y="1770344"/>
            <a:ext cx="5385001" cy="1569660"/>
          </a:xfrm>
          <a:prstGeom prst="rect">
            <a:avLst/>
          </a:prstGeom>
          <a:noFill/>
        </p:spPr>
        <p:txBody>
          <a:bodyPr wrap="square">
            <a:spAutoFit/>
          </a:bodyPr>
          <a:lstStyle/>
          <a:p>
            <a:r>
              <a:rPr lang="en-US" sz="2400" dirty="0">
                <a:solidFill>
                  <a:schemeClr val="bg1"/>
                </a:solidFill>
                <a:latin typeface="Century Gothic" panose="020B0502020202020204" pitchFamily="34" charset="0"/>
              </a:rPr>
              <a:t>When packing supper meals for after school programs use the hot gel packs to ensure our serving temperatures of hot food items.</a:t>
            </a:r>
          </a:p>
        </p:txBody>
      </p:sp>
      <p:sp>
        <p:nvSpPr>
          <p:cNvPr id="52" name="TextBox 51">
            <a:extLst>
              <a:ext uri="{FF2B5EF4-FFF2-40B4-BE49-F238E27FC236}">
                <a16:creationId xmlns:a16="http://schemas.microsoft.com/office/drawing/2014/main" id="{8486C3E3-AC94-3480-1021-1646C6828916}"/>
              </a:ext>
            </a:extLst>
          </p:cNvPr>
          <p:cNvSpPr txBox="1"/>
          <p:nvPr/>
        </p:nvSpPr>
        <p:spPr>
          <a:xfrm>
            <a:off x="-28622" y="3471709"/>
            <a:ext cx="5398430" cy="3139321"/>
          </a:xfrm>
          <a:prstGeom prst="rect">
            <a:avLst/>
          </a:prstGeom>
          <a:noFill/>
        </p:spPr>
        <p:txBody>
          <a:bodyPr wrap="square">
            <a:spAutoFit/>
          </a:bodyPr>
          <a:lstStyle/>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Two (2) hot packs (CMS #4770) per insulated bag</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Wear cotton gloves when handling heated hot gel packs</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Discard damaged hot gel packs</a:t>
            </a:r>
          </a:p>
          <a:p>
            <a:pPr marL="480060" indent="-285750">
              <a:buFont typeface="Wingdings" panose="05000000000000000000" pitchFamily="2" charset="2"/>
              <a:buChar char="Ø"/>
            </a:pPr>
            <a:r>
              <a:rPr lang="en-US" sz="2200" dirty="0">
                <a:solidFill>
                  <a:schemeClr val="bg1"/>
                </a:solidFill>
                <a:latin typeface="Century Gothic" panose="020B0502020202020204" pitchFamily="34" charset="0"/>
              </a:rPr>
              <a:t>Refer to the </a:t>
            </a:r>
            <a:r>
              <a:rPr lang="en-US" sz="2200" i="1" dirty="0">
                <a:solidFill>
                  <a:schemeClr val="bg1"/>
                </a:solidFill>
                <a:latin typeface="Century Gothic" panose="020B0502020202020204" pitchFamily="34" charset="0"/>
              </a:rPr>
              <a:t>“Hot Gel Packs Best Practice” </a:t>
            </a:r>
            <a:r>
              <a:rPr lang="en-US" sz="2200" dirty="0">
                <a:solidFill>
                  <a:schemeClr val="bg1"/>
                </a:solidFill>
                <a:latin typeface="Century Gothic" panose="020B0502020202020204" pitchFamily="34" charset="0"/>
              </a:rPr>
              <a:t>located on the food services website for additional information</a:t>
            </a:r>
          </a:p>
        </p:txBody>
      </p:sp>
      <p:pic>
        <p:nvPicPr>
          <p:cNvPr id="53" name="Picture 52">
            <a:extLst>
              <a:ext uri="{FF2B5EF4-FFF2-40B4-BE49-F238E27FC236}">
                <a16:creationId xmlns:a16="http://schemas.microsoft.com/office/drawing/2014/main" id="{D18D4235-22AD-6F29-BB39-17EFBC4282D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338014" y="0"/>
            <a:ext cx="1712128" cy="1280108"/>
          </a:xfrm>
          <a:prstGeom prst="rect">
            <a:avLst/>
          </a:prstGeom>
          <a:ln w="38100" cap="sq">
            <a:noFill/>
            <a:prstDash val="solid"/>
            <a:miter lim="800000"/>
          </a:ln>
          <a:effectLst>
            <a:outerShdw blurRad="50800" dist="38100" dir="2700000" algn="tl" rotWithShape="0">
              <a:srgbClr val="000000">
                <a:alpha val="43000"/>
              </a:srgbClr>
            </a:outerShdw>
          </a:effectLst>
        </p:spPr>
      </p:pic>
      <p:pic>
        <p:nvPicPr>
          <p:cNvPr id="54" name="Picture 53" descr="A white package with black text&#10;&#10;Description automatically generated">
            <a:extLst>
              <a:ext uri="{FF2B5EF4-FFF2-40B4-BE49-F238E27FC236}">
                <a16:creationId xmlns:a16="http://schemas.microsoft.com/office/drawing/2014/main" id="{9ED97726-33CA-D1FB-2A3A-269D219DDB9E}"/>
              </a:ext>
            </a:extLst>
          </p:cNvPr>
          <p:cNvPicPr>
            <a:picLocks noChangeAspect="1"/>
          </p:cNvPicPr>
          <p:nvPr/>
        </p:nvPicPr>
        <p:blipFill>
          <a:blip r:embed="rId10"/>
          <a:stretch>
            <a:fillRect/>
          </a:stretch>
        </p:blipFill>
        <p:spPr>
          <a:xfrm rot="476097">
            <a:off x="8797430" y="2712599"/>
            <a:ext cx="1433431" cy="695840"/>
          </a:xfrm>
          <a:prstGeom prst="rect">
            <a:avLst/>
          </a:prstGeom>
        </p:spPr>
      </p:pic>
      <p:grpSp>
        <p:nvGrpSpPr>
          <p:cNvPr id="24" name="Group 23">
            <a:extLst>
              <a:ext uri="{FF2B5EF4-FFF2-40B4-BE49-F238E27FC236}">
                <a16:creationId xmlns:a16="http://schemas.microsoft.com/office/drawing/2014/main" id="{1558A706-6B33-31B1-75B9-78D565D5EC34}"/>
              </a:ext>
            </a:extLst>
          </p:cNvPr>
          <p:cNvGrpSpPr/>
          <p:nvPr/>
        </p:nvGrpSpPr>
        <p:grpSpPr>
          <a:xfrm>
            <a:off x="8808154" y="594324"/>
            <a:ext cx="3277982" cy="5191385"/>
            <a:chOff x="14049684" y="-1560038"/>
            <a:chExt cx="5183803" cy="8954031"/>
          </a:xfrm>
        </p:grpSpPr>
        <p:sp>
          <p:nvSpPr>
            <p:cNvPr id="25" name="Oval 24">
              <a:extLst>
                <a:ext uri="{FF2B5EF4-FFF2-40B4-BE49-F238E27FC236}">
                  <a16:creationId xmlns:a16="http://schemas.microsoft.com/office/drawing/2014/main" id="{07ED0212-1FDC-F3B2-DB07-CA1975D1EB6E}"/>
                </a:ext>
              </a:extLst>
            </p:cNvPr>
            <p:cNvSpPr/>
            <p:nvPr/>
          </p:nvSpPr>
          <p:spPr>
            <a:xfrm>
              <a:off x="17099070" y="-325477"/>
              <a:ext cx="990330" cy="1515263"/>
            </a:xfrm>
            <a:prstGeom prst="ellipse">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Picture 2">
              <a:extLst>
                <a:ext uri="{FF2B5EF4-FFF2-40B4-BE49-F238E27FC236}">
                  <a16:creationId xmlns:a16="http://schemas.microsoft.com/office/drawing/2014/main" id="{446EF639-CD2D-F0E2-28E7-E9C74C61A1E6}"/>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4049684" y="-1560038"/>
              <a:ext cx="5183803" cy="895403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48" name="Group 47">
            <a:extLst>
              <a:ext uri="{FF2B5EF4-FFF2-40B4-BE49-F238E27FC236}">
                <a16:creationId xmlns:a16="http://schemas.microsoft.com/office/drawing/2014/main" id="{6163CCD4-47F2-425C-7655-35199FB062A5}"/>
              </a:ext>
            </a:extLst>
          </p:cNvPr>
          <p:cNvGrpSpPr/>
          <p:nvPr/>
        </p:nvGrpSpPr>
        <p:grpSpPr>
          <a:xfrm rot="224301">
            <a:off x="10607959" y="2942796"/>
            <a:ext cx="487376" cy="119011"/>
            <a:chOff x="1488734" y="3393104"/>
            <a:chExt cx="566777" cy="147362"/>
          </a:xfrm>
        </p:grpSpPr>
        <p:sp>
          <p:nvSpPr>
            <p:cNvPr id="49" name="Rectangle 48">
              <a:extLst>
                <a:ext uri="{FF2B5EF4-FFF2-40B4-BE49-F238E27FC236}">
                  <a16:creationId xmlns:a16="http://schemas.microsoft.com/office/drawing/2014/main" id="{3F9EB934-4752-E283-4D39-507418229C1F}"/>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blue and orange logo&#10;&#10;Description automatically generated">
              <a:extLst>
                <a:ext uri="{FF2B5EF4-FFF2-40B4-BE49-F238E27FC236}">
                  <a16:creationId xmlns:a16="http://schemas.microsoft.com/office/drawing/2014/main" id="{2169AFC7-ACD4-5675-8BA9-91ED3BECB2E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Tree>
    <p:custDataLst>
      <p:tags r:id="rId1"/>
    </p:custDataLst>
    <p:extLst>
      <p:ext uri="{BB962C8B-B14F-4D97-AF65-F5344CB8AC3E}">
        <p14:creationId xmlns:p14="http://schemas.microsoft.com/office/powerpoint/2010/main" val="263559440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path" presetSubtype="0" accel="50000" decel="50000" fill="hold" nodeType="clickEffect">
                                  <p:stCondLst>
                                    <p:cond delay="0"/>
                                  </p:stCondLst>
                                  <p:childTnLst>
                                    <p:animMotion origin="layout" path="M 0.00521 -0.01945 L -0.00768 -0.12547 C -0.0099 -0.14954 -0.01784 -0.16806 -0.02943 -0.1794 C -0.04258 -0.19074 -0.05547 -0.19121 -0.06745 -0.1801 L -0.12461 -0.13704 " pathEditMode="relative" rAng="12420000" ptsTypes="AAAAA">
                                      <p:cBhvr>
                                        <p:cTn id="6" dur="2000" fill="hold"/>
                                        <p:tgtEl>
                                          <p:spTgt spid="54"/>
                                        </p:tgtEl>
                                        <p:attrNameLst>
                                          <p:attrName>ppt_x</p:attrName>
                                          <p:attrName>ppt_y</p:attrName>
                                        </p:attrNameLst>
                                      </p:cBhvr>
                                      <p:rCtr x="-5026" y="-10972"/>
                                    </p:animMotion>
                                  </p:childTnLst>
                                </p:cTn>
                              </p:par>
                            </p:childTnLst>
                          </p:cTn>
                        </p:par>
                        <p:par>
                          <p:cTn id="7" fill="hold">
                            <p:stCondLst>
                              <p:cond delay="2000"/>
                            </p:stCondLst>
                            <p:childTnLst>
                              <p:par>
                                <p:cTn id="8" presetID="1" presetClass="exit" presetSubtype="0" fill="hold" nodeType="afterEffect">
                                  <p:stCondLst>
                                    <p:cond delay="0"/>
                                  </p:stCondLst>
                                  <p:childTnLst>
                                    <p:set>
                                      <p:cBhvr>
                                        <p:cTn id="9" dur="1" fill="hold">
                                          <p:stCondLst>
                                            <p:cond delay="0"/>
                                          </p:stCondLst>
                                        </p:cTn>
                                        <p:tgtEl>
                                          <p:spTgt spid="54"/>
                                        </p:tgtEl>
                                        <p:attrNameLst>
                                          <p:attrName>style.visibility</p:attrName>
                                        </p:attrNameLst>
                                      </p:cBhvr>
                                      <p:to>
                                        <p:strVal val="hidden"/>
                                      </p:to>
                                    </p:set>
                                  </p:childTnLst>
                                </p:cTn>
                              </p:par>
                              <p:par>
                                <p:cTn id="10" presetID="37" presetClass="path" presetSubtype="0" accel="50000" decel="50000" fill="hold" nodeType="withEffect">
                                  <p:stCondLst>
                                    <p:cond delay="0"/>
                                  </p:stCondLst>
                                  <p:childTnLst>
                                    <p:animMotion origin="layout" path="M 0.00547 -0.01944 L -0.00742 -0.12523 C -0.00963 -0.1493 -0.01757 -0.16805 -0.02916 -0.1794 C -0.04231 -0.19074 -0.05533 -0.19097 -0.06718 -0.18009 L -0.12435 -0.13704 " pathEditMode="relative" rAng="12420000" ptsTypes="AAAAA">
                                      <p:cBhvr>
                                        <p:cTn id="11" dur="2000" fill="hold"/>
                                        <p:tgtEl>
                                          <p:spTgt spid="8"/>
                                        </p:tgtEl>
                                        <p:attrNameLst>
                                          <p:attrName>ppt_x</p:attrName>
                                          <p:attrName>ppt_y</p:attrName>
                                        </p:attrNameLst>
                                      </p:cBhvr>
                                      <p:rCtr x="-5026" y="-10972"/>
                                    </p:animMotion>
                                  </p:childTnLst>
                                </p:cTn>
                              </p:par>
                            </p:childTnLst>
                          </p:cTn>
                        </p:par>
                        <p:par>
                          <p:cTn id="12" fill="hold">
                            <p:stCondLst>
                              <p:cond delay="4000"/>
                            </p:stCondLst>
                            <p:childTnLst>
                              <p:par>
                                <p:cTn id="13" presetID="1" presetClass="exit" presetSubtype="0" fill="hold" nodeType="after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par>
                          <p:cTn id="15" fill="hold">
                            <p:stCondLst>
                              <p:cond delay="4000"/>
                            </p:stCondLst>
                            <p:childTnLst>
                              <p:par>
                                <p:cTn id="16" presetID="0" presetClass="path" presetSubtype="0" accel="50000" decel="50000" fill="hold" nodeType="afterEffect">
                                  <p:stCondLst>
                                    <p:cond delay="0"/>
                                  </p:stCondLst>
                                  <p:childTnLst>
                                    <p:animMotion origin="layout" path="M 1.45833E-6 -2.22222E-6 L 1.45833E-6 0.00023 C 0.00039 -0.00671 0.00052 -0.01366 0.00143 -0.02014 C 0.0026 -0.02824 0.01094 -0.06065 0.01198 -0.06412 C 0.01393 -0.07129 0.01497 -0.0794 0.01797 -0.08541 C 0.0194 -0.08866 0.02122 -0.09143 0.02239 -0.09467 C 0.02617 -0.10486 0.02695 -0.11342 0.03216 -0.12014 C 0.03359 -0.12176 0.03515 -0.12268 0.03672 -0.12407 C 0.04987 -0.1368 0.02331 -0.11366 0.05091 -0.13333 C 0.05221 -0.13426 0.05338 -0.13541 0.05469 -0.13611 C 0.06002 -0.13842 0.07669 -0.13866 0.07721 -0.13866 C 0.08594 -0.13842 0.09479 -0.13935 0.10351 -0.1375 C 0.10573 -0.13703 0.1095 -0.13217 0.1095 -0.13194 C 0.11302 -0.12268 0.10833 -0.13403 0.11393 -0.12407 C 0.11458 -0.12291 0.11497 -0.12129 0.11549 -0.12014 C 0.11562 -0.11967 0.11601 -0.11921 0.11627 -0.11875 L 0.11549 -0.11736 " pathEditMode="relative" rAng="0" ptsTypes="AAAAAAAAAAAAAAAAA">
                                      <p:cBhvr>
                                        <p:cTn id="17" dur="2000" fill="hold"/>
                                        <p:tgtEl>
                                          <p:spTgt spid="31"/>
                                        </p:tgtEl>
                                        <p:attrNameLst>
                                          <p:attrName>ppt_x</p:attrName>
                                          <p:attrName>ppt_y</p:attrName>
                                        </p:attrNameLst>
                                      </p:cBhvr>
                                      <p:rCtr x="5807" y="-6944"/>
                                    </p:animMotion>
                                  </p:childTnLst>
                                </p:cTn>
                              </p:par>
                            </p:childTnLst>
                          </p:cTn>
                        </p:par>
                        <p:par>
                          <p:cTn id="18" fill="hold">
                            <p:stCondLst>
                              <p:cond delay="6000"/>
                            </p:stCondLst>
                            <p:childTnLst>
                              <p:par>
                                <p:cTn id="19" presetID="1" presetClass="exit" presetSubtype="0" fill="hold" nodeType="afterEffect">
                                  <p:stCondLst>
                                    <p:cond delay="0"/>
                                  </p:stCondLst>
                                  <p:childTnLst>
                                    <p:set>
                                      <p:cBhvr>
                                        <p:cTn id="20" dur="1" fill="hold">
                                          <p:stCondLst>
                                            <p:cond delay="0"/>
                                          </p:stCondLst>
                                        </p:cTn>
                                        <p:tgtEl>
                                          <p:spTgt spid="31"/>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6000"/>
                            </p:stCondLst>
                            <p:childTnLst>
                              <p:par>
                                <p:cTn id="24" presetID="0" presetClass="path" presetSubtype="0" accel="50000" decel="50000" fill="hold" nodeType="afterEffect">
                                  <p:stCondLst>
                                    <p:cond delay="0"/>
                                  </p:stCondLst>
                                  <p:childTnLst>
                                    <p:animMotion origin="layout" path="M 0.00105 0.00209 L 0.00105 0.00209 C 0.00027 -0.00694 -0.00104 -0.01574 -0.00117 -0.02477 C -0.00157 -0.0456 -0.00143 -0.06666 -0.00039 -0.0875 C -0.00013 -0.09213 0.0017 -0.09629 0.00261 -0.10069 C 0.00338 -0.10463 0.00404 -0.10879 0.00482 -0.11273 C 0.00808 -0.12801 0.00833 -0.1287 0.01303 -0.14213 C 0.01602 -0.15023 0.01784 -0.15532 0.02136 -0.16203 C 0.02435 -0.16805 0.02631 -0.17222 0.03034 -0.17546 C 0.03204 -0.17685 0.03751 -0.17777 0.03855 -0.17801 L 0.06107 -0.17407 C 0.06211 -0.17384 0.06303 -0.17314 0.06407 -0.17268 C 0.06641 -0.17199 0.06993 -0.17176 0.07227 -0.17014 C 0.07331 -0.16944 0.07435 -0.16828 0.07527 -0.16736 C 0.07605 -0.16689 0.07683 -0.16666 0.07761 -0.1662 C 0.07904 -0.16504 0.08152 -0.16273 0.08282 -0.16088 C 0.0836 -0.15949 0.08438 -0.1581 0.08503 -0.15671 C 0.08555 -0.15416 0.08594 -0.15139 0.08659 -0.14884 C 0.08698 -0.14722 0.08764 -0.14606 0.08803 -0.14467 C 0.08881 -0.14259 0.08959 -0.14027 0.09037 -0.13819 C 0.09128 -0.13009 0.09102 -0.13379 0.09102 -0.12754 L 0.09102 -0.12754 " pathEditMode="relative" ptsTypes="AAAAAAAAAAAAAAAAAAAAAA">
                                      <p:cBhvr>
                                        <p:cTn id="25" dur="2000" fill="hold"/>
                                        <p:tgtEl>
                                          <p:spTgt spid="32"/>
                                        </p:tgtEl>
                                        <p:attrNameLst>
                                          <p:attrName>ppt_x</p:attrName>
                                          <p:attrName>ppt_y</p:attrName>
                                        </p:attrNameLst>
                                      </p:cBhvr>
                                    </p:animMotion>
                                  </p:childTnLst>
                                </p:cTn>
                              </p:par>
                            </p:childTnLst>
                          </p:cTn>
                        </p:par>
                        <p:par>
                          <p:cTn id="26" fill="hold">
                            <p:stCondLst>
                              <p:cond delay="8000"/>
                            </p:stCondLst>
                            <p:childTnLst>
                              <p:par>
                                <p:cTn id="27" presetID="1" presetClass="exit" presetSubtype="0" fill="hold" nodeType="afterEffect">
                                  <p:stCondLst>
                                    <p:cond delay="0"/>
                                  </p:stCondLst>
                                  <p:childTnLst>
                                    <p:set>
                                      <p:cBhvr>
                                        <p:cTn id="28" dur="1" fill="hold">
                                          <p:stCondLst>
                                            <p:cond delay="0"/>
                                          </p:stCondLst>
                                        </p:cTn>
                                        <p:tgtEl>
                                          <p:spTgt spid="32"/>
                                        </p:tgtEl>
                                        <p:attrNameLst>
                                          <p:attrName>style.visibility</p:attrName>
                                        </p:attrNameLst>
                                      </p:cBhvr>
                                      <p:to>
                                        <p:strVal val="hidden"/>
                                      </p:to>
                                    </p:set>
                                  </p:childTnLst>
                                </p:cTn>
                              </p:par>
                              <p:par>
                                <p:cTn id="29" presetID="1" presetClass="entr" presetSubtype="0" fill="hold"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childTnLst>
                          </p:cTn>
                        </p:par>
                        <p:par>
                          <p:cTn id="31" fill="hold">
                            <p:stCondLst>
                              <p:cond delay="8000"/>
                            </p:stCondLst>
                            <p:childTnLst>
                              <p:par>
                                <p:cTn id="32" presetID="0" presetClass="path" presetSubtype="0" accel="50000" decel="50000" fill="hold" nodeType="afterEffect">
                                  <p:stCondLst>
                                    <p:cond delay="0"/>
                                  </p:stCondLst>
                                  <p:childTnLst>
                                    <p:animMotion origin="layout" path="M 0.00039 -0.01968 L 0.00039 -0.01968 C 0.00052 -0.03797 0.00026 -0.05625 0.00104 -0.07454 C 0.00195 -0.0919 0.00755 -0.11968 0.01081 -0.13449 C 0.01237 -0.14121 0.01445 -0.14769 0.01602 -0.1544 C 0.02057 -0.17315 0.01966 -0.17778 0.02656 -0.19167 C 0.02813 -0.19491 0.02969 -0.19792 0.03177 -0.19977 C 0.03333 -0.20116 0.03529 -0.20093 0.03711 -0.20116 C 0.04206 -0.20186 0.04701 -0.20209 0.05208 -0.20232 C 0.05807 -0.20209 0.06406 -0.20186 0.07005 -0.20116 C 0.07279 -0.2007 0.0763 -0.19931 0.07904 -0.19838 C 0.0987 -0.18311 0.09115 -0.18681 0.10078 -0.18241 C 0.10195 -0.18056 0.10313 -0.17871 0.10456 -0.17709 C 0.10638 -0.17477 0.10873 -0.17315 0.11055 -0.17037 C 0.11237 -0.1676 0.11419 -0.16459 0.11576 -0.16111 C 0.11745 -0.15741 0.11901 -0.15348 0.12018 -0.14908 C 0.12149 -0.14491 0.12331 -0.13588 0.12331 -0.13588 C 0.12487 -0.11297 0.12604 -0.1213 0.12396 -0.11042 L 0.12396 -0.11042 " pathEditMode="relative" ptsTypes="AAAAAAAAAAAAAAAAAAA">
                                      <p:cBhvr>
                                        <p:cTn id="33" dur="2000" fill="hold"/>
                                        <p:tgtEl>
                                          <p:spTgt spid="29"/>
                                        </p:tgtEl>
                                        <p:attrNameLst>
                                          <p:attrName>ppt_x</p:attrName>
                                          <p:attrName>ppt_y</p:attrName>
                                        </p:attrNameLst>
                                      </p:cBhvr>
                                    </p:animMotion>
                                  </p:childTnLst>
                                </p:cTn>
                              </p:par>
                            </p:childTnLst>
                          </p:cTn>
                        </p:par>
                        <p:par>
                          <p:cTn id="34" fill="hold">
                            <p:stCondLst>
                              <p:cond delay="10000"/>
                            </p:stCondLst>
                            <p:childTnLst>
                              <p:par>
                                <p:cTn id="35" presetID="1" presetClass="exit" presetSubtype="0" fill="hold" nodeType="afterEffect">
                                  <p:stCondLst>
                                    <p:cond delay="0"/>
                                  </p:stCondLst>
                                  <p:childTnLst>
                                    <p:set>
                                      <p:cBhvr>
                                        <p:cTn id="36" dur="1" fill="hold">
                                          <p:stCondLst>
                                            <p:cond delay="0"/>
                                          </p:stCondLst>
                                        </p:cTn>
                                        <p:tgtEl>
                                          <p:spTgt spid="29"/>
                                        </p:tgtEl>
                                        <p:attrNameLst>
                                          <p:attrName>style.visibility</p:attrName>
                                        </p:attrNameLst>
                                      </p:cBhvr>
                                      <p:to>
                                        <p:strVal val="hidden"/>
                                      </p:to>
                                    </p:set>
                                  </p:childTnLst>
                                </p:cTn>
                              </p:par>
                              <p:par>
                                <p:cTn id="37" presetID="1" presetClass="entr" presetSubtype="0" fill="hold" nodeType="withEffect">
                                  <p:stCondLst>
                                    <p:cond delay="0"/>
                                  </p:stCondLst>
                                  <p:childTnLst>
                                    <p:set>
                                      <p:cBhvr>
                                        <p:cTn id="38" dur="1" fill="hold">
                                          <p:stCondLst>
                                            <p:cond delay="0"/>
                                          </p:stCondLst>
                                        </p:cTn>
                                        <p:tgtEl>
                                          <p:spTgt spid="35"/>
                                        </p:tgtEl>
                                        <p:attrNameLst>
                                          <p:attrName>style.visibility</p:attrName>
                                        </p:attrNameLst>
                                      </p:cBhvr>
                                      <p:to>
                                        <p:strVal val="visible"/>
                                      </p:to>
                                    </p:set>
                                  </p:childTnLst>
                                </p:cTn>
                              </p:par>
                            </p:childTnLst>
                          </p:cTn>
                        </p:par>
                        <p:par>
                          <p:cTn id="39" fill="hold">
                            <p:stCondLst>
                              <p:cond delay="10000"/>
                            </p:stCondLst>
                            <p:childTnLst>
                              <p:par>
                                <p:cTn id="40" presetID="0" presetClass="path" presetSubtype="0" accel="50000" decel="50000" fill="hold" nodeType="afterEffect">
                                  <p:stCondLst>
                                    <p:cond delay="0"/>
                                  </p:stCondLst>
                                  <p:childTnLst>
                                    <p:animMotion origin="layout" path="M -0.00143 -0.01111 L -0.00143 -0.01111 C -0.00143 -0.01343 -0.00039 -0.06042 -2.08333E-7 -0.06598 C 0.00052 -0.07315 0.0013 -0.0801 0.00221 -0.08727 C 0.0026 -0.09005 0.00599 -0.11366 0.00755 -0.11922 C 0.00872 -0.12385 0.01042 -0.12824 0.01198 -0.13264 C 0.01497 -0.14074 0.01732 -0.14792 0.02175 -0.15394 C 0.02487 -0.15787 0.02786 -0.16297 0.03151 -0.16459 C 0.03698 -0.1669 0.03346 -0.16574 0.04206 -0.16713 C 0.04883 -0.1669 0.0556 -0.1676 0.06224 -0.16598 C 0.0651 -0.16528 0.07109 -0.15533 0.07279 -0.15255 C 0.07448 -0.14977 0.07813 -0.14352 0.07956 -0.13936 C 0.08021 -0.13704 0.0806 -0.13496 0.08099 -0.13264 C 0.08138 -0.13033 0.08138 -0.12801 0.08177 -0.12593 C 0.08385 -0.11621 0.08333 -0.12824 0.08333 -0.11667 L 0.08411 -0.11528 " pathEditMode="relative" ptsTypes="AAAAAAAAAAAAAAAA">
                                      <p:cBhvr>
                                        <p:cTn id="41" dur="2000" fill="hold"/>
                                        <p:tgtEl>
                                          <p:spTgt spid="30"/>
                                        </p:tgtEl>
                                        <p:attrNameLst>
                                          <p:attrName>ppt_x</p:attrName>
                                          <p:attrName>ppt_y</p:attrName>
                                        </p:attrNameLst>
                                      </p:cBhvr>
                                    </p:animMotion>
                                  </p:childTnLst>
                                </p:cTn>
                              </p:par>
                            </p:childTnLst>
                          </p:cTn>
                        </p:par>
                        <p:par>
                          <p:cTn id="42" fill="hold">
                            <p:stCondLst>
                              <p:cond delay="12000"/>
                            </p:stCondLst>
                            <p:childTnLst>
                              <p:par>
                                <p:cTn id="43" presetID="1" presetClass="exit" presetSubtype="0" fill="hold" nodeType="afterEffect">
                                  <p:stCondLst>
                                    <p:cond delay="0"/>
                                  </p:stCondLst>
                                  <p:childTnLst>
                                    <p:set>
                                      <p:cBhvr>
                                        <p:cTn id="44" dur="1" fill="hold">
                                          <p:stCondLst>
                                            <p:cond delay="0"/>
                                          </p:stCondLst>
                                        </p:cTn>
                                        <p:tgtEl>
                                          <p:spTgt spid="30"/>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par>
                          <p:cTn id="47" fill="hold">
                            <p:stCondLst>
                              <p:cond delay="12000"/>
                            </p:stCondLst>
                            <p:childTnLst>
                              <p:par>
                                <p:cTn id="48" presetID="0" presetClass="path" presetSubtype="0" accel="50000" decel="50000" fill="hold" nodeType="afterEffect">
                                  <p:stCondLst>
                                    <p:cond delay="0"/>
                                  </p:stCondLst>
                                  <p:childTnLst>
                                    <p:animMotion origin="layout" path="M -0.00586 -0.02477 L -0.00586 -0.02477 C -0.00469 -0.03727 -0.0043 -0.05023 -0.00221 -0.06227 C -0.00039 -0.07245 0.00742 -0.10023 0.01211 -0.11273 C 0.01367 -0.1169 0.01524 -0.1213 0.01732 -0.12477 C 0.01979 -0.1287 0.02266 -0.13171 0.02552 -0.13403 C 0.028 -0.13611 0.03399 -0.13727 0.03685 -0.13796 L 0.07201 -0.13542 C 0.07474 -0.13518 0.07761 -0.13495 0.08034 -0.13403 C 0.08229 -0.13356 0.08425 -0.13218 0.08633 -0.13148 C 0.09167 -0.1294 0.09336 -0.12893 0.09831 -0.12731 C 0.09974 -0.12616 0.1013 -0.125 0.10274 -0.12338 C 0.1082 -0.11736 0.10899 -0.11505 0.11328 -0.10741 C 0.11406 -0.10602 0.11498 -0.10509 0.1155 -0.10347 C 0.11602 -0.10162 0.11641 -0.09977 0.11706 -0.09815 C 0.11758 -0.09653 0.11862 -0.0956 0.11927 -0.09421 C 0.12097 -0.08981 0.1207 -0.09005 0.1207 -0.08611 L 0.1207 -0.08611 " pathEditMode="relative" ptsTypes="AAAAAAAAAAAAAAAAAA">
                                      <p:cBhvr>
                                        <p:cTn id="49" dur="2000" fill="hold"/>
                                        <p:tgtEl>
                                          <p:spTgt spid="27"/>
                                        </p:tgtEl>
                                        <p:attrNameLst>
                                          <p:attrName>ppt_x</p:attrName>
                                          <p:attrName>ppt_y</p:attrName>
                                        </p:attrNameLst>
                                      </p:cBhvr>
                                    </p:animMotion>
                                  </p:childTnLst>
                                </p:cTn>
                              </p:par>
                            </p:childTnLst>
                          </p:cTn>
                        </p:par>
                        <p:par>
                          <p:cTn id="50" fill="hold">
                            <p:stCondLst>
                              <p:cond delay="14000"/>
                            </p:stCondLst>
                            <p:childTnLst>
                              <p:par>
                                <p:cTn id="51" presetID="1" presetClass="exit" presetSubtype="0" fill="hold" nodeType="afterEffect">
                                  <p:stCondLst>
                                    <p:cond delay="0"/>
                                  </p:stCondLst>
                                  <p:childTnLst>
                                    <p:set>
                                      <p:cBhvr>
                                        <p:cTn id="52" dur="1" fill="hold">
                                          <p:stCondLst>
                                            <p:cond delay="0"/>
                                          </p:stCondLst>
                                        </p:cTn>
                                        <p:tgtEl>
                                          <p:spTgt spid="27"/>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37"/>
                                        </p:tgtEl>
                                        <p:attrNameLst>
                                          <p:attrName>style.visibility</p:attrName>
                                        </p:attrNameLst>
                                      </p:cBhvr>
                                      <p:to>
                                        <p:strVal val="visible"/>
                                      </p:to>
                                    </p:set>
                                  </p:childTnLst>
                                </p:cTn>
                              </p:par>
                            </p:childTnLst>
                          </p:cTn>
                        </p:par>
                        <p:par>
                          <p:cTn id="55" fill="hold">
                            <p:stCondLst>
                              <p:cond delay="14000"/>
                            </p:stCondLst>
                            <p:childTnLst>
                              <p:par>
                                <p:cTn id="56" presetID="0" presetClass="path" presetSubtype="0" accel="50000" decel="50000" fill="hold" nodeType="afterEffect">
                                  <p:stCondLst>
                                    <p:cond delay="0"/>
                                  </p:stCondLst>
                                  <p:childTnLst>
                                    <p:animMotion origin="layout" path="M 0.00248 0.00463 L 0.00248 0.00463 C -0.00065 -0.02592 -0.00208 -0.025 0.00091 -0.05671 C 0.00117 -0.05972 0.00235 -0.06227 0.00326 -0.06481 C 0.00495 -0.07014 0.00547 -0.07754 0.00846 -0.08079 C 0.01445 -0.0875 0.01979 -0.09676 0.02643 -0.10069 C 0.0332 -0.10463 0.03958 -0.11157 0.04675 -0.11273 C 0.05638 -0.11435 0.05169 -0.11366 0.06094 -0.11528 C 0.06615 -0.11504 0.07149 -0.11504 0.07669 -0.11412 C 0.08099 -0.11319 0.08568 -0.10926 0.08945 -0.10602 C 0.09076 -0.10486 0.09206 -0.1037 0.09323 -0.10208 C 0.09596 -0.09838 0.09649 -0.09444 0.09844 -0.08866 C 0.09883 -0.08727 0.09974 -0.08634 0.09987 -0.08472 C 0.10026 -0.08171 0.09987 -0.07847 0.09987 -0.07546 L 0.09987 -0.07546 " pathEditMode="relative" ptsTypes="AAAAAAAAAAAAAAA">
                                      <p:cBhvr>
                                        <p:cTn id="57" dur="2000" fill="hold"/>
                                        <p:tgtEl>
                                          <p:spTgt spid="28"/>
                                        </p:tgtEl>
                                        <p:attrNameLst>
                                          <p:attrName>ppt_x</p:attrName>
                                          <p:attrName>ppt_y</p:attrName>
                                        </p:attrNameLst>
                                      </p:cBhvr>
                                    </p:animMotion>
                                  </p:childTnLst>
                                </p:cTn>
                              </p:par>
                            </p:childTnLst>
                          </p:cTn>
                        </p:par>
                        <p:par>
                          <p:cTn id="58" fill="hold">
                            <p:stCondLst>
                              <p:cond delay="16000"/>
                            </p:stCondLst>
                            <p:childTnLst>
                              <p:par>
                                <p:cTn id="59" presetID="1" presetClass="exit" presetSubtype="0" fill="hold" nodeType="afterEffect">
                                  <p:stCondLst>
                                    <p:cond delay="0"/>
                                  </p:stCondLst>
                                  <p:childTnLst>
                                    <p:set>
                                      <p:cBhvr>
                                        <p:cTn id="60" dur="1" fill="hold">
                                          <p:stCondLst>
                                            <p:cond delay="0"/>
                                          </p:stCondLst>
                                        </p:cTn>
                                        <p:tgtEl>
                                          <p:spTgt spid="28"/>
                                        </p:tgtEl>
                                        <p:attrNameLst>
                                          <p:attrName>style.visibility</p:attrName>
                                        </p:attrNameLst>
                                      </p:cBhvr>
                                      <p:to>
                                        <p:strVal val="hidden"/>
                                      </p:to>
                                    </p:set>
                                  </p:childTnLst>
                                </p:cTn>
                              </p:par>
                              <p:par>
                                <p:cTn id="61" presetID="1" presetClass="entr" presetSubtype="0" fill="hold" nodeType="withEffect">
                                  <p:stCondLst>
                                    <p:cond delay="0"/>
                                  </p:stCondLst>
                                  <p:childTnLst>
                                    <p:set>
                                      <p:cBhvr>
                                        <p:cTn id="62"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36265" y="1031486"/>
            <a:ext cx="5930719" cy="1325563"/>
          </a:xfrm>
        </p:spPr>
        <p:txBody>
          <a:bodyPr>
            <a:noAutofit/>
          </a:bodyPr>
          <a:lstStyle/>
          <a:p>
            <a:r>
              <a:rPr lang="en-US" sz="8800" dirty="0">
                <a:solidFill>
                  <a:schemeClr val="bg1"/>
                </a:solidFill>
              </a:rPr>
              <a:t>Supper Program Eligibility </a:t>
            </a:r>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536265" y="3155317"/>
            <a:ext cx="5930720" cy="2397514"/>
          </a:xfrm>
        </p:spPr>
        <p:txBody>
          <a:bodyPr vert="horz" lIns="91440" tIns="45720" rIns="91440" bIns="45720" rtlCol="0" anchor="t">
            <a:noAutofit/>
          </a:bodyPr>
          <a:lstStyle/>
          <a:p>
            <a:pPr marL="0" indent="0">
              <a:spcBef>
                <a:spcPts val="0"/>
              </a:spcBef>
              <a:spcAft>
                <a:spcPts val="800"/>
              </a:spcAft>
              <a:buNone/>
            </a:pPr>
            <a:r>
              <a:rPr lang="en-US" sz="2400" dirty="0">
                <a:solidFill>
                  <a:schemeClr val="bg1"/>
                </a:solidFill>
                <a:latin typeface="Century Gothic" panose="020B0502020202020204" pitchFamily="34" charset="0"/>
              </a:rPr>
              <a:t>There must be an enrichment program on site to offer the Supper Program.</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Schools must be greater than 50%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Community children under the age of 18 are eligible</a:t>
            </a:r>
          </a:p>
          <a:p>
            <a:pPr lvl="1">
              <a:spcBef>
                <a:spcPts val="0"/>
              </a:spcBef>
              <a:spcAft>
                <a:spcPts val="800"/>
              </a:spcAft>
              <a:buFont typeface="Wingdings" panose="05000000000000000000" pitchFamily="2" charset="2"/>
              <a:buChar char="Ø"/>
            </a:pPr>
            <a:r>
              <a:rPr lang="en-US" sz="2400" dirty="0">
                <a:solidFill>
                  <a:schemeClr val="bg1"/>
                </a:solidFill>
                <a:latin typeface="Century Gothic" panose="020B0502020202020204" pitchFamily="34" charset="0"/>
              </a:rPr>
              <a:t>Adults over 18 with disabilities may participate</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pic>
        <p:nvPicPr>
          <p:cNvPr id="6" name="Picture 5" descr="A group of children sitting at tables&#10;&#10;Description automatically generated">
            <a:extLst>
              <a:ext uri="{FF2B5EF4-FFF2-40B4-BE49-F238E27FC236}">
                <a16:creationId xmlns:a16="http://schemas.microsoft.com/office/drawing/2014/main" id="{1A1133D2-1D6F-296C-038E-AE4042B6222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510253" y="132245"/>
            <a:ext cx="5145482" cy="4947138"/>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7" name="Flowchart: Connector 6">
            <a:extLst>
              <a:ext uri="{FF2B5EF4-FFF2-40B4-BE49-F238E27FC236}">
                <a16:creationId xmlns:a16="http://schemas.microsoft.com/office/drawing/2014/main" id="{ADA3A622-B627-CF53-70D9-837E947B660F}"/>
              </a:ext>
            </a:extLst>
          </p:cNvPr>
          <p:cNvSpPr/>
          <p:nvPr/>
        </p:nvSpPr>
        <p:spPr>
          <a:xfrm>
            <a:off x="9859108" y="3909646"/>
            <a:ext cx="2209765" cy="209256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9DD23DA6-116D-10E7-4A94-59F531B9E3A1}"/>
              </a:ext>
            </a:extLst>
          </p:cNvPr>
          <p:cNvSpPr/>
          <p:nvPr/>
        </p:nvSpPr>
        <p:spPr>
          <a:xfrm>
            <a:off x="9082994" y="4919476"/>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33854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11" name="Rectangle 10"/>
          <p:cNvSpPr/>
          <p:nvPr/>
        </p:nvSpPr>
        <p:spPr>
          <a:xfrm>
            <a:off x="-11116" y="4879398"/>
            <a:ext cx="12203116" cy="1978603"/>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9547257" y="797748"/>
            <a:ext cx="2315878" cy="5390404"/>
          </a:xfrm>
          <a:prstGeom prst="rect">
            <a:avLst/>
          </a:prstGeom>
          <a:noFill/>
          <a:extLst>
            <a:ext uri="{909E8E84-426E-40DD-AFC4-6F175D3DCCD1}">
              <a14:hiddenFill xmlns:a14="http://schemas.microsoft.com/office/drawing/2010/main">
                <a:solidFill>
                  <a:srgbClr val="FFFFFF"/>
                </a:solidFill>
              </a14:hiddenFill>
            </a:ext>
          </a:extLst>
        </p:spPr>
      </p:pic>
      <p:sp>
        <p:nvSpPr>
          <p:cNvPr id="14" name="Can 13"/>
          <p:cNvSpPr/>
          <p:nvPr/>
        </p:nvSpPr>
        <p:spPr>
          <a:xfrm rot="5400000">
            <a:off x="5456143" y="5674213"/>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6B6B6B"/>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6B6B6B"/>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16998" y="4964114"/>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45422" y="4445510"/>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45422" y="5394067"/>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16998" y="3895879"/>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7">
              <a:lum bright="70000" contrast="-70000"/>
              <a:extLst>
                <a:ext uri="{BEBA8EAE-BF5A-486C-A8C5-ECC9F3942E4B}">
                  <a14:imgProps xmlns:a14="http://schemas.microsoft.com/office/drawing/2010/main">
                    <a14:imgLayer r:embed="rId8">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9" cstate="screen">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11" cstate="screen">
                <a:extLst>
                  <a:ext uri="{BEBA8EAE-BF5A-486C-A8C5-ECC9F3942E4B}">
                    <a14:imgProps xmlns:a14="http://schemas.microsoft.com/office/drawing/2010/main">
                      <a14:imgLayer r:embed="rId12">
                        <a14:imgEffect>
                          <a14:backgroundRemoval t="0" b="100000" l="0" r="100000"/>
                        </a14:imgEffect>
                      </a14:imgLayer>
                    </a14:imgProps>
                  </a:ext>
                  <a:ext uri="{28A0092B-C50C-407E-A947-70E740481C1C}">
                    <a14:useLocalDpi xmlns:a14="http://schemas.microsoft.com/office/drawing/2010/main"/>
                  </a:ext>
                </a:extLst>
              </a:blip>
              <a:srcRect/>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3" cstate="screen">
              <a:extLst>
                <a:ext uri="{BEBA8EAE-BF5A-486C-A8C5-ECC9F3942E4B}">
                  <a14:imgProps xmlns:a14="http://schemas.microsoft.com/office/drawing/2010/main">
                    <a14:imgLayer r:embed="rId14">
                      <a14:imgEffect>
                        <a14:backgroundRemoval t="0" b="100000" l="0" r="100000"/>
                      </a14:imgEffect>
                    </a14:imgLayer>
                  </a14:imgProps>
                </a:ext>
                <a:ext uri="{28A0092B-C50C-407E-A947-70E740481C1C}">
                  <a14:useLocalDpi xmlns:a14="http://schemas.microsoft.com/office/drawing/2010/main"/>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5" cstate="email">
            <a:extLst>
              <a:ext uri="{28A0092B-C50C-407E-A947-70E740481C1C}">
                <a14:useLocalDpi xmlns:a14="http://schemas.microsoft.com/office/drawing/2010/main"/>
              </a:ext>
            </a:extLst>
          </a:blip>
          <a:srcRect/>
          <a:stretch>
            <a:fillRect/>
          </a:stretch>
        </p:blipFill>
        <p:spPr bwMode="auto">
          <a:xfrm>
            <a:off x="7525218" y="1626017"/>
            <a:ext cx="1390144" cy="10128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6">
            <a:extLst>
              <a:ext uri="{BEBA8EAE-BF5A-486C-A8C5-ECC9F3942E4B}">
                <a14:imgProps xmlns:a14="http://schemas.microsoft.com/office/drawing/2010/main">
                  <a14:imgLayer r:embed="rId17">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10107365" y="3009412"/>
            <a:ext cx="685756" cy="1278705"/>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8" cstate="screen">
            <a:extLst>
              <a:ext uri="{BEBA8EAE-BF5A-486C-A8C5-ECC9F3942E4B}">
                <a14:imgProps xmlns:a14="http://schemas.microsoft.com/office/drawing/2010/main">
                  <a14:imgLayer r:embed="rId19">
                    <a14:imgEffect>
                      <a14:backgroundRemoval t="0" b="100000" l="0" r="100000">
                        <a14:foregroundMark x1="6636" y1="13190" x2="5247" y2="22853"/>
                        <a14:foregroundMark x1="5864" y1="22853" x2="11111" y2="36810"/>
                        <a14:foregroundMark x1="5093" y1="25307" x2="8642" y2="36963"/>
                        <a14:foregroundMark x1="6636" y1="16104" x2="27160" y2="11656"/>
                        <a14:foregroundMark x1="26852" y1="11656" x2="44907" y2="9816"/>
                        <a14:foregroundMark x1="45370" y1="9816" x2="57562" y2="10276"/>
                        <a14:foregroundMark x1="58025" y1="10276" x2="69907" y2="8742"/>
                        <a14:foregroundMark x1="70679" y1="8129" x2="92284" y2="4448"/>
                        <a14:foregroundMark x1="92284" y1="4448" x2="83642" y2="15798"/>
                        <a14:foregroundMark x1="90278" y1="8436" x2="90278" y2="24693"/>
                        <a14:foregroundMark x1="3241" y1="92178" x2="11883" y2="79755"/>
                        <a14:foregroundMark x1="3858" y1="91718" x2="53704" y2="86656"/>
                        <a14:backgroundMark x1="25000" y1="96166" x2="38580" y2="94785"/>
                        <a14:backgroundMark x1="4012" y1="92485" x2="51389" y2="87730"/>
                      </a14:backgroundRemoval>
                    </a14:imgEffect>
                  </a14:imgLayer>
                </a14:imgProps>
              </a:ext>
              <a:ext uri="{28A0092B-C50C-407E-A947-70E740481C1C}">
                <a14:useLocalDpi xmlns:a14="http://schemas.microsoft.com/office/drawing/2010/main"/>
              </a:ext>
            </a:extLst>
          </a:blip>
          <a:srcRect/>
          <a:stretch/>
        </p:blipFill>
        <p:spPr bwMode="auto">
          <a:xfrm>
            <a:off x="6146192" y="1172906"/>
            <a:ext cx="1211967" cy="121836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61" name="Group 160"/>
          <p:cNvGrpSpPr/>
          <p:nvPr/>
        </p:nvGrpSpPr>
        <p:grpSpPr>
          <a:xfrm>
            <a:off x="-11116" y="529118"/>
            <a:ext cx="5822897" cy="6769773"/>
            <a:chOff x="-22903" y="2324101"/>
            <a:chExt cx="5822897" cy="5248227"/>
          </a:xfrm>
        </p:grpSpPr>
        <p:sp>
          <p:nvSpPr>
            <p:cNvPr id="7" name="Rectangle 6"/>
            <p:cNvSpPr/>
            <p:nvPr/>
          </p:nvSpPr>
          <p:spPr>
            <a:xfrm>
              <a:off x="-1" y="2324101"/>
              <a:ext cx="5412269" cy="45339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22903" y="3825561"/>
              <a:ext cx="5822897" cy="152927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400"/>
                </a:spcAft>
                <a:buNone/>
              </a:pPr>
              <a:r>
                <a:rPr lang="en-US" altLang="en-US" sz="2600" dirty="0">
                  <a:solidFill>
                    <a:schemeClr val="bg1"/>
                  </a:solidFill>
                  <a:latin typeface="Century Gothic" panose="020B0502020202020204" pitchFamily="34" charset="0"/>
                </a:rPr>
                <a:t>Your set up may differ according to your participation counts, campus and weekly menu.</a:t>
              </a: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a:p>
              <a:pPr marL="0" indent="0">
                <a:spcBef>
                  <a:spcPts val="0"/>
                </a:spcBef>
                <a:spcAft>
                  <a:spcPts val="400"/>
                </a:spcAft>
                <a:buNone/>
              </a:pPr>
              <a:endParaRPr lang="en-US" altLang="en-US" sz="2600" dirty="0">
                <a:solidFill>
                  <a:srgbClr val="000000"/>
                </a:solidFill>
                <a:latin typeface="Century Gothic" panose="020B0502020202020204" pitchFamily="34" charset="0"/>
              </a:endParaRPr>
            </a:p>
          </p:txBody>
        </p:sp>
        <p:sp>
          <p:nvSpPr>
            <p:cNvPr id="82" name="Content Placeholder 2">
              <a:extLst>
                <a:ext uri="{FF2B5EF4-FFF2-40B4-BE49-F238E27FC236}">
                  <a16:creationId xmlns:a16="http://schemas.microsoft.com/office/drawing/2014/main" id="{3711B80F-6BB2-43D6-8538-51F7DCD4F191}"/>
                </a:ext>
              </a:extLst>
            </p:cNvPr>
            <p:cNvSpPr txBox="1">
              <a:spLocks/>
            </p:cNvSpPr>
            <p:nvPr/>
          </p:nvSpPr>
          <p:spPr>
            <a:xfrm>
              <a:off x="233413" y="4865714"/>
              <a:ext cx="5080333" cy="270661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Store less popular items in same bag to maximize space</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Do not crush or squeeze food items into bags; use an additional bag</a:t>
              </a:r>
            </a:p>
            <a:p>
              <a:pPr>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This model allows for OVS</a:t>
              </a: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a:p>
              <a:pPr>
                <a:spcBef>
                  <a:spcPts val="0"/>
                </a:spcBef>
                <a:spcAft>
                  <a:spcPts val="400"/>
                </a:spcAft>
                <a:buFont typeface="Wingdings" panose="05000000000000000000" pitchFamily="2" charset="2"/>
                <a:buChar char="Ø"/>
              </a:pPr>
              <a:endParaRPr lang="en-US" altLang="en-US" sz="2600" dirty="0">
                <a:solidFill>
                  <a:srgbClr val="000000"/>
                </a:solidFill>
                <a:latin typeface="Century Gothic" panose="020B0502020202020204" pitchFamily="34" charset="0"/>
              </a:endParaRPr>
            </a:p>
          </p:txBody>
        </p:sp>
      </p:grpSp>
      <p:cxnSp>
        <p:nvCxnSpPr>
          <p:cNvPr id="97" name="Straight Arrow Connector 96"/>
          <p:cNvCxnSpPr/>
          <p:nvPr/>
        </p:nvCxnSpPr>
        <p:spPr>
          <a:xfrm flipH="1">
            <a:off x="6482297" y="2211900"/>
            <a:ext cx="79811" cy="91619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105" name="Picture 104"/>
          <p:cNvPicPr>
            <a:picLocks noChangeAspect="1"/>
          </p:cNvPicPr>
          <p:nvPr/>
        </p:nvPicPr>
        <p:blipFill>
          <a:blip r:embed="rId20" cstate="email">
            <a:extLst>
              <a:ext uri="{BEBA8EAE-BF5A-486C-A8C5-ECC9F3942E4B}">
                <a14:imgProps xmlns:a14="http://schemas.microsoft.com/office/drawing/2010/main">
                  <a14:imgLayer r:embed="rId21">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a:ext>
            </a:extLst>
          </a:blip>
          <a:stretch>
            <a:fillRect/>
          </a:stretch>
        </p:blipFill>
        <p:spPr>
          <a:xfrm>
            <a:off x="8762626" y="3017845"/>
            <a:ext cx="1274580" cy="1244112"/>
          </a:xfrm>
          <a:prstGeom prst="rect">
            <a:avLst/>
          </a:prstGeom>
          <a:effectLst>
            <a:outerShdw blurRad="50800" dist="38100" dir="2700000" algn="tl" rotWithShape="0">
              <a:prstClr val="black">
                <a:alpha val="40000"/>
              </a:prstClr>
            </a:outerShdw>
          </a:effectLst>
        </p:spPr>
      </p:pic>
      <p:cxnSp>
        <p:nvCxnSpPr>
          <p:cNvPr id="108" name="Straight Arrow Connector 107"/>
          <p:cNvCxnSpPr>
            <a:stCxn id="78" idx="2"/>
          </p:cNvCxnSpPr>
          <p:nvPr/>
        </p:nvCxnSpPr>
        <p:spPr>
          <a:xfrm flipH="1">
            <a:off x="7920553" y="2638872"/>
            <a:ext cx="299737" cy="1015431"/>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0" name="Straight Arrow Connector 109"/>
          <p:cNvCxnSpPr/>
          <p:nvPr/>
        </p:nvCxnSpPr>
        <p:spPr>
          <a:xfrm flipH="1">
            <a:off x="9179347" y="4267328"/>
            <a:ext cx="48022" cy="1050742"/>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112" name="Straight Arrow Connector 111"/>
          <p:cNvCxnSpPr/>
          <p:nvPr/>
        </p:nvCxnSpPr>
        <p:spPr>
          <a:xfrm flipH="1">
            <a:off x="9836942" y="4342145"/>
            <a:ext cx="404493" cy="974533"/>
          </a:xfrm>
          <a:prstGeom prst="straightConnector1">
            <a:avLst/>
          </a:prstGeom>
          <a:ln w="76200">
            <a:solidFill>
              <a:srgbClr val="FFC000"/>
            </a:solidFill>
            <a:tailEnd type="triangle"/>
          </a:ln>
          <a:effectLst>
            <a:glow rad="63500">
              <a:schemeClr val="accent6">
                <a:satMod val="175000"/>
                <a:alpha val="40000"/>
              </a:schemeClr>
            </a:glow>
            <a:outerShdw blurRad="40000"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grpSp>
        <p:nvGrpSpPr>
          <p:cNvPr id="2" name="Group 1">
            <a:extLst>
              <a:ext uri="{FF2B5EF4-FFF2-40B4-BE49-F238E27FC236}">
                <a16:creationId xmlns:a16="http://schemas.microsoft.com/office/drawing/2014/main" id="{49C1D95C-8E1C-C14C-8E76-69031FC9B8D0}"/>
              </a:ext>
            </a:extLst>
          </p:cNvPr>
          <p:cNvGrpSpPr/>
          <p:nvPr/>
        </p:nvGrpSpPr>
        <p:grpSpPr>
          <a:xfrm rot="224301">
            <a:off x="11033074" y="3223333"/>
            <a:ext cx="487376" cy="119011"/>
            <a:chOff x="1488734" y="3393104"/>
            <a:chExt cx="566777" cy="147362"/>
          </a:xfrm>
        </p:grpSpPr>
        <p:sp>
          <p:nvSpPr>
            <p:cNvPr id="3" name="Rectangle 2">
              <a:extLst>
                <a:ext uri="{FF2B5EF4-FFF2-40B4-BE49-F238E27FC236}">
                  <a16:creationId xmlns:a16="http://schemas.microsoft.com/office/drawing/2014/main" id="{3DB39220-9A1F-4D40-A768-89FDD09706FD}"/>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and orange logo&#10;&#10;Description automatically generated">
              <a:extLst>
                <a:ext uri="{FF2B5EF4-FFF2-40B4-BE49-F238E27FC236}">
                  <a16:creationId xmlns:a16="http://schemas.microsoft.com/office/drawing/2014/main" id="{AA2019D9-0E1D-8536-E8CB-2A0EFFF064AC}"/>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78209" y="692374"/>
            <a:ext cx="5412268" cy="1593121"/>
          </a:xfrm>
          <a:noFill/>
        </p:spPr>
        <p:txBody>
          <a:bodyPr>
            <a:normAutofit fontScale="90000"/>
          </a:bodyPr>
          <a:lstStyle/>
          <a:p>
            <a:pPr algn="l"/>
            <a:r>
              <a:rPr lang="en-US" sz="7200" dirty="0"/>
              <a:t>Supper Cart Set Up Example</a:t>
            </a:r>
          </a:p>
        </p:txBody>
      </p:sp>
    </p:spTree>
    <p:custDataLst>
      <p:tags r:id="rId1"/>
    </p:custDataLst>
    <p:extLst>
      <p:ext uri="{BB962C8B-B14F-4D97-AF65-F5344CB8AC3E}">
        <p14:creationId xmlns:p14="http://schemas.microsoft.com/office/powerpoint/2010/main" val="2222938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Effect transition="in" filter="fade">
                                      <p:cBhvr>
                                        <p:cTn id="7" dur="500"/>
                                        <p:tgtEl>
                                          <p:spTgt spid="81"/>
                                        </p:tgtEl>
                                      </p:cBhvr>
                                    </p:animEffect>
                                    <p:anim calcmode="lin" valueType="num">
                                      <p:cBhvr>
                                        <p:cTn id="8" dur="500" fill="hold"/>
                                        <p:tgtEl>
                                          <p:spTgt spid="81"/>
                                        </p:tgtEl>
                                        <p:attrNameLst>
                                          <p:attrName>ppt_x</p:attrName>
                                        </p:attrNameLst>
                                      </p:cBhvr>
                                      <p:tavLst>
                                        <p:tav tm="0">
                                          <p:val>
                                            <p:strVal val="#ppt_x"/>
                                          </p:val>
                                        </p:tav>
                                        <p:tav tm="100000">
                                          <p:val>
                                            <p:strVal val="#ppt_x"/>
                                          </p:val>
                                        </p:tav>
                                      </p:tavLst>
                                    </p:anim>
                                    <p:anim calcmode="lin" valueType="num">
                                      <p:cBhvr>
                                        <p:cTn id="9" dur="500" fill="hold"/>
                                        <p:tgtEl>
                                          <p:spTgt spid="81"/>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97"/>
                                        </p:tgtEl>
                                        <p:attrNameLst>
                                          <p:attrName>style.visibility</p:attrName>
                                        </p:attrNameLst>
                                      </p:cBhvr>
                                      <p:to>
                                        <p:strVal val="visible"/>
                                      </p:to>
                                    </p:set>
                                    <p:animEffect transition="in" filter="fade">
                                      <p:cBhvr>
                                        <p:cTn id="12" dur="500"/>
                                        <p:tgtEl>
                                          <p:spTgt spid="97"/>
                                        </p:tgtEl>
                                      </p:cBhvr>
                                    </p:animEffect>
                                  </p:childTnLst>
                                </p:cTn>
                              </p:par>
                            </p:childTnLst>
                          </p:cTn>
                        </p:par>
                        <p:par>
                          <p:cTn id="13" fill="hold">
                            <p:stCondLst>
                              <p:cond delay="500"/>
                            </p:stCondLst>
                            <p:childTnLst>
                              <p:par>
                                <p:cTn id="14" presetID="42" presetClass="entr" presetSubtype="0" fill="hold" nodeType="afterEffect">
                                  <p:stCondLst>
                                    <p:cond delay="0"/>
                                  </p:stCondLst>
                                  <p:childTnLst>
                                    <p:set>
                                      <p:cBhvr>
                                        <p:cTn id="15" dur="1" fill="hold">
                                          <p:stCondLst>
                                            <p:cond delay="0"/>
                                          </p:stCondLst>
                                        </p:cTn>
                                        <p:tgtEl>
                                          <p:spTgt spid="78"/>
                                        </p:tgtEl>
                                        <p:attrNameLst>
                                          <p:attrName>style.visibility</p:attrName>
                                        </p:attrNameLst>
                                      </p:cBhvr>
                                      <p:to>
                                        <p:strVal val="visible"/>
                                      </p:to>
                                    </p:set>
                                    <p:animEffect transition="in" filter="fade">
                                      <p:cBhvr>
                                        <p:cTn id="16" dur="500"/>
                                        <p:tgtEl>
                                          <p:spTgt spid="78"/>
                                        </p:tgtEl>
                                      </p:cBhvr>
                                    </p:animEffect>
                                    <p:anim calcmode="lin" valueType="num">
                                      <p:cBhvr>
                                        <p:cTn id="17" dur="500" fill="hold"/>
                                        <p:tgtEl>
                                          <p:spTgt spid="78"/>
                                        </p:tgtEl>
                                        <p:attrNameLst>
                                          <p:attrName>ppt_x</p:attrName>
                                        </p:attrNameLst>
                                      </p:cBhvr>
                                      <p:tavLst>
                                        <p:tav tm="0">
                                          <p:val>
                                            <p:strVal val="#ppt_x"/>
                                          </p:val>
                                        </p:tav>
                                        <p:tav tm="100000">
                                          <p:val>
                                            <p:strVal val="#ppt_x"/>
                                          </p:val>
                                        </p:tav>
                                      </p:tavLst>
                                    </p:anim>
                                    <p:anim calcmode="lin" valueType="num">
                                      <p:cBhvr>
                                        <p:cTn id="18" dur="500" fill="hold"/>
                                        <p:tgtEl>
                                          <p:spTgt spid="78"/>
                                        </p:tgtEl>
                                        <p:attrNameLst>
                                          <p:attrName>ppt_y</p:attrName>
                                        </p:attrNameLst>
                                      </p:cBhvr>
                                      <p:tavLst>
                                        <p:tav tm="0">
                                          <p:val>
                                            <p:strVal val="#ppt_y+.1"/>
                                          </p:val>
                                        </p:tav>
                                        <p:tav tm="100000">
                                          <p:val>
                                            <p:strVal val="#ppt_y"/>
                                          </p:val>
                                        </p:tav>
                                      </p:tavLst>
                                    </p:anim>
                                  </p:childTnLst>
                                </p:cTn>
                              </p:par>
                              <p:par>
                                <p:cTn id="19" presetID="10" presetClass="entr" presetSubtype="0" fill="hold" nodeType="withEffect">
                                  <p:stCondLst>
                                    <p:cond delay="0"/>
                                  </p:stCondLst>
                                  <p:childTnLst>
                                    <p:set>
                                      <p:cBhvr>
                                        <p:cTn id="20" dur="1" fill="hold">
                                          <p:stCondLst>
                                            <p:cond delay="0"/>
                                          </p:stCondLst>
                                        </p:cTn>
                                        <p:tgtEl>
                                          <p:spTgt spid="108"/>
                                        </p:tgtEl>
                                        <p:attrNameLst>
                                          <p:attrName>style.visibility</p:attrName>
                                        </p:attrNameLst>
                                      </p:cBhvr>
                                      <p:to>
                                        <p:strVal val="visible"/>
                                      </p:to>
                                    </p:set>
                                    <p:animEffect transition="in" filter="fade">
                                      <p:cBhvr>
                                        <p:cTn id="21" dur="500"/>
                                        <p:tgtEl>
                                          <p:spTgt spid="108"/>
                                        </p:tgtEl>
                                      </p:cBhvr>
                                    </p:animEffect>
                                  </p:childTnLst>
                                </p:cTn>
                              </p:par>
                            </p:childTnLst>
                          </p:cTn>
                        </p:par>
                        <p:par>
                          <p:cTn id="22" fill="hold">
                            <p:stCondLst>
                              <p:cond delay="1000"/>
                            </p:stCondLst>
                            <p:childTnLst>
                              <p:par>
                                <p:cTn id="23" presetID="42" presetClass="entr" presetSubtype="0" fill="hold" nodeType="afterEffect">
                                  <p:stCondLst>
                                    <p:cond delay="0"/>
                                  </p:stCondLst>
                                  <p:childTnLst>
                                    <p:set>
                                      <p:cBhvr>
                                        <p:cTn id="24" dur="1" fill="hold">
                                          <p:stCondLst>
                                            <p:cond delay="0"/>
                                          </p:stCondLst>
                                        </p:cTn>
                                        <p:tgtEl>
                                          <p:spTgt spid="105"/>
                                        </p:tgtEl>
                                        <p:attrNameLst>
                                          <p:attrName>style.visibility</p:attrName>
                                        </p:attrNameLst>
                                      </p:cBhvr>
                                      <p:to>
                                        <p:strVal val="visible"/>
                                      </p:to>
                                    </p:set>
                                    <p:animEffect transition="in" filter="fade">
                                      <p:cBhvr>
                                        <p:cTn id="25" dur="500"/>
                                        <p:tgtEl>
                                          <p:spTgt spid="105"/>
                                        </p:tgtEl>
                                      </p:cBhvr>
                                    </p:animEffect>
                                    <p:anim calcmode="lin" valueType="num">
                                      <p:cBhvr>
                                        <p:cTn id="26" dur="500" fill="hold"/>
                                        <p:tgtEl>
                                          <p:spTgt spid="105"/>
                                        </p:tgtEl>
                                        <p:attrNameLst>
                                          <p:attrName>ppt_x</p:attrName>
                                        </p:attrNameLst>
                                      </p:cBhvr>
                                      <p:tavLst>
                                        <p:tav tm="0">
                                          <p:val>
                                            <p:strVal val="#ppt_x"/>
                                          </p:val>
                                        </p:tav>
                                        <p:tav tm="100000">
                                          <p:val>
                                            <p:strVal val="#ppt_x"/>
                                          </p:val>
                                        </p:tav>
                                      </p:tavLst>
                                    </p:anim>
                                    <p:anim calcmode="lin" valueType="num">
                                      <p:cBhvr>
                                        <p:cTn id="27" dur="500" fill="hold"/>
                                        <p:tgtEl>
                                          <p:spTgt spid="105"/>
                                        </p:tgtEl>
                                        <p:attrNameLst>
                                          <p:attrName>ppt_y</p:attrName>
                                        </p:attrNameLst>
                                      </p:cBhvr>
                                      <p:tavLst>
                                        <p:tav tm="0">
                                          <p:val>
                                            <p:strVal val="#ppt_y+.1"/>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10"/>
                                        </p:tgtEl>
                                        <p:attrNameLst>
                                          <p:attrName>style.visibility</p:attrName>
                                        </p:attrNameLst>
                                      </p:cBhvr>
                                      <p:to>
                                        <p:strVal val="visible"/>
                                      </p:to>
                                    </p:set>
                                    <p:animEffect transition="in" filter="fade">
                                      <p:cBhvr>
                                        <p:cTn id="30" dur="500"/>
                                        <p:tgtEl>
                                          <p:spTgt spid="110"/>
                                        </p:tgtEl>
                                      </p:cBhvr>
                                    </p:animEffect>
                                  </p:childTnLst>
                                </p:cTn>
                              </p:par>
                            </p:childTnLst>
                          </p:cTn>
                        </p:par>
                        <p:par>
                          <p:cTn id="31" fill="hold">
                            <p:stCondLst>
                              <p:cond delay="1500"/>
                            </p:stCondLst>
                            <p:childTnLst>
                              <p:par>
                                <p:cTn id="32" presetID="42" presetClass="entr" presetSubtype="0" fill="hold" nodeType="afterEffect">
                                  <p:stCondLst>
                                    <p:cond delay="0"/>
                                  </p:stCondLst>
                                  <p:childTnLst>
                                    <p:set>
                                      <p:cBhvr>
                                        <p:cTn id="33" dur="1" fill="hold">
                                          <p:stCondLst>
                                            <p:cond delay="0"/>
                                          </p:stCondLst>
                                        </p:cTn>
                                        <p:tgtEl>
                                          <p:spTgt spid="79"/>
                                        </p:tgtEl>
                                        <p:attrNameLst>
                                          <p:attrName>style.visibility</p:attrName>
                                        </p:attrNameLst>
                                      </p:cBhvr>
                                      <p:to>
                                        <p:strVal val="visible"/>
                                      </p:to>
                                    </p:set>
                                    <p:animEffect transition="in" filter="fade">
                                      <p:cBhvr>
                                        <p:cTn id="34" dur="500"/>
                                        <p:tgtEl>
                                          <p:spTgt spid="79"/>
                                        </p:tgtEl>
                                      </p:cBhvr>
                                    </p:animEffect>
                                    <p:anim calcmode="lin" valueType="num">
                                      <p:cBhvr>
                                        <p:cTn id="35" dur="500" fill="hold"/>
                                        <p:tgtEl>
                                          <p:spTgt spid="79"/>
                                        </p:tgtEl>
                                        <p:attrNameLst>
                                          <p:attrName>ppt_x</p:attrName>
                                        </p:attrNameLst>
                                      </p:cBhvr>
                                      <p:tavLst>
                                        <p:tav tm="0">
                                          <p:val>
                                            <p:strVal val="#ppt_x"/>
                                          </p:val>
                                        </p:tav>
                                        <p:tav tm="100000">
                                          <p:val>
                                            <p:strVal val="#ppt_x"/>
                                          </p:val>
                                        </p:tav>
                                      </p:tavLst>
                                    </p:anim>
                                    <p:anim calcmode="lin" valueType="num">
                                      <p:cBhvr>
                                        <p:cTn id="36" dur="500" fill="hold"/>
                                        <p:tgtEl>
                                          <p:spTgt spid="79"/>
                                        </p:tgtEl>
                                        <p:attrNameLst>
                                          <p:attrName>ppt_y</p:attrName>
                                        </p:attrNameLst>
                                      </p:cBhvr>
                                      <p:tavLst>
                                        <p:tav tm="0">
                                          <p:val>
                                            <p:strVal val="#ppt_y+.1"/>
                                          </p:val>
                                        </p:tav>
                                        <p:tav tm="100000">
                                          <p:val>
                                            <p:strVal val="#ppt_y"/>
                                          </p:val>
                                        </p:tav>
                                      </p:tavLst>
                                    </p:anim>
                                  </p:childTnLst>
                                </p:cTn>
                              </p:par>
                              <p:par>
                                <p:cTn id="37" presetID="10" presetClass="entr" presetSubtype="0" fill="hold" nodeType="withEffect">
                                  <p:stCondLst>
                                    <p:cond delay="0"/>
                                  </p:stCondLst>
                                  <p:childTnLst>
                                    <p:set>
                                      <p:cBhvr>
                                        <p:cTn id="38" dur="1" fill="hold">
                                          <p:stCondLst>
                                            <p:cond delay="0"/>
                                          </p:stCondLst>
                                        </p:cTn>
                                        <p:tgtEl>
                                          <p:spTgt spid="112"/>
                                        </p:tgtEl>
                                        <p:attrNameLst>
                                          <p:attrName>style.visibility</p:attrName>
                                        </p:attrNameLst>
                                      </p:cBhvr>
                                      <p:to>
                                        <p:strVal val="visible"/>
                                      </p:to>
                                    </p:set>
                                    <p:animEffect transition="in" filter="fade">
                                      <p:cBhvr>
                                        <p:cTn id="39" dur="500"/>
                                        <p:tgtEl>
                                          <p:spTgt spid="1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4">
            <a:alphaModFix amt="95000"/>
            <a:lum/>
          </a:blip>
          <a:srcRect/>
          <a:stretch>
            <a:fillRect t="-17000" b="-17000"/>
          </a:stretch>
        </a:blipFill>
        <a:effectLst/>
      </p:bgPr>
    </p:bg>
    <p:spTree>
      <p:nvGrpSpPr>
        <p:cNvPr id="1" name=""/>
        <p:cNvGrpSpPr/>
        <p:nvPr/>
      </p:nvGrpSpPr>
      <p:grpSpPr>
        <a:xfrm>
          <a:off x="0" y="0"/>
          <a:ext cx="0" cy="0"/>
          <a:chOff x="0" y="0"/>
          <a:chExt cx="0" cy="0"/>
        </a:xfrm>
      </p:grpSpPr>
      <p:sp>
        <p:nvSpPr>
          <p:cNvPr id="83" name="Rectangle 82"/>
          <p:cNvSpPr/>
          <p:nvPr/>
        </p:nvSpPr>
        <p:spPr>
          <a:xfrm>
            <a:off x="0" y="5433446"/>
            <a:ext cx="4946198" cy="744012"/>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15613" y="5381415"/>
            <a:ext cx="12207613" cy="1476586"/>
          </a:xfrm>
          <a:prstGeom prst="rect">
            <a:avLst/>
          </a:prstGeom>
          <a:blipFill>
            <a:blip r:embed="rId5">
              <a:alphaModFix amt="95000"/>
            </a:blip>
            <a:tile tx="0" ty="0" sx="100000" sy="100000" flip="none" algn="tl"/>
          </a:bli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Can 13"/>
          <p:cNvSpPr/>
          <p:nvPr/>
        </p:nvSpPr>
        <p:spPr>
          <a:xfrm rot="5400000">
            <a:off x="5444356"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Can 14"/>
          <p:cNvSpPr/>
          <p:nvPr/>
        </p:nvSpPr>
        <p:spPr>
          <a:xfrm rot="5400000">
            <a:off x="7874243" y="6154745"/>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Can 15"/>
          <p:cNvSpPr/>
          <p:nvPr/>
        </p:nvSpPr>
        <p:spPr>
          <a:xfrm rot="5400000">
            <a:off x="8274459" y="5851118"/>
            <a:ext cx="607254" cy="228695"/>
          </a:xfrm>
          <a:prstGeom prst="can">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ube 16"/>
          <p:cNvSpPr/>
          <p:nvPr/>
        </p:nvSpPr>
        <p:spPr>
          <a:xfrm>
            <a:off x="5519288" y="3782454"/>
            <a:ext cx="3223173" cy="2606317"/>
          </a:xfrm>
          <a:prstGeom prst="cube">
            <a:avLst>
              <a:gd name="adj" fmla="val 17857"/>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Frame 17"/>
          <p:cNvSpPr/>
          <p:nvPr/>
        </p:nvSpPr>
        <p:spPr>
          <a:xfrm>
            <a:off x="5519288" y="4252300"/>
            <a:ext cx="2800272" cy="2136471"/>
          </a:xfrm>
          <a:prstGeom prst="frame">
            <a:avLst>
              <a:gd name="adj1" fmla="val 5446"/>
            </a:avLst>
          </a:prstGeom>
          <a:solidFill>
            <a:srgbClr val="565656"/>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9" name="Rectangle 18"/>
          <p:cNvSpPr/>
          <p:nvPr/>
        </p:nvSpPr>
        <p:spPr>
          <a:xfrm>
            <a:off x="5633635" y="5324968"/>
            <a:ext cx="2573285" cy="119678"/>
          </a:xfrm>
          <a:prstGeom prst="rect">
            <a:avLst/>
          </a:prstGeom>
          <a:solidFill>
            <a:srgbClr val="565656"/>
          </a:solidFill>
          <a:ln w="9525">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 name="Straight Connector 19"/>
          <p:cNvCxnSpPr/>
          <p:nvPr/>
        </p:nvCxnSpPr>
        <p:spPr>
          <a:xfrm>
            <a:off x="5905211" y="5444646"/>
            <a:ext cx="0" cy="44325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V="1">
            <a:off x="5633635" y="4926042"/>
            <a:ext cx="271576" cy="3723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flipV="1">
            <a:off x="5633635" y="5874599"/>
            <a:ext cx="271576" cy="377229"/>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a:off x="5905211" y="4926042"/>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p:cNvCxnSpPr/>
          <p:nvPr/>
        </p:nvCxnSpPr>
        <p:spPr>
          <a:xfrm>
            <a:off x="5905211" y="5887897"/>
            <a:ext cx="2301708" cy="0"/>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p:cNvCxnSpPr/>
          <p:nvPr/>
        </p:nvCxnSpPr>
        <p:spPr>
          <a:xfrm>
            <a:off x="5905211" y="4376411"/>
            <a:ext cx="0" cy="549631"/>
          </a:xfrm>
          <a:prstGeom prst="line">
            <a:avLst/>
          </a:prstGeom>
          <a:ln w="12700">
            <a:solidFill>
              <a:srgbClr val="000000"/>
            </a:solidFill>
          </a:ln>
          <a:effectLst/>
        </p:spPr>
        <p:style>
          <a:lnRef idx="2">
            <a:schemeClr val="accent1"/>
          </a:lnRef>
          <a:fillRef idx="0">
            <a:schemeClr val="accent1"/>
          </a:fillRef>
          <a:effectRef idx="1">
            <a:schemeClr val="accent1"/>
          </a:effectRef>
          <a:fontRef idx="minor">
            <a:schemeClr val="tx1"/>
          </a:fontRef>
        </p:style>
      </p:cxnSp>
      <p:sp>
        <p:nvSpPr>
          <p:cNvPr id="27" name="Frame 26"/>
          <p:cNvSpPr/>
          <p:nvPr/>
        </p:nvSpPr>
        <p:spPr>
          <a:xfrm>
            <a:off x="8931971" y="6319427"/>
            <a:ext cx="673281"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8" name="Frame 27"/>
          <p:cNvSpPr/>
          <p:nvPr/>
        </p:nvSpPr>
        <p:spPr>
          <a:xfrm>
            <a:off x="9122656" y="5962608"/>
            <a:ext cx="1129847" cy="159570"/>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29" name="Can 28"/>
          <p:cNvSpPr/>
          <p:nvPr/>
        </p:nvSpPr>
        <p:spPr>
          <a:xfrm rot="5228088">
            <a:off x="9034177" y="5970133"/>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Frame 29"/>
          <p:cNvSpPr/>
          <p:nvPr/>
        </p:nvSpPr>
        <p:spPr>
          <a:xfrm>
            <a:off x="9550491" y="3473753"/>
            <a:ext cx="390752" cy="2496059"/>
          </a:xfrm>
          <a:prstGeom prst="frame">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31" name="Rounded Rectangle 30"/>
          <p:cNvSpPr/>
          <p:nvPr/>
        </p:nvSpPr>
        <p:spPr>
          <a:xfrm>
            <a:off x="9511853" y="3437185"/>
            <a:ext cx="469246" cy="91975"/>
          </a:xfrm>
          <a:prstGeom prst="roundRect">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2" name="Group 31"/>
          <p:cNvGrpSpPr/>
          <p:nvPr/>
        </p:nvGrpSpPr>
        <p:grpSpPr>
          <a:xfrm>
            <a:off x="8617318" y="4406504"/>
            <a:ext cx="1835867" cy="1986146"/>
            <a:chOff x="7954133" y="2608512"/>
            <a:chExt cx="2090827" cy="2276276"/>
          </a:xfrm>
        </p:grpSpPr>
        <p:sp>
          <p:nvSpPr>
            <p:cNvPr id="34" name="Cube 33"/>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36" name="Block Arc 35"/>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38" name="Parallelogram 37"/>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39" name="Parallelogram 38"/>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0" name="Parallelogram 39"/>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sp>
        <p:nvSpPr>
          <p:cNvPr id="33" name="Can 32"/>
          <p:cNvSpPr/>
          <p:nvPr/>
        </p:nvSpPr>
        <p:spPr>
          <a:xfrm rot="5228088">
            <a:off x="10120081" y="5965780"/>
            <a:ext cx="264843" cy="153228"/>
          </a:xfrm>
          <a:prstGeom prst="can">
            <a:avLst/>
          </a:prstGeom>
          <a:solidFill>
            <a:srgbClr val="0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1" name="Group 40"/>
          <p:cNvGrpSpPr/>
          <p:nvPr/>
        </p:nvGrpSpPr>
        <p:grpSpPr>
          <a:xfrm>
            <a:off x="5679609" y="2198331"/>
            <a:ext cx="1824817" cy="1986146"/>
            <a:chOff x="7954133" y="2608512"/>
            <a:chExt cx="2090827" cy="2276276"/>
          </a:xfrm>
        </p:grpSpPr>
        <p:sp>
          <p:nvSpPr>
            <p:cNvPr id="42" name="Cube 41"/>
            <p:cNvSpPr/>
            <p:nvPr/>
          </p:nvSpPr>
          <p:spPr>
            <a:xfrm>
              <a:off x="7954133" y="3385451"/>
              <a:ext cx="1810774" cy="1499337"/>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p:cNvPicPr>
              <a:picLocks noChangeAspect="1"/>
            </p:cNvPicPr>
            <p:nvPr/>
          </p:nvPicPr>
          <p:blipFill>
            <a:blip r:embed="rId6">
              <a:lum bright="70000" contrast="-70000"/>
              <a:extLst>
                <a:ext uri="{BEBA8EAE-BF5A-486C-A8C5-ECC9F3942E4B}">
                  <a14:imgProps xmlns:a14="http://schemas.microsoft.com/office/drawing/2010/main">
                    <a14:imgLayer r:embed="rId7">
                      <a14:imgEffect>
                        <a14:backgroundRemoval t="0" b="100000" l="0" r="100000">
                          <a14:foregroundMark x1="32588" y1="59545" x2="32588" y2="59545"/>
                          <a14:foregroundMark x1="55591" y1="62727" x2="55591" y2="62727"/>
                          <a14:foregroundMark x1="27157" y1="85682" x2="27157" y2="85682"/>
                          <a14:foregroundMark x1="48243" y1="80682" x2="48243" y2="80682"/>
                          <a14:foregroundMark x1="47284" y1="77045" x2="47284" y2="77045"/>
                          <a14:foregroundMark x1="43131" y1="78409" x2="43131" y2="78409"/>
                          <a14:foregroundMark x1="45687" y1="10000" x2="45687" y2="10000"/>
                          <a14:foregroundMark x1="59425" y1="5909" x2="59425" y2="5909"/>
                          <a14:foregroundMark x1="72843" y1="10000" x2="72843" y2="10000"/>
                          <a14:foregroundMark x1="79233" y1="20682" x2="79233" y2="20682"/>
                          <a14:foregroundMark x1="72524" y1="30909" x2="72524" y2="30909"/>
                          <a14:foregroundMark x1="83706" y1="20227" x2="83706" y2="20227"/>
                          <a14:foregroundMark x1="76038" y1="8409" x2="76038" y2="8409"/>
                          <a14:foregroundMark x1="79233" y1="7727" x2="75719" y2="9091"/>
                          <a14:foregroundMark x1="88179" y1="18864" x2="82428" y2="20227"/>
                          <a14:foregroundMark x1="62300" y1="1136" x2="60064" y2="4091"/>
                          <a14:foregroundMark x1="38019" y1="7500" x2="44728" y2="8182"/>
                          <a14:foregroundMark x1="19169" y1="46364" x2="80511" y2="46136"/>
                          <a14:foregroundMark x1="29712" y1="49318" x2="22684" y2="49773"/>
                          <a14:foregroundMark x1="42812" y1="48864" x2="41534" y2="53182"/>
                          <a14:foregroundMark x1="55911" y1="49091" x2="56230" y2="52955"/>
                          <a14:foregroundMark x1="71246" y1="48864" x2="70927" y2="52727"/>
                          <a14:foregroundMark x1="19489" y1="57045" x2="79233" y2="57045"/>
                          <a14:foregroundMark x1="55272" y1="58182" x2="55591" y2="72500"/>
                          <a14:foregroundMark x1="30351" y1="81136" x2="31949" y2="89091"/>
                          <a14:foregroundMark x1="28754" y1="87500" x2="46006" y2="87727"/>
                          <a14:foregroundMark x1="44728" y1="91136" x2="44728" y2="91136"/>
                          <a14:foregroundMark x1="78275" y1="89091" x2="78275" y2="89091"/>
                          <a14:foregroundMark x1="3834" y1="97045" x2="3834" y2="97045"/>
                          <a14:foregroundMark x1="8946" y1="96364" x2="8946" y2="96364"/>
                          <a14:foregroundMark x1="16294" y1="96364" x2="16294" y2="96364"/>
                          <a14:foregroundMark x1="19808" y1="97045" x2="19808" y2="97045"/>
                          <a14:foregroundMark x1="15016" y1="96136" x2="15655" y2="98409"/>
                          <a14:foregroundMark x1="24920" y1="95909" x2="23642" y2="96364"/>
                          <a14:foregroundMark x1="29073" y1="95000" x2="29073" y2="97500"/>
                          <a14:foregroundMark x1="34185" y1="95455" x2="34185" y2="97955"/>
                          <a14:foregroundMark x1="40895" y1="95909" x2="39617" y2="97273"/>
                          <a14:foregroundMark x1="45367" y1="95909" x2="45367" y2="98182"/>
                          <a14:foregroundMark x1="54952" y1="95909" x2="53035" y2="96591"/>
                          <a14:foregroundMark x1="58786" y1="95455" x2="58786" y2="97955"/>
                          <a14:foregroundMark x1="63898" y1="95227" x2="65176" y2="96591"/>
                          <a14:foregroundMark x1="70288" y1="95909" x2="68371" y2="97045"/>
                          <a14:foregroundMark x1="74441" y1="96136" x2="75080" y2="97955"/>
                          <a14:foregroundMark x1="79233" y1="96136" x2="79872" y2="97955"/>
                          <a14:foregroundMark x1="84984" y1="95227" x2="85304" y2="97955"/>
                          <a14:foregroundMark x1="91693" y1="96136" x2="90415" y2="97273"/>
                          <a14:foregroundMark x1="96486" y1="96136" x2="96805" y2="97955"/>
                        </a14:backgroundRemoval>
                      </a14:imgEffect>
                      <a14:imgEffect>
                        <a14:saturation sat="0"/>
                      </a14:imgEffect>
                    </a14:imgLayer>
                  </a14:imgProps>
                </a:ext>
                <a:ext uri="{28A0092B-C50C-407E-A947-70E740481C1C}">
                  <a14:useLocalDpi xmlns:a14="http://schemas.microsoft.com/office/drawing/2010/main" val="0"/>
                </a:ext>
              </a:extLst>
            </a:blip>
            <a:stretch>
              <a:fillRect/>
            </a:stretch>
          </p:blipFill>
          <p:spPr>
            <a:xfrm>
              <a:off x="8471271" y="3943331"/>
              <a:ext cx="449209" cy="631476"/>
            </a:xfrm>
            <a:prstGeom prst="rect">
              <a:avLst/>
            </a:prstGeom>
          </p:spPr>
        </p:pic>
        <p:sp>
          <p:nvSpPr>
            <p:cNvPr id="44" name="Block Arc 43"/>
            <p:cNvSpPr/>
            <p:nvPr/>
          </p:nvSpPr>
          <p:spPr>
            <a:xfrm rot="10343854">
              <a:off x="9410701" y="3418534"/>
              <a:ext cx="422787"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sp>
          <p:nvSpPr>
            <p:cNvPr id="45" name="Parallelogram 44"/>
            <p:cNvSpPr/>
            <p:nvPr/>
          </p:nvSpPr>
          <p:spPr>
            <a:xfrm>
              <a:off x="8055610" y="3421380"/>
              <a:ext cx="1604010" cy="293370"/>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6" name="Parallelogram 45"/>
            <p:cNvSpPr/>
            <p:nvPr/>
          </p:nvSpPr>
          <p:spPr>
            <a:xfrm>
              <a:off x="8358400" y="2608512"/>
              <a:ext cx="1686560" cy="765524"/>
            </a:xfrm>
            <a:prstGeom prst="parallelogram">
              <a:avLst>
                <a:gd name="adj" fmla="val 31677"/>
              </a:avLst>
            </a:prstGeom>
            <a:solidFill>
              <a:schemeClr val="accent1"/>
            </a:solidFill>
            <a:ln>
              <a:solidFill>
                <a:srgbClr val="C00000"/>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47" name="Parallelogram 46"/>
            <p:cNvSpPr/>
            <p:nvPr/>
          </p:nvSpPr>
          <p:spPr>
            <a:xfrm>
              <a:off x="8447934" y="2646191"/>
              <a:ext cx="1507490" cy="690165"/>
            </a:xfrm>
            <a:prstGeom prst="parallelogram">
              <a:avLst>
                <a:gd name="adj" fmla="val 31677"/>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grpSp>
      <p:grpSp>
        <p:nvGrpSpPr>
          <p:cNvPr id="48" name="Group 47"/>
          <p:cNvGrpSpPr/>
          <p:nvPr/>
        </p:nvGrpSpPr>
        <p:grpSpPr>
          <a:xfrm>
            <a:off x="6974354" y="2780456"/>
            <a:ext cx="1809697" cy="1389857"/>
            <a:chOff x="4133611" y="1173178"/>
            <a:chExt cx="1964396" cy="1592882"/>
          </a:xfrm>
        </p:grpSpPr>
        <p:sp>
          <p:nvSpPr>
            <p:cNvPr id="49" name="Cube 48"/>
            <p:cNvSpPr/>
            <p:nvPr/>
          </p:nvSpPr>
          <p:spPr>
            <a:xfrm>
              <a:off x="4133611" y="1855168"/>
              <a:ext cx="1712797" cy="910892"/>
            </a:xfrm>
            <a:prstGeom prst="cube">
              <a:avLst>
                <a:gd name="adj" fmla="val 50195"/>
              </a:avLst>
            </a:prstGeom>
            <a:solidFill>
              <a:srgbClr val="0033CC"/>
            </a:solidFill>
            <a:ln>
              <a:solidFill>
                <a:schemeClr val="tx2">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0" name="Parallelogram 49"/>
            <p:cNvSpPr/>
            <p:nvPr/>
          </p:nvSpPr>
          <p:spPr>
            <a:xfrm>
              <a:off x="4237540" y="1900804"/>
              <a:ext cx="1492700" cy="362128"/>
            </a:xfrm>
            <a:prstGeom prst="parallelogram">
              <a:avLst>
                <a:gd name="adj" fmla="val 99026"/>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1" name="Parallelogram 50"/>
            <p:cNvSpPr/>
            <p:nvPr/>
          </p:nvSpPr>
          <p:spPr>
            <a:xfrm>
              <a:off x="4589029" y="1173178"/>
              <a:ext cx="1508978" cy="680090"/>
            </a:xfrm>
            <a:prstGeom prst="parallelogram">
              <a:avLst>
                <a:gd name="adj" fmla="val 38588"/>
              </a:avLst>
            </a:prstGeom>
            <a:solidFill>
              <a:srgbClr val="0033CC"/>
            </a:soli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2" name="Parallelogram 51"/>
            <p:cNvSpPr/>
            <p:nvPr/>
          </p:nvSpPr>
          <p:spPr>
            <a:xfrm>
              <a:off x="4646740" y="1212758"/>
              <a:ext cx="1355280" cy="615110"/>
            </a:xfrm>
            <a:prstGeom prst="parallelogram">
              <a:avLst>
                <a:gd name="adj" fmla="val 38325"/>
              </a:avLst>
            </a:prstGeom>
            <a:gradFill flip="none" rotWithShape="1">
              <a:gsLst>
                <a:gs pos="0">
                  <a:schemeClr val="bg1">
                    <a:lumMod val="50000"/>
                  </a:schemeClr>
                </a:gs>
                <a:gs pos="48000">
                  <a:schemeClr val="bg1">
                    <a:lumMod val="75000"/>
                  </a:schemeClr>
                </a:gs>
                <a:gs pos="100000">
                  <a:schemeClr val="bg1">
                    <a:lumMod val="75000"/>
                  </a:schemeClr>
                </a:gs>
              </a:gsLst>
              <a:lin ang="16200000" scaled="1"/>
              <a:tileRect/>
            </a:gradFill>
            <a:ln>
              <a:solidFill>
                <a:schemeClr val="tx2">
                  <a:lumMod val="50000"/>
                </a:schemeClr>
              </a:solid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53" name="Block Arc 52"/>
            <p:cNvSpPr/>
            <p:nvPr/>
          </p:nvSpPr>
          <p:spPr>
            <a:xfrm rot="10343854">
              <a:off x="5466267" y="1877716"/>
              <a:ext cx="386820" cy="691658"/>
            </a:xfrm>
            <a:prstGeom prst="blockArc">
              <a:avLst>
                <a:gd name="adj1" fmla="val 7132485"/>
                <a:gd name="adj2" fmla="val 20724167"/>
                <a:gd name="adj3" fmla="val 17396"/>
              </a:avLst>
            </a:prstGeom>
            <a:solidFill>
              <a:srgbClr val="000000"/>
            </a:solidFill>
            <a:ln>
              <a:solidFill>
                <a:srgbClr val="00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solidFill>
                  <a:schemeClr val="tx1"/>
                </a:solidFill>
              </a:endParaRPr>
            </a:p>
          </p:txBody>
        </p:sp>
      </p:grpSp>
      <p:grpSp>
        <p:nvGrpSpPr>
          <p:cNvPr id="54" name="Group 53"/>
          <p:cNvGrpSpPr/>
          <p:nvPr/>
        </p:nvGrpSpPr>
        <p:grpSpPr>
          <a:xfrm>
            <a:off x="5736028" y="4563536"/>
            <a:ext cx="1059195" cy="783109"/>
            <a:chOff x="235458" y="3295322"/>
            <a:chExt cx="1506042" cy="1029285"/>
          </a:xfrm>
        </p:grpSpPr>
        <p:grpSp>
          <p:nvGrpSpPr>
            <p:cNvPr id="55" name="Group 54"/>
            <p:cNvGrpSpPr/>
            <p:nvPr/>
          </p:nvGrpSpPr>
          <p:grpSpPr>
            <a:xfrm rot="5400000">
              <a:off x="883640" y="3352858"/>
              <a:ext cx="651540" cy="822634"/>
              <a:chOff x="7725530" y="392793"/>
              <a:chExt cx="2952673" cy="4027751"/>
            </a:xfrm>
          </p:grpSpPr>
          <p:pic>
            <p:nvPicPr>
              <p:cNvPr id="69"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Rectangle 69"/>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6" name="Group 55"/>
            <p:cNvGrpSpPr/>
            <p:nvPr/>
          </p:nvGrpSpPr>
          <p:grpSpPr>
            <a:xfrm>
              <a:off x="499324" y="3295322"/>
              <a:ext cx="651540" cy="822634"/>
              <a:chOff x="7725530" y="392793"/>
              <a:chExt cx="2952673" cy="4027751"/>
            </a:xfrm>
          </p:grpSpPr>
          <p:pic>
            <p:nvPicPr>
              <p:cNvPr id="67"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8" name="Rectangle 67"/>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7" name="Group 56"/>
            <p:cNvGrpSpPr/>
            <p:nvPr/>
          </p:nvGrpSpPr>
          <p:grpSpPr>
            <a:xfrm rot="6632646">
              <a:off x="1004413" y="3476156"/>
              <a:ext cx="651540" cy="822634"/>
              <a:chOff x="7725530" y="392793"/>
              <a:chExt cx="2952673" cy="4027751"/>
            </a:xfrm>
          </p:grpSpPr>
          <p:pic>
            <p:nvPicPr>
              <p:cNvPr id="65"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6" name="Rectangle 65"/>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8" name="Group 57"/>
            <p:cNvGrpSpPr/>
            <p:nvPr/>
          </p:nvGrpSpPr>
          <p:grpSpPr>
            <a:xfrm rot="19812633">
              <a:off x="760425" y="3501973"/>
              <a:ext cx="651540" cy="822634"/>
              <a:chOff x="7725530" y="392793"/>
              <a:chExt cx="2952673" cy="4027751"/>
            </a:xfrm>
          </p:grpSpPr>
          <p:pic>
            <p:nvPicPr>
              <p:cNvPr id="63"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4" name="Rectangle 63"/>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59" name="Group 58"/>
            <p:cNvGrpSpPr/>
            <p:nvPr/>
          </p:nvGrpSpPr>
          <p:grpSpPr>
            <a:xfrm rot="20709463">
              <a:off x="235458" y="3441507"/>
              <a:ext cx="651540" cy="822634"/>
              <a:chOff x="7725530" y="392793"/>
              <a:chExt cx="2952673" cy="4027751"/>
            </a:xfrm>
          </p:grpSpPr>
          <p:pic>
            <p:nvPicPr>
              <p:cNvPr id="61" name="Picture 2" descr="Choice Medium Weight White Wrapped Plastic Spork and Napkin Kit - 1000/Case"/>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10000" b="90000" l="10000" r="90000"/>
                        </a14:imgEffect>
                      </a14:imgLayer>
                    </a14:imgProps>
                  </a:ext>
                  <a:ext uri="{28A0092B-C50C-407E-A947-70E740481C1C}">
                    <a14:useLocalDpi xmlns:a14="http://schemas.microsoft.com/office/drawing/2010/main" val="0"/>
                  </a:ext>
                </a:extLst>
              </a:blip>
              <a:srcRect l="20788" t="14204" r="13906" b="11511"/>
              <a:stretch/>
            </p:blipFill>
            <p:spPr bwMode="auto">
              <a:xfrm>
                <a:off x="7725530" y="665963"/>
                <a:ext cx="2952673" cy="335866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2" name="Rectangle 61"/>
              <p:cNvSpPr/>
              <p:nvPr/>
            </p:nvSpPr>
            <p:spPr>
              <a:xfrm rot="18983076">
                <a:off x="8428252" y="392793"/>
                <a:ext cx="1267782" cy="4027751"/>
              </a:xfrm>
              <a:prstGeom prst="rect">
                <a:avLst/>
              </a:prstGeom>
              <a:noFill/>
              <a:ln>
                <a:solidFill>
                  <a:schemeClr val="bg1">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60" name="Trapezoid 59"/>
            <p:cNvSpPr/>
            <p:nvPr/>
          </p:nvSpPr>
          <p:spPr>
            <a:xfrm rot="10800000">
              <a:off x="369521" y="3925842"/>
              <a:ext cx="1195413" cy="266428"/>
            </a:xfrm>
            <a:prstGeom prst="trapezoid">
              <a:avLst/>
            </a:prstGeom>
            <a:solidFill>
              <a:srgbClr val="000000">
                <a:alpha val="56000"/>
              </a:srgb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71" name="Group 70"/>
          <p:cNvGrpSpPr/>
          <p:nvPr/>
        </p:nvGrpSpPr>
        <p:grpSpPr>
          <a:xfrm>
            <a:off x="6848241" y="4672396"/>
            <a:ext cx="874736" cy="627746"/>
            <a:chOff x="818974" y="2708243"/>
            <a:chExt cx="1269165" cy="745768"/>
          </a:xfrm>
        </p:grpSpPr>
        <p:pic>
          <p:nvPicPr>
            <p:cNvPr id="72" name="Picture 71"/>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927096"/>
              <a:ext cx="1257328" cy="526915"/>
            </a:xfrm>
            <a:prstGeom prst="rect">
              <a:avLst/>
            </a:prstGeom>
          </p:spPr>
        </p:pic>
        <p:pic>
          <p:nvPicPr>
            <p:cNvPr id="73" name="Picture 72"/>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30811" y="2867564"/>
              <a:ext cx="1257328" cy="526915"/>
            </a:xfrm>
            <a:prstGeom prst="rect">
              <a:avLst/>
            </a:prstGeom>
          </p:spPr>
        </p:pic>
        <p:pic>
          <p:nvPicPr>
            <p:cNvPr id="74" name="Picture 73"/>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825750"/>
              <a:ext cx="1257328" cy="526915"/>
            </a:xfrm>
            <a:prstGeom prst="rect">
              <a:avLst/>
            </a:prstGeom>
          </p:spPr>
        </p:pic>
        <p:pic>
          <p:nvPicPr>
            <p:cNvPr id="75" name="Picture 74"/>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18974" y="2785939"/>
              <a:ext cx="1257328" cy="526915"/>
            </a:xfrm>
            <a:prstGeom prst="rect">
              <a:avLst/>
            </a:prstGeom>
          </p:spPr>
        </p:pic>
        <p:pic>
          <p:nvPicPr>
            <p:cNvPr id="76" name="Picture 75"/>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3005" y="2744851"/>
              <a:ext cx="1257328" cy="526915"/>
            </a:xfrm>
            <a:prstGeom prst="rect">
              <a:avLst/>
            </a:prstGeom>
          </p:spPr>
        </p:pic>
        <p:pic>
          <p:nvPicPr>
            <p:cNvPr id="77" name="Picture 76"/>
            <p:cNvPicPr>
              <a:picLocks noChangeAspect="1"/>
            </p:cNvPicPr>
            <p:nvPr/>
          </p:nvPicPr>
          <p:blipFill>
            <a:blip r:embed="rId10">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827035" y="2708243"/>
              <a:ext cx="1257328" cy="526915"/>
            </a:xfrm>
            <a:prstGeom prst="rect">
              <a:avLst/>
            </a:prstGeom>
          </p:spPr>
        </p:pic>
      </p:grpSp>
      <p:pic>
        <p:nvPicPr>
          <p:cNvPr id="78" name="Picture 24" descr="Schools &amp; Foodservice - Fresh Innovations"/>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478029" y="3381260"/>
            <a:ext cx="479136" cy="34909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9" name="Picture 22" descr="Juicy Juice Veggie Orange Medley Single Serve - 4.23 Fl. Oz. - Round Eye  Supply"/>
          <p:cNvPicPr>
            <a:picLocks noChangeAspect="1" noChangeArrowheads="1"/>
          </p:cNvPicPr>
          <p:nvPr/>
        </p:nvPicPr>
        <p:blipFill rotWithShape="1">
          <a:blip r:embed="rId13">
            <a:extLst>
              <a:ext uri="{BEBA8EAE-BF5A-486C-A8C5-ECC9F3942E4B}">
                <a14:imgProps xmlns:a14="http://schemas.microsoft.com/office/drawing/2010/main">
                  <a14:imgLayer r:embed="rId14">
                    <a14:imgEffect>
                      <a14:backgroundRemoval t="10000" b="90000" l="10000" r="90000"/>
                    </a14:imgEffect>
                  </a14:imgLayer>
                </a14:imgProps>
              </a:ext>
              <a:ext uri="{28A0092B-C50C-407E-A947-70E740481C1C}">
                <a14:useLocalDpi xmlns:a14="http://schemas.microsoft.com/office/drawing/2010/main" val="0"/>
              </a:ext>
            </a:extLst>
          </a:blip>
          <a:srcRect l="29942" t="11848" r="29653" b="12810"/>
          <a:stretch/>
        </p:blipFill>
        <p:spPr bwMode="auto">
          <a:xfrm>
            <a:off x="9549508" y="4890115"/>
            <a:ext cx="263250" cy="474379"/>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205876" y="26606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5" name="Picture 104"/>
          <p:cNvPicPr>
            <a:picLocks noChangeAspect="1"/>
          </p:cNvPicPr>
          <p:nvPr/>
        </p:nvPicPr>
        <p:blipFill>
          <a:blip r:embed="rId17">
            <a:extLst>
              <a:ext uri="{BEBA8EAE-BF5A-486C-A8C5-ECC9F3942E4B}">
                <a14:imgProps xmlns:a14="http://schemas.microsoft.com/office/drawing/2010/main">
                  <a14:imgLayer r:embed="rId18">
                    <a14:imgEffect>
                      <a14:backgroundRemoval t="0" b="100000" l="0" r="100000">
                        <a14:foregroundMark x1="5578" y1="11837" x2="6375" y2="3265"/>
                        <a14:foregroundMark x1="6773" y1="2857" x2="13147" y2="2857"/>
                        <a14:foregroundMark x1="94422" y1="16735" x2="99203" y2="31837"/>
                        <a14:foregroundMark x1="3586" y1="88571" x2="34263" y2="88571"/>
                        <a14:foregroundMark x1="12749" y1="2041" x2="48207" y2="2041"/>
                      </a14:backgroundRemoval>
                    </a14:imgEffect>
                  </a14:imgLayer>
                </a14:imgProps>
              </a:ext>
              <a:ext uri="{28A0092B-C50C-407E-A947-70E740481C1C}">
                <a14:useLocalDpi xmlns:a14="http://schemas.microsoft.com/office/drawing/2010/main" val="0"/>
              </a:ext>
            </a:extLst>
          </a:blip>
          <a:stretch>
            <a:fillRect/>
          </a:stretch>
        </p:blipFill>
        <p:spPr>
          <a:xfrm>
            <a:off x="8818053" y="4865023"/>
            <a:ext cx="543640" cy="530645"/>
          </a:xfrm>
          <a:prstGeom prst="rect">
            <a:avLst/>
          </a:prstGeom>
          <a:effectLst>
            <a:outerShdw blurRad="50800" dist="38100" dir="2700000" algn="tl" rotWithShape="0">
              <a:prstClr val="black">
                <a:alpha val="40000"/>
              </a:prstClr>
            </a:outerShdw>
          </a:effectLst>
        </p:spPr>
      </p:pic>
      <p:pic>
        <p:nvPicPr>
          <p:cNvPr id="12" name="Man4">
            <a:extLst>
              <a:ext uri="{FF2B5EF4-FFF2-40B4-BE49-F238E27FC236}">
                <a16:creationId xmlns:a16="http://schemas.microsoft.com/office/drawing/2014/main" id="{1D41BA8A-C8B8-4B75-81B3-E5422C4241BA}"/>
              </a:ext>
            </a:extLst>
          </p:cNvPr>
          <p:cNvPicPr>
            <a:picLocks noChangeAspect="1" noChangeArrowheads="1"/>
          </p:cNvPicPr>
          <p:nvPr/>
        </p:nvPicPr>
        <p:blipFill>
          <a:blip r:embed="rId19" cstate="email">
            <a:extLst>
              <a:ext uri="{28A0092B-C50C-407E-A947-70E740481C1C}">
                <a14:useLocalDpi xmlns:a14="http://schemas.microsoft.com/office/drawing/2010/main"/>
              </a:ext>
            </a:extLst>
          </a:blip>
          <a:srcRect/>
          <a:stretch/>
        </p:blipFill>
        <p:spPr bwMode="auto">
          <a:xfrm>
            <a:off x="9165156" y="1123918"/>
            <a:ext cx="2340968" cy="544880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15613" y="1643558"/>
            <a:ext cx="5412269" cy="4533900"/>
          </a:xfrm>
          <a:prstGeom prst="rect">
            <a:avLst/>
          </a:prstGeom>
          <a:solidFill>
            <a:srgbClr val="7F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CA9ED7D-C4FA-B281-D4B0-A637FA4412F5}"/>
              </a:ext>
            </a:extLst>
          </p:cNvPr>
          <p:cNvSpPr txBox="1"/>
          <p:nvPr/>
        </p:nvSpPr>
        <p:spPr>
          <a:xfrm>
            <a:off x="211416" y="3407138"/>
            <a:ext cx="5115653" cy="2308324"/>
          </a:xfrm>
          <a:prstGeom prst="rect">
            <a:avLst/>
          </a:prstGeom>
          <a:noFill/>
        </p:spPr>
        <p:txBody>
          <a:bodyPr wrap="square">
            <a:spAutoFit/>
          </a:bodyPr>
          <a:lstStyle/>
          <a:p>
            <a:r>
              <a:rPr lang="en-US" sz="2400" b="0" i="0" dirty="0">
                <a:solidFill>
                  <a:schemeClr val="bg1"/>
                </a:solidFill>
                <a:effectLst/>
                <a:latin typeface="Century Gothic" panose="020B0502020202020204" pitchFamily="34" charset="0"/>
              </a:rPr>
              <a:t>Staff must ensure reimbursable meals are served BEFORE recording the meals on the ASP/Community Forms. Meals served that are not reimbursable cannot be claimed.</a:t>
            </a:r>
            <a:endParaRPr lang="en-US" sz="2400" dirty="0">
              <a:solidFill>
                <a:schemeClr val="bg1"/>
              </a:solidFill>
              <a:latin typeface="Century Gothic" panose="020B0502020202020204" pitchFamily="34" charset="0"/>
            </a:endParaRPr>
          </a:p>
        </p:txBody>
      </p:sp>
      <p:grpSp>
        <p:nvGrpSpPr>
          <p:cNvPr id="26" name="Group 25">
            <a:extLst>
              <a:ext uri="{FF2B5EF4-FFF2-40B4-BE49-F238E27FC236}">
                <a16:creationId xmlns:a16="http://schemas.microsoft.com/office/drawing/2014/main" id="{DA9148E8-2EB6-6CD1-462C-34CDA5966B36}"/>
              </a:ext>
            </a:extLst>
          </p:cNvPr>
          <p:cNvGrpSpPr/>
          <p:nvPr/>
        </p:nvGrpSpPr>
        <p:grpSpPr>
          <a:xfrm>
            <a:off x="5389594" y="4184480"/>
            <a:ext cx="1569368" cy="2538912"/>
            <a:chOff x="5389594" y="4184480"/>
            <a:chExt cx="1569368" cy="2538912"/>
          </a:xfrm>
        </p:grpSpPr>
        <p:grpSp>
          <p:nvGrpSpPr>
            <p:cNvPr id="84" name="Group 83">
              <a:extLst>
                <a:ext uri="{FF2B5EF4-FFF2-40B4-BE49-F238E27FC236}">
                  <a16:creationId xmlns:a16="http://schemas.microsoft.com/office/drawing/2014/main" id="{4D1F8B9E-48E9-41EF-89B1-5FC734D0A6F5}"/>
                </a:ext>
              </a:extLst>
            </p:cNvPr>
            <p:cNvGrpSpPr/>
            <p:nvPr/>
          </p:nvGrpSpPr>
          <p:grpSpPr>
            <a:xfrm>
              <a:off x="5389594" y="4184480"/>
              <a:ext cx="1569368" cy="2538912"/>
              <a:chOff x="3627610" y="3924577"/>
              <a:chExt cx="1475648" cy="2073568"/>
            </a:xfrm>
          </p:grpSpPr>
          <p:grpSp>
            <p:nvGrpSpPr>
              <p:cNvPr id="85" name="Group 84">
                <a:extLst>
                  <a:ext uri="{FF2B5EF4-FFF2-40B4-BE49-F238E27FC236}">
                    <a16:creationId xmlns:a16="http://schemas.microsoft.com/office/drawing/2014/main" id="{A59CBC3F-7BE6-484D-86DE-2502999682E9}"/>
                  </a:ext>
                </a:extLst>
              </p:cNvPr>
              <p:cNvGrpSpPr/>
              <p:nvPr/>
            </p:nvGrpSpPr>
            <p:grpSpPr>
              <a:xfrm>
                <a:off x="3966959" y="5234079"/>
                <a:ext cx="861710" cy="444635"/>
                <a:chOff x="6783868" y="4995224"/>
                <a:chExt cx="861710" cy="444635"/>
              </a:xfrm>
              <a:solidFill>
                <a:srgbClr val="97663B"/>
              </a:solidFill>
            </p:grpSpPr>
            <p:sp>
              <p:nvSpPr>
                <p:cNvPr id="136" name="Freeform: Shape 121">
                  <a:extLst>
                    <a:ext uri="{FF2B5EF4-FFF2-40B4-BE49-F238E27FC236}">
                      <a16:creationId xmlns:a16="http://schemas.microsoft.com/office/drawing/2014/main" id="{C4965F05-89D1-4D2E-8A2D-6A1AA1B46086}"/>
                    </a:ext>
                  </a:extLst>
                </p:cNvPr>
                <p:cNvSpPr/>
                <p:nvPr/>
              </p:nvSpPr>
              <p:spPr>
                <a:xfrm>
                  <a:off x="6783868" y="4999747"/>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7" name="Freeform: Shape 122">
                  <a:extLst>
                    <a:ext uri="{FF2B5EF4-FFF2-40B4-BE49-F238E27FC236}">
                      <a16:creationId xmlns:a16="http://schemas.microsoft.com/office/drawing/2014/main" id="{EF9385A7-23F3-47A7-AA9A-C7065DBCF0F6}"/>
                    </a:ext>
                  </a:extLst>
                </p:cNvPr>
                <p:cNvSpPr/>
                <p:nvPr/>
              </p:nvSpPr>
              <p:spPr>
                <a:xfrm flipH="1">
                  <a:off x="7433995" y="4995224"/>
                  <a:ext cx="211583" cy="440112"/>
                </a:xfrm>
                <a:custGeom>
                  <a:avLst/>
                  <a:gdLst>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88106 w 204787"/>
                    <a:gd name="connsiteY3" fmla="*/ 442913 h 442913"/>
                    <a:gd name="connsiteX4" fmla="*/ 16668 w 204787"/>
                    <a:gd name="connsiteY4" fmla="*/ 440532 h 442913"/>
                    <a:gd name="connsiteX5" fmla="*/ 0 w 204787"/>
                    <a:gd name="connsiteY5" fmla="*/ 326232 h 442913"/>
                    <a:gd name="connsiteX6" fmla="*/ 100012 w 204787"/>
                    <a:gd name="connsiteY6" fmla="*/ 0 h 442913"/>
                    <a:gd name="connsiteX0" fmla="*/ 100012 w 204787"/>
                    <a:gd name="connsiteY0" fmla="*/ 0 h 442913"/>
                    <a:gd name="connsiteX1" fmla="*/ 204787 w 204787"/>
                    <a:gd name="connsiteY1" fmla="*/ 64294 h 442913"/>
                    <a:gd name="connsiteX2" fmla="*/ 135731 w 204787"/>
                    <a:gd name="connsiteY2" fmla="*/ 390525 h 442913"/>
                    <a:gd name="connsiteX3" fmla="*/ 100012 w 204787"/>
                    <a:gd name="connsiteY3" fmla="*/ 350044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2913"/>
                    <a:gd name="connsiteX1" fmla="*/ 204787 w 204787"/>
                    <a:gd name="connsiteY1" fmla="*/ 64294 h 442913"/>
                    <a:gd name="connsiteX2" fmla="*/ 135731 w 204787"/>
                    <a:gd name="connsiteY2" fmla="*/ 390525 h 442913"/>
                    <a:gd name="connsiteX3" fmla="*/ 83343 w 204787"/>
                    <a:gd name="connsiteY3" fmla="*/ 347663 h 442913"/>
                    <a:gd name="connsiteX4" fmla="*/ 88106 w 204787"/>
                    <a:gd name="connsiteY4" fmla="*/ 442913 h 442913"/>
                    <a:gd name="connsiteX5" fmla="*/ 16668 w 204787"/>
                    <a:gd name="connsiteY5" fmla="*/ 440532 h 442913"/>
                    <a:gd name="connsiteX6" fmla="*/ 0 w 204787"/>
                    <a:gd name="connsiteY6" fmla="*/ 326232 h 442913"/>
                    <a:gd name="connsiteX7" fmla="*/ 100012 w 204787"/>
                    <a:gd name="connsiteY7" fmla="*/ 0 h 442913"/>
                    <a:gd name="connsiteX0" fmla="*/ 100012 w 204787"/>
                    <a:gd name="connsiteY0" fmla="*/ 0 h 446274"/>
                    <a:gd name="connsiteX1" fmla="*/ 204787 w 204787"/>
                    <a:gd name="connsiteY1" fmla="*/ 64294 h 446274"/>
                    <a:gd name="connsiteX2" fmla="*/ 135731 w 204787"/>
                    <a:gd name="connsiteY2" fmla="*/ 390525 h 446274"/>
                    <a:gd name="connsiteX3" fmla="*/ 83343 w 204787"/>
                    <a:gd name="connsiteY3" fmla="*/ 347663 h 446274"/>
                    <a:gd name="connsiteX4" fmla="*/ 88106 w 204787"/>
                    <a:gd name="connsiteY4" fmla="*/ 442913 h 446274"/>
                    <a:gd name="connsiteX5" fmla="*/ 52387 w 204787"/>
                    <a:gd name="connsiteY5" fmla="*/ 426244 h 446274"/>
                    <a:gd name="connsiteX6" fmla="*/ 16668 w 204787"/>
                    <a:gd name="connsiteY6" fmla="*/ 440532 h 446274"/>
                    <a:gd name="connsiteX7" fmla="*/ 0 w 204787"/>
                    <a:gd name="connsiteY7" fmla="*/ 326232 h 446274"/>
                    <a:gd name="connsiteX8" fmla="*/ 100012 w 204787"/>
                    <a:gd name="connsiteY8" fmla="*/ 0 h 446274"/>
                    <a:gd name="connsiteX0" fmla="*/ 100012 w 204787"/>
                    <a:gd name="connsiteY0" fmla="*/ 0 h 447378"/>
                    <a:gd name="connsiteX1" fmla="*/ 204787 w 204787"/>
                    <a:gd name="connsiteY1" fmla="*/ 64294 h 447378"/>
                    <a:gd name="connsiteX2" fmla="*/ 135731 w 204787"/>
                    <a:gd name="connsiteY2" fmla="*/ 390525 h 447378"/>
                    <a:gd name="connsiteX3" fmla="*/ 83343 w 204787"/>
                    <a:gd name="connsiteY3" fmla="*/ 347663 h 447378"/>
                    <a:gd name="connsiteX4" fmla="*/ 88106 w 204787"/>
                    <a:gd name="connsiteY4" fmla="*/ 442913 h 447378"/>
                    <a:gd name="connsiteX5" fmla="*/ 57149 w 204787"/>
                    <a:gd name="connsiteY5" fmla="*/ 435769 h 447378"/>
                    <a:gd name="connsiteX6" fmla="*/ 16668 w 204787"/>
                    <a:gd name="connsiteY6" fmla="*/ 440532 h 447378"/>
                    <a:gd name="connsiteX7" fmla="*/ 0 w 204787"/>
                    <a:gd name="connsiteY7" fmla="*/ 326232 h 447378"/>
                    <a:gd name="connsiteX8" fmla="*/ 100012 w 204787"/>
                    <a:gd name="connsiteY8" fmla="*/ 0 h 447378"/>
                    <a:gd name="connsiteX0" fmla="*/ 100012 w 204787"/>
                    <a:gd name="connsiteY0" fmla="*/ 0 h 446749"/>
                    <a:gd name="connsiteX1" fmla="*/ 204787 w 204787"/>
                    <a:gd name="connsiteY1" fmla="*/ 64294 h 446749"/>
                    <a:gd name="connsiteX2" fmla="*/ 135731 w 204787"/>
                    <a:gd name="connsiteY2" fmla="*/ 390525 h 446749"/>
                    <a:gd name="connsiteX3" fmla="*/ 83343 w 204787"/>
                    <a:gd name="connsiteY3" fmla="*/ 347663 h 446749"/>
                    <a:gd name="connsiteX4" fmla="*/ 88106 w 204787"/>
                    <a:gd name="connsiteY4" fmla="*/ 442913 h 446749"/>
                    <a:gd name="connsiteX5" fmla="*/ 54768 w 204787"/>
                    <a:gd name="connsiteY5" fmla="*/ 431007 h 446749"/>
                    <a:gd name="connsiteX6" fmla="*/ 16668 w 204787"/>
                    <a:gd name="connsiteY6" fmla="*/ 440532 h 446749"/>
                    <a:gd name="connsiteX7" fmla="*/ 0 w 204787"/>
                    <a:gd name="connsiteY7" fmla="*/ 326232 h 446749"/>
                    <a:gd name="connsiteX8" fmla="*/ 100012 w 204787"/>
                    <a:gd name="connsiteY8" fmla="*/ 0 h 446749"/>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569121"/>
                    <a:gd name="connsiteX1" fmla="*/ 204787 w 204787"/>
                    <a:gd name="connsiteY1" fmla="*/ 64294 h 569121"/>
                    <a:gd name="connsiteX2" fmla="*/ 135731 w 204787"/>
                    <a:gd name="connsiteY2" fmla="*/ 390525 h 569121"/>
                    <a:gd name="connsiteX3" fmla="*/ 83343 w 204787"/>
                    <a:gd name="connsiteY3" fmla="*/ 347663 h 569121"/>
                    <a:gd name="connsiteX4" fmla="*/ 88106 w 204787"/>
                    <a:gd name="connsiteY4" fmla="*/ 442913 h 569121"/>
                    <a:gd name="connsiteX5" fmla="*/ 59530 w 204787"/>
                    <a:gd name="connsiteY5" fmla="*/ 569120 h 569121"/>
                    <a:gd name="connsiteX6" fmla="*/ 16668 w 204787"/>
                    <a:gd name="connsiteY6" fmla="*/ 440532 h 569121"/>
                    <a:gd name="connsiteX7" fmla="*/ 0 w 204787"/>
                    <a:gd name="connsiteY7" fmla="*/ 326232 h 569121"/>
                    <a:gd name="connsiteX8" fmla="*/ 100012 w 204787"/>
                    <a:gd name="connsiteY8" fmla="*/ 0 h 569121"/>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71436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53059"/>
                    <a:gd name="connsiteX1" fmla="*/ 204787 w 204787"/>
                    <a:gd name="connsiteY1" fmla="*/ 64294 h 453059"/>
                    <a:gd name="connsiteX2" fmla="*/ 135731 w 204787"/>
                    <a:gd name="connsiteY2" fmla="*/ 390525 h 453059"/>
                    <a:gd name="connsiteX3" fmla="*/ 83343 w 204787"/>
                    <a:gd name="connsiteY3" fmla="*/ 347663 h 453059"/>
                    <a:gd name="connsiteX4" fmla="*/ 88106 w 204787"/>
                    <a:gd name="connsiteY4" fmla="*/ 442913 h 453059"/>
                    <a:gd name="connsiteX5" fmla="*/ 61911 w 204787"/>
                    <a:gd name="connsiteY5" fmla="*/ 452439 h 453059"/>
                    <a:gd name="connsiteX6" fmla="*/ 16668 w 204787"/>
                    <a:gd name="connsiteY6" fmla="*/ 440532 h 453059"/>
                    <a:gd name="connsiteX7" fmla="*/ 0 w 204787"/>
                    <a:gd name="connsiteY7" fmla="*/ 326232 h 453059"/>
                    <a:gd name="connsiteX8" fmla="*/ 100012 w 204787"/>
                    <a:gd name="connsiteY8" fmla="*/ 0 h 453059"/>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8106 w 204787"/>
                    <a:gd name="connsiteY4" fmla="*/ 442913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61348"/>
                    <a:gd name="connsiteX1" fmla="*/ 204787 w 204787"/>
                    <a:gd name="connsiteY1" fmla="*/ 64294 h 461348"/>
                    <a:gd name="connsiteX2" fmla="*/ 135731 w 204787"/>
                    <a:gd name="connsiteY2" fmla="*/ 390525 h 461348"/>
                    <a:gd name="connsiteX3" fmla="*/ 83343 w 204787"/>
                    <a:gd name="connsiteY3" fmla="*/ 347663 h 461348"/>
                    <a:gd name="connsiteX4" fmla="*/ 85725 w 204787"/>
                    <a:gd name="connsiteY4" fmla="*/ 414338 h 461348"/>
                    <a:gd name="connsiteX5" fmla="*/ 61911 w 204787"/>
                    <a:gd name="connsiteY5" fmla="*/ 452439 h 461348"/>
                    <a:gd name="connsiteX6" fmla="*/ 16668 w 204787"/>
                    <a:gd name="connsiteY6" fmla="*/ 440532 h 461348"/>
                    <a:gd name="connsiteX7" fmla="*/ 0 w 204787"/>
                    <a:gd name="connsiteY7" fmla="*/ 326232 h 461348"/>
                    <a:gd name="connsiteX8" fmla="*/ 100012 w 204787"/>
                    <a:gd name="connsiteY8" fmla="*/ 0 h 461348"/>
                    <a:gd name="connsiteX0" fmla="*/ 100012 w 204787"/>
                    <a:gd name="connsiteY0" fmla="*/ 0 h 452607"/>
                    <a:gd name="connsiteX1" fmla="*/ 204787 w 204787"/>
                    <a:gd name="connsiteY1" fmla="*/ 64294 h 452607"/>
                    <a:gd name="connsiteX2" fmla="*/ 135731 w 204787"/>
                    <a:gd name="connsiteY2" fmla="*/ 390525 h 452607"/>
                    <a:gd name="connsiteX3" fmla="*/ 83343 w 204787"/>
                    <a:gd name="connsiteY3" fmla="*/ 347663 h 452607"/>
                    <a:gd name="connsiteX4" fmla="*/ 85725 w 204787"/>
                    <a:gd name="connsiteY4" fmla="*/ 414338 h 452607"/>
                    <a:gd name="connsiteX5" fmla="*/ 57148 w 204787"/>
                    <a:gd name="connsiteY5" fmla="*/ 438151 h 452607"/>
                    <a:gd name="connsiteX6" fmla="*/ 16668 w 204787"/>
                    <a:gd name="connsiteY6" fmla="*/ 440532 h 452607"/>
                    <a:gd name="connsiteX7" fmla="*/ 0 w 204787"/>
                    <a:gd name="connsiteY7" fmla="*/ 326232 h 452607"/>
                    <a:gd name="connsiteX8" fmla="*/ 100012 w 204787"/>
                    <a:gd name="connsiteY8" fmla="*/ 0 h 452607"/>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6240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5026"/>
                    <a:gd name="connsiteX1" fmla="*/ 210040 w 210040"/>
                    <a:gd name="connsiteY1" fmla="*/ 64294 h 445026"/>
                    <a:gd name="connsiteX2" fmla="*/ 140984 w 210040"/>
                    <a:gd name="connsiteY2" fmla="*/ 390525 h 445026"/>
                    <a:gd name="connsiteX3" fmla="*/ 88596 w 210040"/>
                    <a:gd name="connsiteY3" fmla="*/ 347663 h 445026"/>
                    <a:gd name="connsiteX4" fmla="*/ 90978 w 210040"/>
                    <a:gd name="connsiteY4" fmla="*/ 414338 h 445026"/>
                    <a:gd name="connsiteX5" fmla="*/ 43351 w 210040"/>
                    <a:gd name="connsiteY5" fmla="*/ 438151 h 445026"/>
                    <a:gd name="connsiteX6" fmla="*/ 490 w 210040"/>
                    <a:gd name="connsiteY6" fmla="*/ 416719 h 445026"/>
                    <a:gd name="connsiteX7" fmla="*/ 5253 w 210040"/>
                    <a:gd name="connsiteY7" fmla="*/ 326232 h 445026"/>
                    <a:gd name="connsiteX8" fmla="*/ 105265 w 210040"/>
                    <a:gd name="connsiteY8" fmla="*/ 0 h 44502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5265 w 210040"/>
                    <a:gd name="connsiteY0" fmla="*/ 0 h 447076"/>
                    <a:gd name="connsiteX1" fmla="*/ 210040 w 210040"/>
                    <a:gd name="connsiteY1" fmla="*/ 64294 h 447076"/>
                    <a:gd name="connsiteX2" fmla="*/ 140984 w 210040"/>
                    <a:gd name="connsiteY2" fmla="*/ 390525 h 447076"/>
                    <a:gd name="connsiteX3" fmla="*/ 88596 w 210040"/>
                    <a:gd name="connsiteY3" fmla="*/ 347663 h 447076"/>
                    <a:gd name="connsiteX4" fmla="*/ 90978 w 210040"/>
                    <a:gd name="connsiteY4" fmla="*/ 414338 h 447076"/>
                    <a:gd name="connsiteX5" fmla="*/ 43351 w 210040"/>
                    <a:gd name="connsiteY5" fmla="*/ 438151 h 447076"/>
                    <a:gd name="connsiteX6" fmla="*/ 490 w 210040"/>
                    <a:gd name="connsiteY6" fmla="*/ 416719 h 447076"/>
                    <a:gd name="connsiteX7" fmla="*/ 5253 w 210040"/>
                    <a:gd name="connsiteY7" fmla="*/ 326232 h 447076"/>
                    <a:gd name="connsiteX8" fmla="*/ 105265 w 210040"/>
                    <a:gd name="connsiteY8" fmla="*/ 0 h 447076"/>
                    <a:gd name="connsiteX0" fmla="*/ 107710 w 212485"/>
                    <a:gd name="connsiteY0" fmla="*/ 0 h 447076"/>
                    <a:gd name="connsiteX1" fmla="*/ 212485 w 212485"/>
                    <a:gd name="connsiteY1" fmla="*/ 64294 h 447076"/>
                    <a:gd name="connsiteX2" fmla="*/ 143429 w 212485"/>
                    <a:gd name="connsiteY2" fmla="*/ 390525 h 447076"/>
                    <a:gd name="connsiteX3" fmla="*/ 91041 w 212485"/>
                    <a:gd name="connsiteY3" fmla="*/ 347663 h 447076"/>
                    <a:gd name="connsiteX4" fmla="*/ 93423 w 212485"/>
                    <a:gd name="connsiteY4" fmla="*/ 414338 h 447076"/>
                    <a:gd name="connsiteX5" fmla="*/ 45796 w 212485"/>
                    <a:gd name="connsiteY5" fmla="*/ 438151 h 447076"/>
                    <a:gd name="connsiteX6" fmla="*/ 2935 w 212485"/>
                    <a:gd name="connsiteY6" fmla="*/ 416719 h 447076"/>
                    <a:gd name="connsiteX7" fmla="*/ 7698 w 212485"/>
                    <a:gd name="connsiteY7" fmla="*/ 326232 h 447076"/>
                    <a:gd name="connsiteX8" fmla="*/ 107710 w 212485"/>
                    <a:gd name="connsiteY8" fmla="*/ 0 h 447076"/>
                    <a:gd name="connsiteX0" fmla="*/ 106808 w 211583"/>
                    <a:gd name="connsiteY0" fmla="*/ 0 h 447076"/>
                    <a:gd name="connsiteX1" fmla="*/ 211583 w 211583"/>
                    <a:gd name="connsiteY1" fmla="*/ 64294 h 447076"/>
                    <a:gd name="connsiteX2" fmla="*/ 142527 w 211583"/>
                    <a:gd name="connsiteY2" fmla="*/ 390525 h 447076"/>
                    <a:gd name="connsiteX3" fmla="*/ 90139 w 211583"/>
                    <a:gd name="connsiteY3" fmla="*/ 347663 h 447076"/>
                    <a:gd name="connsiteX4" fmla="*/ 92521 w 211583"/>
                    <a:gd name="connsiteY4" fmla="*/ 414338 h 447076"/>
                    <a:gd name="connsiteX5" fmla="*/ 44894 w 211583"/>
                    <a:gd name="connsiteY5" fmla="*/ 438151 h 447076"/>
                    <a:gd name="connsiteX6" fmla="*/ 2033 w 211583"/>
                    <a:gd name="connsiteY6" fmla="*/ 416719 h 447076"/>
                    <a:gd name="connsiteX7" fmla="*/ 6796 w 211583"/>
                    <a:gd name="connsiteY7" fmla="*/ 326232 h 447076"/>
                    <a:gd name="connsiteX8" fmla="*/ 106808 w 211583"/>
                    <a:gd name="connsiteY8" fmla="*/ 0 h 447076"/>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 name="connsiteX0" fmla="*/ 106808 w 211583"/>
                    <a:gd name="connsiteY0" fmla="*/ 0 h 440112"/>
                    <a:gd name="connsiteX1" fmla="*/ 211583 w 211583"/>
                    <a:gd name="connsiteY1" fmla="*/ 64294 h 440112"/>
                    <a:gd name="connsiteX2" fmla="*/ 142527 w 211583"/>
                    <a:gd name="connsiteY2" fmla="*/ 390525 h 440112"/>
                    <a:gd name="connsiteX3" fmla="*/ 90139 w 211583"/>
                    <a:gd name="connsiteY3" fmla="*/ 347663 h 440112"/>
                    <a:gd name="connsiteX4" fmla="*/ 92521 w 211583"/>
                    <a:gd name="connsiteY4" fmla="*/ 414338 h 440112"/>
                    <a:gd name="connsiteX5" fmla="*/ 44894 w 211583"/>
                    <a:gd name="connsiteY5" fmla="*/ 438151 h 440112"/>
                    <a:gd name="connsiteX6" fmla="*/ 2033 w 211583"/>
                    <a:gd name="connsiteY6" fmla="*/ 416719 h 440112"/>
                    <a:gd name="connsiteX7" fmla="*/ 6796 w 211583"/>
                    <a:gd name="connsiteY7" fmla="*/ 326232 h 440112"/>
                    <a:gd name="connsiteX8" fmla="*/ 106808 w 211583"/>
                    <a:gd name="connsiteY8" fmla="*/ 0 h 440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1583" h="440112">
                      <a:moveTo>
                        <a:pt x="106808" y="0"/>
                      </a:moveTo>
                      <a:lnTo>
                        <a:pt x="211583" y="64294"/>
                      </a:lnTo>
                      <a:cubicBezTo>
                        <a:pt x="117126" y="313533"/>
                        <a:pt x="160783" y="281781"/>
                        <a:pt x="142527" y="390525"/>
                      </a:cubicBezTo>
                      <a:cubicBezTo>
                        <a:pt x="101251" y="422276"/>
                        <a:pt x="119508" y="339725"/>
                        <a:pt x="90139" y="347663"/>
                      </a:cubicBezTo>
                      <a:cubicBezTo>
                        <a:pt x="83789" y="379413"/>
                        <a:pt x="91727" y="392113"/>
                        <a:pt x="92521" y="414338"/>
                      </a:cubicBezTo>
                      <a:cubicBezTo>
                        <a:pt x="96887" y="451248"/>
                        <a:pt x="54419" y="412354"/>
                        <a:pt x="44894" y="438151"/>
                      </a:cubicBezTo>
                      <a:cubicBezTo>
                        <a:pt x="25844" y="444897"/>
                        <a:pt x="10764" y="433388"/>
                        <a:pt x="2033" y="416719"/>
                      </a:cubicBezTo>
                      <a:cubicBezTo>
                        <a:pt x="-5904" y="381001"/>
                        <a:pt x="12352" y="364332"/>
                        <a:pt x="6796" y="326232"/>
                      </a:cubicBezTo>
                      <a:cubicBezTo>
                        <a:pt x="44896" y="79376"/>
                        <a:pt x="73471" y="108744"/>
                        <a:pt x="106808" y="0"/>
                      </a:cubicBezTo>
                      <a:close/>
                    </a:path>
                  </a:pathLst>
                </a:custGeom>
                <a:grp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6" name="Group 85">
                <a:extLst>
                  <a:ext uri="{FF2B5EF4-FFF2-40B4-BE49-F238E27FC236}">
                    <a16:creationId xmlns:a16="http://schemas.microsoft.com/office/drawing/2014/main" id="{DD6BD54E-4AFE-4C87-BDE4-A8EB4EDE7107}"/>
                  </a:ext>
                </a:extLst>
              </p:cNvPr>
              <p:cNvGrpSpPr/>
              <p:nvPr/>
            </p:nvGrpSpPr>
            <p:grpSpPr>
              <a:xfrm>
                <a:off x="4116588" y="5716829"/>
                <a:ext cx="570707" cy="281316"/>
                <a:chOff x="8321137" y="5334839"/>
                <a:chExt cx="570707" cy="281316"/>
              </a:xfrm>
            </p:grpSpPr>
            <p:sp>
              <p:nvSpPr>
                <p:cNvPr id="132" name="Rectangle 19">
                  <a:extLst>
                    <a:ext uri="{FF2B5EF4-FFF2-40B4-BE49-F238E27FC236}">
                      <a16:creationId xmlns:a16="http://schemas.microsoft.com/office/drawing/2014/main" id="{86A09A6F-0E27-4F33-AB3F-E1D7037DCDE0}"/>
                    </a:ext>
                  </a:extLst>
                </p:cNvPr>
                <p:cNvSpPr/>
                <p:nvPr/>
              </p:nvSpPr>
              <p:spPr>
                <a:xfrm>
                  <a:off x="8388972" y="5334840"/>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3" name="Rectangle 19">
                  <a:extLst>
                    <a:ext uri="{FF2B5EF4-FFF2-40B4-BE49-F238E27FC236}">
                      <a16:creationId xmlns:a16="http://schemas.microsoft.com/office/drawing/2014/main" id="{27EB3F59-F26D-442E-B593-F5B0AEEEF695}"/>
                    </a:ext>
                  </a:extLst>
                </p:cNvPr>
                <p:cNvSpPr/>
                <p:nvPr/>
              </p:nvSpPr>
              <p:spPr>
                <a:xfrm flipH="1">
                  <a:off x="8658740" y="5334839"/>
                  <a:ext cx="160142" cy="208045"/>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0142" h="208045">
                      <a:moveTo>
                        <a:pt x="0" y="4762"/>
                      </a:moveTo>
                      <a:lnTo>
                        <a:pt x="160142" y="0"/>
                      </a:lnTo>
                      <a:lnTo>
                        <a:pt x="155379" y="207169"/>
                      </a:lnTo>
                      <a:cubicBezTo>
                        <a:pt x="109142" y="210344"/>
                        <a:pt x="58143" y="203994"/>
                        <a:pt x="9525" y="202407"/>
                      </a:cubicBezTo>
                      <a:lnTo>
                        <a:pt x="0"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4" name="Rectangle 19">
                  <a:extLst>
                    <a:ext uri="{FF2B5EF4-FFF2-40B4-BE49-F238E27FC236}">
                      <a16:creationId xmlns:a16="http://schemas.microsoft.com/office/drawing/2014/main" id="{86DB1B89-98F8-4B8A-BC17-A3145F555547}"/>
                    </a:ext>
                  </a:extLst>
                </p:cNvPr>
                <p:cNvSpPr/>
                <p:nvPr/>
              </p:nvSpPr>
              <p:spPr>
                <a:xfrm flipH="1">
                  <a:off x="8321137"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5" name="Rectangle 19">
                  <a:extLst>
                    <a:ext uri="{FF2B5EF4-FFF2-40B4-BE49-F238E27FC236}">
                      <a16:creationId xmlns:a16="http://schemas.microsoft.com/office/drawing/2014/main" id="{F52BA168-94DA-4B31-ACA5-6F3F1FE7BF21}"/>
                    </a:ext>
                  </a:extLst>
                </p:cNvPr>
                <p:cNvSpPr/>
                <p:nvPr/>
              </p:nvSpPr>
              <p:spPr>
                <a:xfrm>
                  <a:off x="8660264" y="5532209"/>
                  <a:ext cx="231580" cy="83946"/>
                </a:xfrm>
                <a:custGeom>
                  <a:avLst/>
                  <a:gdLst>
                    <a:gd name="connsiteX0" fmla="*/ 0 w 164904"/>
                    <a:gd name="connsiteY0" fmla="*/ 0 h 152400"/>
                    <a:gd name="connsiteX1" fmla="*/ 164904 w 164904"/>
                    <a:gd name="connsiteY1" fmla="*/ 0 h 152400"/>
                    <a:gd name="connsiteX2" fmla="*/ 164904 w 164904"/>
                    <a:gd name="connsiteY2" fmla="*/ 152400 h 152400"/>
                    <a:gd name="connsiteX3" fmla="*/ 0 w 164904"/>
                    <a:gd name="connsiteY3" fmla="*/ 152400 h 152400"/>
                    <a:gd name="connsiteX4" fmla="*/ 0 w 164904"/>
                    <a:gd name="connsiteY4" fmla="*/ 0 h 152400"/>
                    <a:gd name="connsiteX0" fmla="*/ 0 w 164904"/>
                    <a:gd name="connsiteY0" fmla="*/ 0 h 176213"/>
                    <a:gd name="connsiteX1" fmla="*/ 164904 w 164904"/>
                    <a:gd name="connsiteY1" fmla="*/ 23813 h 176213"/>
                    <a:gd name="connsiteX2" fmla="*/ 164904 w 164904"/>
                    <a:gd name="connsiteY2" fmla="*/ 176213 h 176213"/>
                    <a:gd name="connsiteX3" fmla="*/ 0 w 164904"/>
                    <a:gd name="connsiteY3" fmla="*/ 176213 h 176213"/>
                    <a:gd name="connsiteX4" fmla="*/ 0 w 164904"/>
                    <a:gd name="connsiteY4" fmla="*/ 0 h 176213"/>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180975"/>
                    <a:gd name="connsiteX1" fmla="*/ 160142 w 164904"/>
                    <a:gd name="connsiteY1" fmla="*/ 0 h 180975"/>
                    <a:gd name="connsiteX2" fmla="*/ 164904 w 164904"/>
                    <a:gd name="connsiteY2" fmla="*/ 180975 h 180975"/>
                    <a:gd name="connsiteX3" fmla="*/ 0 w 164904"/>
                    <a:gd name="connsiteY3" fmla="*/ 180975 h 180975"/>
                    <a:gd name="connsiteX4" fmla="*/ 0 w 164904"/>
                    <a:gd name="connsiteY4" fmla="*/ 4762 h 180975"/>
                    <a:gd name="connsiteX0" fmla="*/ 0 w 164904"/>
                    <a:gd name="connsiteY0" fmla="*/ 4762 h 202407"/>
                    <a:gd name="connsiteX1" fmla="*/ 160142 w 164904"/>
                    <a:gd name="connsiteY1" fmla="*/ 0 h 202407"/>
                    <a:gd name="connsiteX2" fmla="*/ 164904 w 164904"/>
                    <a:gd name="connsiteY2" fmla="*/ 180975 h 202407"/>
                    <a:gd name="connsiteX3" fmla="*/ 9525 w 164904"/>
                    <a:gd name="connsiteY3" fmla="*/ 202407 h 202407"/>
                    <a:gd name="connsiteX4" fmla="*/ 0 w 164904"/>
                    <a:gd name="connsiteY4" fmla="*/ 4762 h 202407"/>
                    <a:gd name="connsiteX0" fmla="*/ 0 w 160142"/>
                    <a:gd name="connsiteY0" fmla="*/ 4762 h 207169"/>
                    <a:gd name="connsiteX1" fmla="*/ 160142 w 160142"/>
                    <a:gd name="connsiteY1" fmla="*/ 0 h 207169"/>
                    <a:gd name="connsiteX2" fmla="*/ 155379 w 160142"/>
                    <a:gd name="connsiteY2" fmla="*/ 207169 h 207169"/>
                    <a:gd name="connsiteX3" fmla="*/ 9525 w 160142"/>
                    <a:gd name="connsiteY3" fmla="*/ 202407 h 207169"/>
                    <a:gd name="connsiteX4" fmla="*/ 0 w 160142"/>
                    <a:gd name="connsiteY4" fmla="*/ 4762 h 207169"/>
                    <a:gd name="connsiteX0" fmla="*/ 0 w 160142"/>
                    <a:gd name="connsiteY0" fmla="*/ 4762 h 208045"/>
                    <a:gd name="connsiteX1" fmla="*/ 160142 w 160142"/>
                    <a:gd name="connsiteY1" fmla="*/ 0 h 208045"/>
                    <a:gd name="connsiteX2" fmla="*/ 155379 w 160142"/>
                    <a:gd name="connsiteY2" fmla="*/ 207169 h 208045"/>
                    <a:gd name="connsiteX3" fmla="*/ 9525 w 160142"/>
                    <a:gd name="connsiteY3" fmla="*/ 202407 h 208045"/>
                    <a:gd name="connsiteX4" fmla="*/ 0 w 160142"/>
                    <a:gd name="connsiteY4" fmla="*/ 4762 h 208045"/>
                    <a:gd name="connsiteX0" fmla="*/ 0 w 188717"/>
                    <a:gd name="connsiteY0" fmla="*/ 30956 h 208045"/>
                    <a:gd name="connsiteX1" fmla="*/ 188717 w 188717"/>
                    <a:gd name="connsiteY1" fmla="*/ 0 h 208045"/>
                    <a:gd name="connsiteX2" fmla="*/ 183954 w 188717"/>
                    <a:gd name="connsiteY2" fmla="*/ 207169 h 208045"/>
                    <a:gd name="connsiteX3" fmla="*/ 38100 w 188717"/>
                    <a:gd name="connsiteY3" fmla="*/ 202407 h 208045"/>
                    <a:gd name="connsiteX4" fmla="*/ 0 w 188717"/>
                    <a:gd name="connsiteY4" fmla="*/ 30956 h 208045"/>
                    <a:gd name="connsiteX0" fmla="*/ 4763 w 193480"/>
                    <a:gd name="connsiteY0" fmla="*/ 30956 h 207233"/>
                    <a:gd name="connsiteX1" fmla="*/ 193480 w 193480"/>
                    <a:gd name="connsiteY1" fmla="*/ 0 h 207233"/>
                    <a:gd name="connsiteX2" fmla="*/ 188717 w 193480"/>
                    <a:gd name="connsiteY2" fmla="*/ 207169 h 207233"/>
                    <a:gd name="connsiteX3" fmla="*/ 0 w 193480"/>
                    <a:gd name="connsiteY3" fmla="*/ 92870 h 207233"/>
                    <a:gd name="connsiteX4" fmla="*/ 4763 w 193480"/>
                    <a:gd name="connsiteY4" fmla="*/ 30956 h 207233"/>
                    <a:gd name="connsiteX0" fmla="*/ 0 w 188717"/>
                    <a:gd name="connsiteY0" fmla="*/ 30956 h 207241"/>
                    <a:gd name="connsiteX1" fmla="*/ 188717 w 188717"/>
                    <a:gd name="connsiteY1" fmla="*/ 0 h 207241"/>
                    <a:gd name="connsiteX2" fmla="*/ 183954 w 188717"/>
                    <a:gd name="connsiteY2" fmla="*/ 207169 h 207241"/>
                    <a:gd name="connsiteX3" fmla="*/ 7143 w 188717"/>
                    <a:gd name="connsiteY3" fmla="*/ 107158 h 207241"/>
                    <a:gd name="connsiteX4" fmla="*/ 0 w 188717"/>
                    <a:gd name="connsiteY4" fmla="*/ 30956 h 207241"/>
                    <a:gd name="connsiteX0" fmla="*/ 0 w 231579"/>
                    <a:gd name="connsiteY0" fmla="*/ 30956 h 107322"/>
                    <a:gd name="connsiteX1" fmla="*/ 188717 w 231579"/>
                    <a:gd name="connsiteY1" fmla="*/ 0 h 107322"/>
                    <a:gd name="connsiteX2" fmla="*/ 231579 w 231579"/>
                    <a:gd name="connsiteY2" fmla="*/ 95251 h 107322"/>
                    <a:gd name="connsiteX3" fmla="*/ 7143 w 231579"/>
                    <a:gd name="connsiteY3" fmla="*/ 107158 h 107322"/>
                    <a:gd name="connsiteX4" fmla="*/ 0 w 231579"/>
                    <a:gd name="connsiteY4" fmla="*/ 30956 h 107322"/>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0653"/>
                    <a:gd name="connsiteX1" fmla="*/ 141092 w 231579"/>
                    <a:gd name="connsiteY1" fmla="*/ 0 h 90653"/>
                    <a:gd name="connsiteX2" fmla="*/ 231579 w 231579"/>
                    <a:gd name="connsiteY2" fmla="*/ 78582 h 90653"/>
                    <a:gd name="connsiteX3" fmla="*/ 7143 w 231579"/>
                    <a:gd name="connsiteY3" fmla="*/ 90489 h 90653"/>
                    <a:gd name="connsiteX4" fmla="*/ 0 w 231579"/>
                    <a:gd name="connsiteY4" fmla="*/ 14287 h 90653"/>
                    <a:gd name="connsiteX0" fmla="*/ 0 w 231579"/>
                    <a:gd name="connsiteY0" fmla="*/ 14287 h 91090"/>
                    <a:gd name="connsiteX1" fmla="*/ 141092 w 231579"/>
                    <a:gd name="connsiteY1" fmla="*/ 0 h 91090"/>
                    <a:gd name="connsiteX2" fmla="*/ 231579 w 231579"/>
                    <a:gd name="connsiteY2" fmla="*/ 78582 h 91090"/>
                    <a:gd name="connsiteX3" fmla="*/ 7143 w 231579"/>
                    <a:gd name="connsiteY3" fmla="*/ 90489 h 91090"/>
                    <a:gd name="connsiteX4" fmla="*/ 0 w 231579"/>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14287 h 91090"/>
                    <a:gd name="connsiteX1" fmla="*/ 141093 w 231580"/>
                    <a:gd name="connsiteY1" fmla="*/ 0 h 91090"/>
                    <a:gd name="connsiteX2" fmla="*/ 231580 w 231580"/>
                    <a:gd name="connsiteY2" fmla="*/ 78582 h 91090"/>
                    <a:gd name="connsiteX3" fmla="*/ 0 w 231580"/>
                    <a:gd name="connsiteY3" fmla="*/ 90489 h 91090"/>
                    <a:gd name="connsiteX4" fmla="*/ 1 w 231580"/>
                    <a:gd name="connsiteY4" fmla="*/ 14287 h 91090"/>
                    <a:gd name="connsiteX0" fmla="*/ 1 w 231580"/>
                    <a:gd name="connsiteY0" fmla="*/ 7143 h 83946"/>
                    <a:gd name="connsiteX1" fmla="*/ 141093 w 231580"/>
                    <a:gd name="connsiteY1" fmla="*/ 0 h 83946"/>
                    <a:gd name="connsiteX2" fmla="*/ 231580 w 231580"/>
                    <a:gd name="connsiteY2" fmla="*/ 71438 h 83946"/>
                    <a:gd name="connsiteX3" fmla="*/ 0 w 231580"/>
                    <a:gd name="connsiteY3" fmla="*/ 83345 h 83946"/>
                    <a:gd name="connsiteX4" fmla="*/ 1 w 231580"/>
                    <a:gd name="connsiteY4" fmla="*/ 7143 h 839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1580" h="83946">
                      <a:moveTo>
                        <a:pt x="1" y="7143"/>
                      </a:moveTo>
                      <a:lnTo>
                        <a:pt x="141093" y="0"/>
                      </a:lnTo>
                      <a:cubicBezTo>
                        <a:pt x="192686" y="11906"/>
                        <a:pt x="227611" y="47625"/>
                        <a:pt x="231580" y="71438"/>
                      </a:cubicBezTo>
                      <a:cubicBezTo>
                        <a:pt x="180581" y="84138"/>
                        <a:pt x="48618" y="84932"/>
                        <a:pt x="0" y="83345"/>
                      </a:cubicBezTo>
                      <a:cubicBezTo>
                        <a:pt x="0" y="57944"/>
                        <a:pt x="1" y="32544"/>
                        <a:pt x="1" y="7143"/>
                      </a:cubicBezTo>
                      <a:close/>
                    </a:path>
                  </a:pathLst>
                </a:custGeom>
                <a:solidFill>
                  <a:srgbClr val="864826"/>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87" name="Rectangle 44">
                <a:extLst>
                  <a:ext uri="{FF2B5EF4-FFF2-40B4-BE49-F238E27FC236}">
                    <a16:creationId xmlns:a16="http://schemas.microsoft.com/office/drawing/2014/main" id="{943C08A8-83EB-43B4-9CD8-72EFCB1953DB}"/>
                  </a:ext>
                </a:extLst>
              </p:cNvPr>
              <p:cNvSpPr/>
              <p:nvPr/>
            </p:nvSpPr>
            <p:spPr>
              <a:xfrm>
                <a:off x="4121366" y="5487275"/>
                <a:ext cx="550867" cy="302867"/>
              </a:xfrm>
              <a:custGeom>
                <a:avLst/>
                <a:gdLst>
                  <a:gd name="connsiteX0" fmla="*/ 0 w 457200"/>
                  <a:gd name="connsiteY0" fmla="*/ 0 h 208045"/>
                  <a:gd name="connsiteX1" fmla="*/ 457200 w 457200"/>
                  <a:gd name="connsiteY1" fmla="*/ 0 h 208045"/>
                  <a:gd name="connsiteX2" fmla="*/ 457200 w 457200"/>
                  <a:gd name="connsiteY2" fmla="*/ 208045 h 208045"/>
                  <a:gd name="connsiteX3" fmla="*/ 0 w 457200"/>
                  <a:gd name="connsiteY3" fmla="*/ 208045 h 208045"/>
                  <a:gd name="connsiteX4" fmla="*/ 0 w 457200"/>
                  <a:gd name="connsiteY4" fmla="*/ 0 h 208045"/>
                  <a:gd name="connsiteX0" fmla="*/ 0 w 476250"/>
                  <a:gd name="connsiteY0" fmla="*/ 0 h 208045"/>
                  <a:gd name="connsiteX1" fmla="*/ 476250 w 476250"/>
                  <a:gd name="connsiteY1" fmla="*/ 0 h 208045"/>
                  <a:gd name="connsiteX2" fmla="*/ 476250 w 476250"/>
                  <a:gd name="connsiteY2" fmla="*/ 208045 h 208045"/>
                  <a:gd name="connsiteX3" fmla="*/ 19050 w 476250"/>
                  <a:gd name="connsiteY3" fmla="*/ 208045 h 208045"/>
                  <a:gd name="connsiteX4" fmla="*/ 0 w 476250"/>
                  <a:gd name="connsiteY4" fmla="*/ 0 h 208045"/>
                  <a:gd name="connsiteX0" fmla="*/ 57150 w 533400"/>
                  <a:gd name="connsiteY0" fmla="*/ 0 h 208045"/>
                  <a:gd name="connsiteX1" fmla="*/ 533400 w 533400"/>
                  <a:gd name="connsiteY1" fmla="*/ 0 h 208045"/>
                  <a:gd name="connsiteX2" fmla="*/ 533400 w 533400"/>
                  <a:gd name="connsiteY2" fmla="*/ 208045 h 208045"/>
                  <a:gd name="connsiteX3" fmla="*/ 0 w 533400"/>
                  <a:gd name="connsiteY3" fmla="*/ 169945 h 208045"/>
                  <a:gd name="connsiteX4" fmla="*/ 57150 w 533400"/>
                  <a:gd name="connsiteY4" fmla="*/ 0 h 208045"/>
                  <a:gd name="connsiteX0" fmla="*/ 57150 w 547688"/>
                  <a:gd name="connsiteY0" fmla="*/ 9525 h 217570"/>
                  <a:gd name="connsiteX1" fmla="*/ 547688 w 547688"/>
                  <a:gd name="connsiteY1" fmla="*/ 0 h 217570"/>
                  <a:gd name="connsiteX2" fmla="*/ 533400 w 547688"/>
                  <a:gd name="connsiteY2" fmla="*/ 217570 h 217570"/>
                  <a:gd name="connsiteX3" fmla="*/ 0 w 547688"/>
                  <a:gd name="connsiteY3" fmla="*/ 179470 h 217570"/>
                  <a:gd name="connsiteX4" fmla="*/ 57150 w 547688"/>
                  <a:gd name="connsiteY4" fmla="*/ 9525 h 217570"/>
                  <a:gd name="connsiteX0" fmla="*/ 57150 w 566738"/>
                  <a:gd name="connsiteY0" fmla="*/ 9525 h 179470"/>
                  <a:gd name="connsiteX1" fmla="*/ 547688 w 566738"/>
                  <a:gd name="connsiteY1" fmla="*/ 0 h 179470"/>
                  <a:gd name="connsiteX2" fmla="*/ 566738 w 566738"/>
                  <a:gd name="connsiteY2" fmla="*/ 155657 h 179470"/>
                  <a:gd name="connsiteX3" fmla="*/ 0 w 566738"/>
                  <a:gd name="connsiteY3" fmla="*/ 179470 h 179470"/>
                  <a:gd name="connsiteX4" fmla="*/ 57150 w 566738"/>
                  <a:gd name="connsiteY4" fmla="*/ 9525 h 179470"/>
                  <a:gd name="connsiteX0" fmla="*/ 57150 w 566738"/>
                  <a:gd name="connsiteY0" fmla="*/ 9525 h 185857"/>
                  <a:gd name="connsiteX1" fmla="*/ 547688 w 566738"/>
                  <a:gd name="connsiteY1" fmla="*/ 0 h 185857"/>
                  <a:gd name="connsiteX2" fmla="*/ 566738 w 566738"/>
                  <a:gd name="connsiteY2" fmla="*/ 155657 h 185857"/>
                  <a:gd name="connsiteX3" fmla="*/ 0 w 566738"/>
                  <a:gd name="connsiteY3" fmla="*/ 179470 h 185857"/>
                  <a:gd name="connsiteX4" fmla="*/ 57150 w 566738"/>
                  <a:gd name="connsiteY4" fmla="*/ 9525 h 185857"/>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566738"/>
                  <a:gd name="connsiteY0" fmla="*/ 9525 h 198284"/>
                  <a:gd name="connsiteX1" fmla="*/ 547688 w 566738"/>
                  <a:gd name="connsiteY1" fmla="*/ 0 h 198284"/>
                  <a:gd name="connsiteX2" fmla="*/ 566738 w 566738"/>
                  <a:gd name="connsiteY2" fmla="*/ 155657 h 198284"/>
                  <a:gd name="connsiteX3" fmla="*/ 0 w 566738"/>
                  <a:gd name="connsiteY3" fmla="*/ 179470 h 198284"/>
                  <a:gd name="connsiteX4" fmla="*/ 57150 w 566738"/>
                  <a:gd name="connsiteY4" fmla="*/ 9525 h 198284"/>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 name="connsiteX0" fmla="*/ 57150 w 600076"/>
                  <a:gd name="connsiteY0" fmla="*/ 9525 h 205208"/>
                  <a:gd name="connsiteX1" fmla="*/ 547688 w 600076"/>
                  <a:gd name="connsiteY1" fmla="*/ 0 h 205208"/>
                  <a:gd name="connsiteX2" fmla="*/ 600076 w 600076"/>
                  <a:gd name="connsiteY2" fmla="*/ 169945 h 205208"/>
                  <a:gd name="connsiteX3" fmla="*/ 0 w 600076"/>
                  <a:gd name="connsiteY3" fmla="*/ 179470 h 205208"/>
                  <a:gd name="connsiteX4" fmla="*/ 57150 w 600076"/>
                  <a:gd name="connsiteY4" fmla="*/ 9525 h 205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0076" h="205208">
                    <a:moveTo>
                      <a:pt x="57150" y="9525"/>
                    </a:moveTo>
                    <a:cubicBezTo>
                      <a:pt x="234951" y="44450"/>
                      <a:pt x="369887" y="60325"/>
                      <a:pt x="547688" y="0"/>
                    </a:cubicBezTo>
                    <a:lnTo>
                      <a:pt x="600076" y="169945"/>
                    </a:lnTo>
                    <a:cubicBezTo>
                      <a:pt x="439738" y="225508"/>
                      <a:pt x="198438" y="204869"/>
                      <a:pt x="0" y="179470"/>
                    </a:cubicBezTo>
                    <a:lnTo>
                      <a:pt x="57150" y="9525"/>
                    </a:lnTo>
                    <a:close/>
                  </a:path>
                </a:pathLst>
              </a:custGeom>
              <a:solidFill>
                <a:sysClr val="windowText" lastClr="000000"/>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nvGrpSpPr>
              <p:cNvPr id="88" name="Group 87">
                <a:extLst>
                  <a:ext uri="{FF2B5EF4-FFF2-40B4-BE49-F238E27FC236}">
                    <a16:creationId xmlns:a16="http://schemas.microsoft.com/office/drawing/2014/main" id="{22E482A1-CC8F-4ABA-BD37-D39DFD3F0DEB}"/>
                  </a:ext>
                </a:extLst>
              </p:cNvPr>
              <p:cNvGrpSpPr/>
              <p:nvPr/>
            </p:nvGrpSpPr>
            <p:grpSpPr>
              <a:xfrm>
                <a:off x="4061105" y="5032138"/>
                <a:ext cx="709613" cy="522520"/>
                <a:chOff x="1916909" y="3505263"/>
                <a:chExt cx="709613" cy="522520"/>
              </a:xfrm>
            </p:grpSpPr>
            <p:sp>
              <p:nvSpPr>
                <p:cNvPr id="127" name="Rectangle: Rounded Corners 20">
                  <a:extLst>
                    <a:ext uri="{FF2B5EF4-FFF2-40B4-BE49-F238E27FC236}">
                      <a16:creationId xmlns:a16="http://schemas.microsoft.com/office/drawing/2014/main" id="{AD4C30F7-BE17-48B4-BE94-763ED8C83E85}"/>
                    </a:ext>
                  </a:extLst>
                </p:cNvPr>
                <p:cNvSpPr/>
                <p:nvPr/>
              </p:nvSpPr>
              <p:spPr>
                <a:xfrm>
                  <a:off x="1997110" y="3512017"/>
                  <a:ext cx="507384" cy="410268"/>
                </a:xfrm>
                <a:custGeom>
                  <a:avLst/>
                  <a:gdLst>
                    <a:gd name="connsiteX0" fmla="*/ 0 w 533400"/>
                    <a:gd name="connsiteY0" fmla="*/ 65846 h 395071"/>
                    <a:gd name="connsiteX1" fmla="*/ 65846 w 533400"/>
                    <a:gd name="connsiteY1" fmla="*/ 0 h 395071"/>
                    <a:gd name="connsiteX2" fmla="*/ 467554 w 533400"/>
                    <a:gd name="connsiteY2" fmla="*/ 0 h 395071"/>
                    <a:gd name="connsiteX3" fmla="*/ 533400 w 533400"/>
                    <a:gd name="connsiteY3" fmla="*/ 65846 h 395071"/>
                    <a:gd name="connsiteX4" fmla="*/ 533400 w 533400"/>
                    <a:gd name="connsiteY4" fmla="*/ 329225 h 395071"/>
                    <a:gd name="connsiteX5" fmla="*/ 467554 w 533400"/>
                    <a:gd name="connsiteY5" fmla="*/ 395071 h 395071"/>
                    <a:gd name="connsiteX6" fmla="*/ 65846 w 533400"/>
                    <a:gd name="connsiteY6" fmla="*/ 395071 h 395071"/>
                    <a:gd name="connsiteX7" fmla="*/ 0 w 533400"/>
                    <a:gd name="connsiteY7" fmla="*/ 329225 h 395071"/>
                    <a:gd name="connsiteX8" fmla="*/ 0 w 533400"/>
                    <a:gd name="connsiteY8" fmla="*/ 65846 h 395071"/>
                    <a:gd name="connsiteX0" fmla="*/ 16933 w 550333"/>
                    <a:gd name="connsiteY0" fmla="*/ 65846 h 395071"/>
                    <a:gd name="connsiteX1" fmla="*/ 82779 w 550333"/>
                    <a:gd name="connsiteY1" fmla="*/ 0 h 395071"/>
                    <a:gd name="connsiteX2" fmla="*/ 484487 w 550333"/>
                    <a:gd name="connsiteY2" fmla="*/ 0 h 395071"/>
                    <a:gd name="connsiteX3" fmla="*/ 550333 w 550333"/>
                    <a:gd name="connsiteY3" fmla="*/ 65846 h 395071"/>
                    <a:gd name="connsiteX4" fmla="*/ 550333 w 550333"/>
                    <a:gd name="connsiteY4" fmla="*/ 329225 h 395071"/>
                    <a:gd name="connsiteX5" fmla="*/ 484487 w 550333"/>
                    <a:gd name="connsiteY5" fmla="*/ 395071 h 395071"/>
                    <a:gd name="connsiteX6" fmla="*/ 82779 w 550333"/>
                    <a:gd name="connsiteY6" fmla="*/ 395071 h 395071"/>
                    <a:gd name="connsiteX7" fmla="*/ 16933 w 550333"/>
                    <a:gd name="connsiteY7" fmla="*/ 329225 h 395071"/>
                    <a:gd name="connsiteX8" fmla="*/ 16933 w 550333"/>
                    <a:gd name="connsiteY8" fmla="*/ 65846 h 395071"/>
                    <a:gd name="connsiteX0" fmla="*/ 16933 w 563033"/>
                    <a:gd name="connsiteY0" fmla="*/ 65846 h 395071"/>
                    <a:gd name="connsiteX1" fmla="*/ 82779 w 563033"/>
                    <a:gd name="connsiteY1" fmla="*/ 0 h 395071"/>
                    <a:gd name="connsiteX2" fmla="*/ 484487 w 563033"/>
                    <a:gd name="connsiteY2" fmla="*/ 0 h 395071"/>
                    <a:gd name="connsiteX3" fmla="*/ 550333 w 563033"/>
                    <a:gd name="connsiteY3" fmla="*/ 65846 h 395071"/>
                    <a:gd name="connsiteX4" fmla="*/ 550333 w 563033"/>
                    <a:gd name="connsiteY4" fmla="*/ 329225 h 395071"/>
                    <a:gd name="connsiteX5" fmla="*/ 484487 w 563033"/>
                    <a:gd name="connsiteY5" fmla="*/ 395071 h 395071"/>
                    <a:gd name="connsiteX6" fmla="*/ 82779 w 563033"/>
                    <a:gd name="connsiteY6" fmla="*/ 395071 h 395071"/>
                    <a:gd name="connsiteX7" fmla="*/ 16933 w 563033"/>
                    <a:gd name="connsiteY7" fmla="*/ 329225 h 395071"/>
                    <a:gd name="connsiteX8" fmla="*/ 16933 w 563033"/>
                    <a:gd name="connsiteY8" fmla="*/ 65846 h 395071"/>
                    <a:gd name="connsiteX0" fmla="*/ 16933 w 574443"/>
                    <a:gd name="connsiteY0" fmla="*/ 65846 h 395071"/>
                    <a:gd name="connsiteX1" fmla="*/ 82779 w 574443"/>
                    <a:gd name="connsiteY1" fmla="*/ 0 h 395071"/>
                    <a:gd name="connsiteX2" fmla="*/ 484487 w 574443"/>
                    <a:gd name="connsiteY2" fmla="*/ 0 h 395071"/>
                    <a:gd name="connsiteX3" fmla="*/ 564621 w 574443"/>
                    <a:gd name="connsiteY3" fmla="*/ 63465 h 395071"/>
                    <a:gd name="connsiteX4" fmla="*/ 550333 w 574443"/>
                    <a:gd name="connsiteY4" fmla="*/ 329225 h 395071"/>
                    <a:gd name="connsiteX5" fmla="*/ 484487 w 574443"/>
                    <a:gd name="connsiteY5" fmla="*/ 395071 h 395071"/>
                    <a:gd name="connsiteX6" fmla="*/ 82779 w 574443"/>
                    <a:gd name="connsiteY6" fmla="*/ 395071 h 395071"/>
                    <a:gd name="connsiteX7" fmla="*/ 16933 w 574443"/>
                    <a:gd name="connsiteY7" fmla="*/ 329225 h 395071"/>
                    <a:gd name="connsiteX8" fmla="*/ 16933 w 574443"/>
                    <a:gd name="connsiteY8" fmla="*/ 65846 h 395071"/>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16933 w 574443"/>
                    <a:gd name="connsiteY0" fmla="*/ 72990 h 402215"/>
                    <a:gd name="connsiteX1" fmla="*/ 82779 w 574443"/>
                    <a:gd name="connsiteY1" fmla="*/ 7144 h 402215"/>
                    <a:gd name="connsiteX2" fmla="*/ 484487 w 574443"/>
                    <a:gd name="connsiteY2" fmla="*/ 0 h 402215"/>
                    <a:gd name="connsiteX3" fmla="*/ 564621 w 574443"/>
                    <a:gd name="connsiteY3" fmla="*/ 70609 h 402215"/>
                    <a:gd name="connsiteX4" fmla="*/ 550333 w 574443"/>
                    <a:gd name="connsiteY4" fmla="*/ 336369 h 402215"/>
                    <a:gd name="connsiteX5" fmla="*/ 484487 w 574443"/>
                    <a:gd name="connsiteY5" fmla="*/ 402215 h 402215"/>
                    <a:gd name="connsiteX6" fmla="*/ 82779 w 574443"/>
                    <a:gd name="connsiteY6" fmla="*/ 402215 h 402215"/>
                    <a:gd name="connsiteX7" fmla="*/ 16933 w 574443"/>
                    <a:gd name="connsiteY7" fmla="*/ 336369 h 402215"/>
                    <a:gd name="connsiteX8" fmla="*/ 16933 w 57444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6873"/>
                    <a:gd name="connsiteY0" fmla="*/ 72990 h 402215"/>
                    <a:gd name="connsiteX1" fmla="*/ 75209 w 566873"/>
                    <a:gd name="connsiteY1" fmla="*/ 7144 h 402215"/>
                    <a:gd name="connsiteX2" fmla="*/ 476917 w 566873"/>
                    <a:gd name="connsiteY2" fmla="*/ 0 h 402215"/>
                    <a:gd name="connsiteX3" fmla="*/ 557051 w 566873"/>
                    <a:gd name="connsiteY3" fmla="*/ 70609 h 402215"/>
                    <a:gd name="connsiteX4" fmla="*/ 542763 w 566873"/>
                    <a:gd name="connsiteY4" fmla="*/ 336369 h 402215"/>
                    <a:gd name="connsiteX5" fmla="*/ 476917 w 566873"/>
                    <a:gd name="connsiteY5" fmla="*/ 402215 h 402215"/>
                    <a:gd name="connsiteX6" fmla="*/ 75209 w 566873"/>
                    <a:gd name="connsiteY6" fmla="*/ 402215 h 402215"/>
                    <a:gd name="connsiteX7" fmla="*/ 61750 w 566873"/>
                    <a:gd name="connsiteY7" fmla="*/ 305413 h 402215"/>
                    <a:gd name="connsiteX8" fmla="*/ 9363 w 566873"/>
                    <a:gd name="connsiteY8" fmla="*/ 72990 h 402215"/>
                    <a:gd name="connsiteX0" fmla="*/ 9363 w 562085"/>
                    <a:gd name="connsiteY0" fmla="*/ 72990 h 402215"/>
                    <a:gd name="connsiteX1" fmla="*/ 75209 w 562085"/>
                    <a:gd name="connsiteY1" fmla="*/ 7144 h 402215"/>
                    <a:gd name="connsiteX2" fmla="*/ 476917 w 562085"/>
                    <a:gd name="connsiteY2" fmla="*/ 0 h 402215"/>
                    <a:gd name="connsiteX3" fmla="*/ 557051 w 562085"/>
                    <a:gd name="connsiteY3" fmla="*/ 70609 h 402215"/>
                    <a:gd name="connsiteX4" fmla="*/ 483232 w 562085"/>
                    <a:gd name="connsiteY4" fmla="*/ 310176 h 402215"/>
                    <a:gd name="connsiteX5" fmla="*/ 476917 w 562085"/>
                    <a:gd name="connsiteY5" fmla="*/ 402215 h 402215"/>
                    <a:gd name="connsiteX6" fmla="*/ 75209 w 562085"/>
                    <a:gd name="connsiteY6" fmla="*/ 402215 h 402215"/>
                    <a:gd name="connsiteX7" fmla="*/ 61750 w 562085"/>
                    <a:gd name="connsiteY7" fmla="*/ 305413 h 402215"/>
                    <a:gd name="connsiteX8" fmla="*/ 9363 w 562085"/>
                    <a:gd name="connsiteY8" fmla="*/ 72990 h 402215"/>
                    <a:gd name="connsiteX0" fmla="*/ 9363 w 563017"/>
                    <a:gd name="connsiteY0" fmla="*/ 72990 h 402215"/>
                    <a:gd name="connsiteX1" fmla="*/ 75209 w 563017"/>
                    <a:gd name="connsiteY1" fmla="*/ 7144 h 402215"/>
                    <a:gd name="connsiteX2" fmla="*/ 476917 w 563017"/>
                    <a:gd name="connsiteY2" fmla="*/ 0 h 402215"/>
                    <a:gd name="connsiteX3" fmla="*/ 557051 w 563017"/>
                    <a:gd name="connsiteY3" fmla="*/ 70609 h 402215"/>
                    <a:gd name="connsiteX4" fmla="*/ 502282 w 563017"/>
                    <a:gd name="connsiteY4" fmla="*/ 317320 h 402215"/>
                    <a:gd name="connsiteX5" fmla="*/ 476917 w 563017"/>
                    <a:gd name="connsiteY5" fmla="*/ 402215 h 402215"/>
                    <a:gd name="connsiteX6" fmla="*/ 75209 w 563017"/>
                    <a:gd name="connsiteY6" fmla="*/ 402215 h 402215"/>
                    <a:gd name="connsiteX7" fmla="*/ 61750 w 563017"/>
                    <a:gd name="connsiteY7" fmla="*/ 305413 h 402215"/>
                    <a:gd name="connsiteX8" fmla="*/ 9363 w 563017"/>
                    <a:gd name="connsiteY8" fmla="*/ 72990 h 402215"/>
                    <a:gd name="connsiteX0" fmla="*/ 11086 w 564740"/>
                    <a:gd name="connsiteY0" fmla="*/ 72990 h 402215"/>
                    <a:gd name="connsiteX1" fmla="*/ 76932 w 564740"/>
                    <a:gd name="connsiteY1" fmla="*/ 7144 h 402215"/>
                    <a:gd name="connsiteX2" fmla="*/ 478640 w 564740"/>
                    <a:gd name="connsiteY2" fmla="*/ 0 h 402215"/>
                    <a:gd name="connsiteX3" fmla="*/ 558774 w 564740"/>
                    <a:gd name="connsiteY3" fmla="*/ 70609 h 402215"/>
                    <a:gd name="connsiteX4" fmla="*/ 504005 w 564740"/>
                    <a:gd name="connsiteY4" fmla="*/ 317320 h 402215"/>
                    <a:gd name="connsiteX5" fmla="*/ 478640 w 564740"/>
                    <a:gd name="connsiteY5" fmla="*/ 402215 h 402215"/>
                    <a:gd name="connsiteX6" fmla="*/ 76932 w 564740"/>
                    <a:gd name="connsiteY6" fmla="*/ 402215 h 402215"/>
                    <a:gd name="connsiteX7" fmla="*/ 63473 w 564740"/>
                    <a:gd name="connsiteY7" fmla="*/ 305413 h 402215"/>
                    <a:gd name="connsiteX8" fmla="*/ 11086 w 564740"/>
                    <a:gd name="connsiteY8" fmla="*/ 72990 h 402215"/>
                    <a:gd name="connsiteX0" fmla="*/ 10678 w 569094"/>
                    <a:gd name="connsiteY0" fmla="*/ 70609 h 402215"/>
                    <a:gd name="connsiteX1" fmla="*/ 81286 w 569094"/>
                    <a:gd name="connsiteY1" fmla="*/ 7144 h 402215"/>
                    <a:gd name="connsiteX2" fmla="*/ 482994 w 569094"/>
                    <a:gd name="connsiteY2" fmla="*/ 0 h 402215"/>
                    <a:gd name="connsiteX3" fmla="*/ 563128 w 569094"/>
                    <a:gd name="connsiteY3" fmla="*/ 70609 h 402215"/>
                    <a:gd name="connsiteX4" fmla="*/ 508359 w 569094"/>
                    <a:gd name="connsiteY4" fmla="*/ 317320 h 402215"/>
                    <a:gd name="connsiteX5" fmla="*/ 482994 w 569094"/>
                    <a:gd name="connsiteY5" fmla="*/ 402215 h 402215"/>
                    <a:gd name="connsiteX6" fmla="*/ 81286 w 569094"/>
                    <a:gd name="connsiteY6" fmla="*/ 402215 h 402215"/>
                    <a:gd name="connsiteX7" fmla="*/ 67827 w 569094"/>
                    <a:gd name="connsiteY7" fmla="*/ 305413 h 402215"/>
                    <a:gd name="connsiteX8" fmla="*/ 10678 w 569094"/>
                    <a:gd name="connsiteY8" fmla="*/ 70609 h 402215"/>
                    <a:gd name="connsiteX0" fmla="*/ 10120 w 575680"/>
                    <a:gd name="connsiteY0" fmla="*/ 82516 h 402215"/>
                    <a:gd name="connsiteX1" fmla="*/ 87872 w 575680"/>
                    <a:gd name="connsiteY1" fmla="*/ 7144 h 402215"/>
                    <a:gd name="connsiteX2" fmla="*/ 489580 w 575680"/>
                    <a:gd name="connsiteY2" fmla="*/ 0 h 402215"/>
                    <a:gd name="connsiteX3" fmla="*/ 569714 w 575680"/>
                    <a:gd name="connsiteY3" fmla="*/ 70609 h 402215"/>
                    <a:gd name="connsiteX4" fmla="*/ 514945 w 575680"/>
                    <a:gd name="connsiteY4" fmla="*/ 317320 h 402215"/>
                    <a:gd name="connsiteX5" fmla="*/ 489580 w 575680"/>
                    <a:gd name="connsiteY5" fmla="*/ 402215 h 402215"/>
                    <a:gd name="connsiteX6" fmla="*/ 87872 w 575680"/>
                    <a:gd name="connsiteY6" fmla="*/ 402215 h 402215"/>
                    <a:gd name="connsiteX7" fmla="*/ 74413 w 575680"/>
                    <a:gd name="connsiteY7" fmla="*/ 305413 h 402215"/>
                    <a:gd name="connsiteX8" fmla="*/ 10120 w 575680"/>
                    <a:gd name="connsiteY8" fmla="*/ 82516 h 402215"/>
                    <a:gd name="connsiteX0" fmla="*/ 10120 w 575680"/>
                    <a:gd name="connsiteY0" fmla="*/ 87489 h 407188"/>
                    <a:gd name="connsiteX1" fmla="*/ 87872 w 575680"/>
                    <a:gd name="connsiteY1" fmla="*/ 12117 h 407188"/>
                    <a:gd name="connsiteX2" fmla="*/ 489580 w 575680"/>
                    <a:gd name="connsiteY2" fmla="*/ 4973 h 407188"/>
                    <a:gd name="connsiteX3" fmla="*/ 569714 w 575680"/>
                    <a:gd name="connsiteY3" fmla="*/ 75582 h 407188"/>
                    <a:gd name="connsiteX4" fmla="*/ 514945 w 575680"/>
                    <a:gd name="connsiteY4" fmla="*/ 322293 h 407188"/>
                    <a:gd name="connsiteX5" fmla="*/ 489580 w 575680"/>
                    <a:gd name="connsiteY5" fmla="*/ 407188 h 407188"/>
                    <a:gd name="connsiteX6" fmla="*/ 87872 w 575680"/>
                    <a:gd name="connsiteY6" fmla="*/ 407188 h 407188"/>
                    <a:gd name="connsiteX7" fmla="*/ 74413 w 575680"/>
                    <a:gd name="connsiteY7" fmla="*/ 310386 h 407188"/>
                    <a:gd name="connsiteX8" fmla="*/ 10120 w 575680"/>
                    <a:gd name="connsiteY8" fmla="*/ 87489 h 407188"/>
                    <a:gd name="connsiteX0" fmla="*/ 10120 w 575680"/>
                    <a:gd name="connsiteY0" fmla="*/ 90569 h 410268"/>
                    <a:gd name="connsiteX1" fmla="*/ 87872 w 575680"/>
                    <a:gd name="connsiteY1" fmla="*/ 15197 h 410268"/>
                    <a:gd name="connsiteX2" fmla="*/ 489580 w 575680"/>
                    <a:gd name="connsiteY2" fmla="*/ 8053 h 410268"/>
                    <a:gd name="connsiteX3" fmla="*/ 569714 w 575680"/>
                    <a:gd name="connsiteY3" fmla="*/ 78662 h 410268"/>
                    <a:gd name="connsiteX4" fmla="*/ 514945 w 575680"/>
                    <a:gd name="connsiteY4" fmla="*/ 325373 h 410268"/>
                    <a:gd name="connsiteX5" fmla="*/ 489580 w 575680"/>
                    <a:gd name="connsiteY5" fmla="*/ 410268 h 410268"/>
                    <a:gd name="connsiteX6" fmla="*/ 87872 w 575680"/>
                    <a:gd name="connsiteY6" fmla="*/ 410268 h 410268"/>
                    <a:gd name="connsiteX7" fmla="*/ 74413 w 575680"/>
                    <a:gd name="connsiteY7" fmla="*/ 313466 h 410268"/>
                    <a:gd name="connsiteX8" fmla="*/ 10120 w 575680"/>
                    <a:gd name="connsiteY8" fmla="*/ 90569 h 4102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75680" h="410268">
                      <a:moveTo>
                        <a:pt x="10120" y="90569"/>
                      </a:moveTo>
                      <a:cubicBezTo>
                        <a:pt x="10120" y="54203"/>
                        <a:pt x="51506" y="15197"/>
                        <a:pt x="87872" y="15197"/>
                      </a:cubicBezTo>
                      <a:cubicBezTo>
                        <a:pt x="176531" y="-8615"/>
                        <a:pt x="360440" y="909"/>
                        <a:pt x="489580" y="8053"/>
                      </a:cubicBezTo>
                      <a:cubicBezTo>
                        <a:pt x="525946" y="8053"/>
                        <a:pt x="569714" y="42296"/>
                        <a:pt x="569714" y="78662"/>
                      </a:cubicBezTo>
                      <a:cubicBezTo>
                        <a:pt x="598289" y="161692"/>
                        <a:pt x="514945" y="237580"/>
                        <a:pt x="514945" y="325373"/>
                      </a:cubicBezTo>
                      <a:cubicBezTo>
                        <a:pt x="514945" y="361739"/>
                        <a:pt x="525946" y="410268"/>
                        <a:pt x="489580" y="410268"/>
                      </a:cubicBezTo>
                      <a:lnTo>
                        <a:pt x="87872" y="410268"/>
                      </a:lnTo>
                      <a:cubicBezTo>
                        <a:pt x="51506" y="410268"/>
                        <a:pt x="105369" y="337926"/>
                        <a:pt x="74413" y="313466"/>
                      </a:cubicBezTo>
                      <a:cubicBezTo>
                        <a:pt x="74413" y="225673"/>
                        <a:pt x="-32743" y="175981"/>
                        <a:pt x="10120" y="90569"/>
                      </a:cubicBezTo>
                      <a:close/>
                    </a:path>
                  </a:pathLst>
                </a:custGeom>
                <a:solidFill>
                  <a:srgbClr val="608A15"/>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8" name="Freeform: Shape 113">
                  <a:extLst>
                    <a:ext uri="{FF2B5EF4-FFF2-40B4-BE49-F238E27FC236}">
                      <a16:creationId xmlns:a16="http://schemas.microsoft.com/office/drawing/2014/main" id="{7FE25528-BD04-4485-843A-D58C735BFE8F}"/>
                    </a:ext>
                  </a:extLst>
                </p:cNvPr>
                <p:cNvSpPr/>
                <p:nvPr/>
              </p:nvSpPr>
              <p:spPr>
                <a:xfrm>
                  <a:off x="2174357" y="3505263"/>
                  <a:ext cx="164305" cy="135245"/>
                </a:xfrm>
                <a:custGeom>
                  <a:avLst/>
                  <a:gdLst>
                    <a:gd name="connsiteX0" fmla="*/ 0 w 147638"/>
                    <a:gd name="connsiteY0" fmla="*/ 4762 h 57150"/>
                    <a:gd name="connsiteX1" fmla="*/ 147638 w 147638"/>
                    <a:gd name="connsiteY1" fmla="*/ 0 h 57150"/>
                    <a:gd name="connsiteX2" fmla="*/ 147638 w 147638"/>
                    <a:gd name="connsiteY2" fmla="*/ 54769 h 57150"/>
                    <a:gd name="connsiteX3" fmla="*/ 2382 w 147638"/>
                    <a:gd name="connsiteY3" fmla="*/ 57150 h 57150"/>
                    <a:gd name="connsiteX4" fmla="*/ 0 w 147638"/>
                    <a:gd name="connsiteY4" fmla="*/ 4762 h 57150"/>
                    <a:gd name="connsiteX0" fmla="*/ 0 w 147638"/>
                    <a:gd name="connsiteY0" fmla="*/ 4762 h 83359"/>
                    <a:gd name="connsiteX1" fmla="*/ 147638 w 147638"/>
                    <a:gd name="connsiteY1" fmla="*/ 0 h 83359"/>
                    <a:gd name="connsiteX2" fmla="*/ 147638 w 147638"/>
                    <a:gd name="connsiteY2" fmla="*/ 54769 h 83359"/>
                    <a:gd name="connsiteX3" fmla="*/ 73819 w 147638"/>
                    <a:gd name="connsiteY3" fmla="*/ 83344 h 83359"/>
                    <a:gd name="connsiteX4" fmla="*/ 2382 w 147638"/>
                    <a:gd name="connsiteY4" fmla="*/ 57150 h 83359"/>
                    <a:gd name="connsiteX5" fmla="*/ 0 w 147638"/>
                    <a:gd name="connsiteY5" fmla="*/ 4762 h 83359"/>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85057"/>
                    <a:gd name="connsiteX1" fmla="*/ 147638 w 147638"/>
                    <a:gd name="connsiteY1" fmla="*/ 0 h 85057"/>
                    <a:gd name="connsiteX2" fmla="*/ 147638 w 147638"/>
                    <a:gd name="connsiteY2" fmla="*/ 54769 h 85057"/>
                    <a:gd name="connsiteX3" fmla="*/ 73819 w 147638"/>
                    <a:gd name="connsiteY3" fmla="*/ 83344 h 85057"/>
                    <a:gd name="connsiteX4" fmla="*/ 2382 w 147638"/>
                    <a:gd name="connsiteY4" fmla="*/ 57150 h 85057"/>
                    <a:gd name="connsiteX5" fmla="*/ 0 w 147638"/>
                    <a:gd name="connsiteY5" fmla="*/ 4762 h 85057"/>
                    <a:gd name="connsiteX0" fmla="*/ 0 w 147638"/>
                    <a:gd name="connsiteY0" fmla="*/ 4762 h 96296"/>
                    <a:gd name="connsiteX1" fmla="*/ 147638 w 147638"/>
                    <a:gd name="connsiteY1" fmla="*/ 0 h 96296"/>
                    <a:gd name="connsiteX2" fmla="*/ 147638 w 147638"/>
                    <a:gd name="connsiteY2" fmla="*/ 54769 h 96296"/>
                    <a:gd name="connsiteX3" fmla="*/ 73819 w 147638"/>
                    <a:gd name="connsiteY3" fmla="*/ 83344 h 96296"/>
                    <a:gd name="connsiteX4" fmla="*/ 2382 w 147638"/>
                    <a:gd name="connsiteY4" fmla="*/ 57150 h 96296"/>
                    <a:gd name="connsiteX5" fmla="*/ 0 w 147638"/>
                    <a:gd name="connsiteY5" fmla="*/ 4762 h 96296"/>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0 w 147638"/>
                    <a:gd name="connsiteY0" fmla="*/ 4762 h 135245"/>
                    <a:gd name="connsiteX1" fmla="*/ 147638 w 147638"/>
                    <a:gd name="connsiteY1" fmla="*/ 0 h 135245"/>
                    <a:gd name="connsiteX2" fmla="*/ 147638 w 147638"/>
                    <a:gd name="connsiteY2" fmla="*/ 54769 h 135245"/>
                    <a:gd name="connsiteX3" fmla="*/ 66676 w 147638"/>
                    <a:gd name="connsiteY3" fmla="*/ 126206 h 135245"/>
                    <a:gd name="connsiteX4" fmla="*/ 2382 w 147638"/>
                    <a:gd name="connsiteY4" fmla="*/ 57150 h 135245"/>
                    <a:gd name="connsiteX5" fmla="*/ 0 w 147638"/>
                    <a:gd name="connsiteY5" fmla="*/ 4762 h 135245"/>
                    <a:gd name="connsiteX0" fmla="*/ 11905 w 159543"/>
                    <a:gd name="connsiteY0" fmla="*/ 4762 h 135245"/>
                    <a:gd name="connsiteX1" fmla="*/ 159543 w 159543"/>
                    <a:gd name="connsiteY1" fmla="*/ 0 h 135245"/>
                    <a:gd name="connsiteX2" fmla="*/ 159543 w 159543"/>
                    <a:gd name="connsiteY2" fmla="*/ 54769 h 135245"/>
                    <a:gd name="connsiteX3" fmla="*/ 78581 w 159543"/>
                    <a:gd name="connsiteY3" fmla="*/ 126206 h 135245"/>
                    <a:gd name="connsiteX4" fmla="*/ 0 w 159543"/>
                    <a:gd name="connsiteY4" fmla="*/ 57150 h 135245"/>
                    <a:gd name="connsiteX5" fmla="*/ 11905 w 159543"/>
                    <a:gd name="connsiteY5" fmla="*/ 4762 h 135245"/>
                    <a:gd name="connsiteX0" fmla="*/ 11905 w 164305"/>
                    <a:gd name="connsiteY0" fmla="*/ 4762 h 135245"/>
                    <a:gd name="connsiteX1" fmla="*/ 159543 w 164305"/>
                    <a:gd name="connsiteY1" fmla="*/ 0 h 135245"/>
                    <a:gd name="connsiteX2" fmla="*/ 164305 w 164305"/>
                    <a:gd name="connsiteY2" fmla="*/ 54769 h 135245"/>
                    <a:gd name="connsiteX3" fmla="*/ 78581 w 164305"/>
                    <a:gd name="connsiteY3" fmla="*/ 126206 h 135245"/>
                    <a:gd name="connsiteX4" fmla="*/ 0 w 164305"/>
                    <a:gd name="connsiteY4" fmla="*/ 57150 h 135245"/>
                    <a:gd name="connsiteX5" fmla="*/ 11905 w 164305"/>
                    <a:gd name="connsiteY5" fmla="*/ 4762 h 13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64305" h="135245">
                      <a:moveTo>
                        <a:pt x="11905" y="4762"/>
                      </a:moveTo>
                      <a:cubicBezTo>
                        <a:pt x="65881" y="19844"/>
                        <a:pt x="115092" y="13493"/>
                        <a:pt x="159543" y="0"/>
                      </a:cubicBezTo>
                      <a:lnTo>
                        <a:pt x="164305" y="54769"/>
                      </a:lnTo>
                      <a:cubicBezTo>
                        <a:pt x="138905" y="53975"/>
                        <a:pt x="130175" y="167482"/>
                        <a:pt x="78581" y="126206"/>
                      </a:cubicBezTo>
                      <a:cubicBezTo>
                        <a:pt x="21432" y="141288"/>
                        <a:pt x="23812" y="65881"/>
                        <a:pt x="0" y="57150"/>
                      </a:cubicBezTo>
                      <a:lnTo>
                        <a:pt x="11905" y="4762"/>
                      </a:ln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9" name="Rectangle: Rounded Corners 2">
                  <a:extLst>
                    <a:ext uri="{FF2B5EF4-FFF2-40B4-BE49-F238E27FC236}">
                      <a16:creationId xmlns:a16="http://schemas.microsoft.com/office/drawing/2014/main" id="{D20CA8A4-6EA3-4D78-BF56-ED5EED773394}"/>
                    </a:ext>
                  </a:extLst>
                </p:cNvPr>
                <p:cNvSpPr/>
                <p:nvPr/>
              </p:nvSpPr>
              <p:spPr>
                <a:xfrm>
                  <a:off x="1916909" y="3556296"/>
                  <a:ext cx="709613" cy="471487"/>
                </a:xfrm>
                <a:custGeom>
                  <a:avLst/>
                  <a:gdLst>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39703 w 838200"/>
                    <a:gd name="connsiteY6" fmla="*/ 990600 h 990600"/>
                    <a:gd name="connsiteX7" fmla="*/ 0 w 838200"/>
                    <a:gd name="connsiteY7" fmla="*/ 850897 h 990600"/>
                    <a:gd name="connsiteX8" fmla="*/ 0 w 838200"/>
                    <a:gd name="connsiteY8" fmla="*/ 139703 h 990600"/>
                    <a:gd name="connsiteX0" fmla="*/ 0 w 838200"/>
                    <a:gd name="connsiteY0" fmla="*/ 139703 h 990600"/>
                    <a:gd name="connsiteX1" fmla="*/ 139703 w 838200"/>
                    <a:gd name="connsiteY1" fmla="*/ 0 h 990600"/>
                    <a:gd name="connsiteX2" fmla="*/ 698497 w 838200"/>
                    <a:gd name="connsiteY2" fmla="*/ 0 h 990600"/>
                    <a:gd name="connsiteX3" fmla="*/ 838200 w 838200"/>
                    <a:gd name="connsiteY3" fmla="*/ 139703 h 990600"/>
                    <a:gd name="connsiteX4" fmla="*/ 838200 w 838200"/>
                    <a:gd name="connsiteY4" fmla="*/ 850897 h 990600"/>
                    <a:gd name="connsiteX5" fmla="*/ 698497 w 838200"/>
                    <a:gd name="connsiteY5" fmla="*/ 990600 h 990600"/>
                    <a:gd name="connsiteX6" fmla="*/ 163516 w 838200"/>
                    <a:gd name="connsiteY6" fmla="*/ 338137 h 990600"/>
                    <a:gd name="connsiteX7" fmla="*/ 0 w 838200"/>
                    <a:gd name="connsiteY7" fmla="*/ 850897 h 990600"/>
                    <a:gd name="connsiteX8" fmla="*/ 0 w 838200"/>
                    <a:gd name="connsiteY8" fmla="*/ 139703 h 990600"/>
                    <a:gd name="connsiteX0" fmla="*/ 0 w 838200"/>
                    <a:gd name="connsiteY0" fmla="*/ 139703 h 859362"/>
                    <a:gd name="connsiteX1" fmla="*/ 139703 w 838200"/>
                    <a:gd name="connsiteY1" fmla="*/ 0 h 859362"/>
                    <a:gd name="connsiteX2" fmla="*/ 698497 w 838200"/>
                    <a:gd name="connsiteY2" fmla="*/ 0 h 859362"/>
                    <a:gd name="connsiteX3" fmla="*/ 838200 w 838200"/>
                    <a:gd name="connsiteY3" fmla="*/ 139703 h 859362"/>
                    <a:gd name="connsiteX4" fmla="*/ 838200 w 838200"/>
                    <a:gd name="connsiteY4" fmla="*/ 850897 h 859362"/>
                    <a:gd name="connsiteX5" fmla="*/ 579434 w 838200"/>
                    <a:gd name="connsiteY5" fmla="*/ 452438 h 859362"/>
                    <a:gd name="connsiteX6" fmla="*/ 163516 w 838200"/>
                    <a:gd name="connsiteY6" fmla="*/ 338137 h 859362"/>
                    <a:gd name="connsiteX7" fmla="*/ 0 w 838200"/>
                    <a:gd name="connsiteY7" fmla="*/ 850897 h 859362"/>
                    <a:gd name="connsiteX8" fmla="*/ 0 w 838200"/>
                    <a:gd name="connsiteY8" fmla="*/ 139703 h 859362"/>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579434 w 885825"/>
                    <a:gd name="connsiteY5" fmla="*/ 4524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7855"/>
                    <a:gd name="connsiteX1" fmla="*/ 139703 w 885825"/>
                    <a:gd name="connsiteY1" fmla="*/ 0 h 857855"/>
                    <a:gd name="connsiteX2" fmla="*/ 698497 w 885825"/>
                    <a:gd name="connsiteY2" fmla="*/ 0 h 857855"/>
                    <a:gd name="connsiteX3" fmla="*/ 838200 w 885825"/>
                    <a:gd name="connsiteY3" fmla="*/ 139703 h 857855"/>
                    <a:gd name="connsiteX4" fmla="*/ 885825 w 885825"/>
                    <a:gd name="connsiteY4" fmla="*/ 284159 h 857855"/>
                    <a:gd name="connsiteX5" fmla="*/ 688971 w 885825"/>
                    <a:gd name="connsiteY5" fmla="*/ 490538 h 857855"/>
                    <a:gd name="connsiteX6" fmla="*/ 163516 w 885825"/>
                    <a:gd name="connsiteY6" fmla="*/ 338137 h 857855"/>
                    <a:gd name="connsiteX7" fmla="*/ 0 w 885825"/>
                    <a:gd name="connsiteY7" fmla="*/ 850897 h 857855"/>
                    <a:gd name="connsiteX8" fmla="*/ 0 w 885825"/>
                    <a:gd name="connsiteY8" fmla="*/ 139703 h 857855"/>
                    <a:gd name="connsiteX0" fmla="*/ 0 w 885825"/>
                    <a:gd name="connsiteY0" fmla="*/ 139703 h 859933"/>
                    <a:gd name="connsiteX1" fmla="*/ 139703 w 885825"/>
                    <a:gd name="connsiteY1" fmla="*/ 0 h 859933"/>
                    <a:gd name="connsiteX2" fmla="*/ 698497 w 885825"/>
                    <a:gd name="connsiteY2" fmla="*/ 0 h 859933"/>
                    <a:gd name="connsiteX3" fmla="*/ 838200 w 885825"/>
                    <a:gd name="connsiteY3" fmla="*/ 139703 h 859933"/>
                    <a:gd name="connsiteX4" fmla="*/ 885825 w 885825"/>
                    <a:gd name="connsiteY4" fmla="*/ 284159 h 859933"/>
                    <a:gd name="connsiteX5" fmla="*/ 688971 w 885825"/>
                    <a:gd name="connsiteY5" fmla="*/ 490538 h 859933"/>
                    <a:gd name="connsiteX6" fmla="*/ 220666 w 885825"/>
                    <a:gd name="connsiteY6" fmla="*/ 485775 h 859933"/>
                    <a:gd name="connsiteX7" fmla="*/ 0 w 885825"/>
                    <a:gd name="connsiteY7" fmla="*/ 850897 h 859933"/>
                    <a:gd name="connsiteX8" fmla="*/ 0 w 885825"/>
                    <a:gd name="connsiteY8" fmla="*/ 139703 h 859933"/>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180975 w 885825"/>
                    <a:gd name="connsiteY7" fmla="*/ 26510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95275 w 885825"/>
                    <a:gd name="connsiteY7" fmla="*/ 169859 h 490538"/>
                    <a:gd name="connsiteX8" fmla="*/ 0 w 885825"/>
                    <a:gd name="connsiteY8" fmla="*/ 139703 h 490538"/>
                    <a:gd name="connsiteX0" fmla="*/ 0 w 885825"/>
                    <a:gd name="connsiteY0" fmla="*/ 139703 h 490538"/>
                    <a:gd name="connsiteX1" fmla="*/ 139703 w 885825"/>
                    <a:gd name="connsiteY1" fmla="*/ 0 h 490538"/>
                    <a:gd name="connsiteX2" fmla="*/ 698497 w 885825"/>
                    <a:gd name="connsiteY2" fmla="*/ 0 h 490538"/>
                    <a:gd name="connsiteX3" fmla="*/ 838200 w 885825"/>
                    <a:gd name="connsiteY3" fmla="*/ 139703 h 490538"/>
                    <a:gd name="connsiteX4" fmla="*/ 885825 w 885825"/>
                    <a:gd name="connsiteY4" fmla="*/ 284159 h 490538"/>
                    <a:gd name="connsiteX5" fmla="*/ 688971 w 885825"/>
                    <a:gd name="connsiteY5" fmla="*/ 490538 h 490538"/>
                    <a:gd name="connsiteX6" fmla="*/ 220666 w 885825"/>
                    <a:gd name="connsiteY6" fmla="*/ 485775 h 490538"/>
                    <a:gd name="connsiteX7" fmla="*/ 209550 w 885825"/>
                    <a:gd name="connsiteY7" fmla="*/ 269872 h 490538"/>
                    <a:gd name="connsiteX8" fmla="*/ 0 w 885825"/>
                    <a:gd name="connsiteY8" fmla="*/ 139703 h 490538"/>
                    <a:gd name="connsiteX0" fmla="*/ 6884 w 797459"/>
                    <a:gd name="connsiteY0" fmla="*/ 215903 h 490538"/>
                    <a:gd name="connsiteX1" fmla="*/ 51337 w 797459"/>
                    <a:gd name="connsiteY1" fmla="*/ 0 h 490538"/>
                    <a:gd name="connsiteX2" fmla="*/ 610131 w 797459"/>
                    <a:gd name="connsiteY2" fmla="*/ 0 h 490538"/>
                    <a:gd name="connsiteX3" fmla="*/ 749834 w 797459"/>
                    <a:gd name="connsiteY3" fmla="*/ 139703 h 490538"/>
                    <a:gd name="connsiteX4" fmla="*/ 797459 w 797459"/>
                    <a:gd name="connsiteY4" fmla="*/ 284159 h 490538"/>
                    <a:gd name="connsiteX5" fmla="*/ 600605 w 797459"/>
                    <a:gd name="connsiteY5" fmla="*/ 490538 h 490538"/>
                    <a:gd name="connsiteX6" fmla="*/ 132300 w 797459"/>
                    <a:gd name="connsiteY6" fmla="*/ 485775 h 490538"/>
                    <a:gd name="connsiteX7" fmla="*/ 121184 w 797459"/>
                    <a:gd name="connsiteY7" fmla="*/ 269872 h 490538"/>
                    <a:gd name="connsiteX8" fmla="*/ 6884 w 797459"/>
                    <a:gd name="connsiteY8" fmla="*/ 215903 h 490538"/>
                    <a:gd name="connsiteX0" fmla="*/ 0 w 790575"/>
                    <a:gd name="connsiteY0" fmla="*/ 215903 h 490538"/>
                    <a:gd name="connsiteX1" fmla="*/ 111128 w 790575"/>
                    <a:gd name="connsiteY1" fmla="*/ 42863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215903 h 490538"/>
                    <a:gd name="connsiteX1" fmla="*/ 254003 w 790575"/>
                    <a:gd name="connsiteY1" fmla="*/ 19051 h 490538"/>
                    <a:gd name="connsiteX2" fmla="*/ 603247 w 790575"/>
                    <a:gd name="connsiteY2" fmla="*/ 0 h 490538"/>
                    <a:gd name="connsiteX3" fmla="*/ 742950 w 790575"/>
                    <a:gd name="connsiteY3" fmla="*/ 139703 h 490538"/>
                    <a:gd name="connsiteX4" fmla="*/ 790575 w 790575"/>
                    <a:gd name="connsiteY4" fmla="*/ 284159 h 490538"/>
                    <a:gd name="connsiteX5" fmla="*/ 593721 w 790575"/>
                    <a:gd name="connsiteY5" fmla="*/ 490538 h 490538"/>
                    <a:gd name="connsiteX6" fmla="*/ 125416 w 790575"/>
                    <a:gd name="connsiteY6" fmla="*/ 485775 h 490538"/>
                    <a:gd name="connsiteX7" fmla="*/ 114300 w 790575"/>
                    <a:gd name="connsiteY7" fmla="*/ 269872 h 490538"/>
                    <a:gd name="connsiteX8" fmla="*/ 0 w 790575"/>
                    <a:gd name="connsiteY8" fmla="*/ 215903 h 490538"/>
                    <a:gd name="connsiteX0" fmla="*/ 0 w 790575"/>
                    <a:gd name="connsiteY0" fmla="*/ 196852 h 471487"/>
                    <a:gd name="connsiteX1" fmla="*/ 254003 w 790575"/>
                    <a:gd name="connsiteY1" fmla="*/ 0 h 471487"/>
                    <a:gd name="connsiteX2" fmla="*/ 403222 w 790575"/>
                    <a:gd name="connsiteY2" fmla="*/ 90486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742950 w 790575"/>
                    <a:gd name="connsiteY3" fmla="*/ 120652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790575"/>
                    <a:gd name="connsiteY0" fmla="*/ 196852 h 471487"/>
                    <a:gd name="connsiteX1" fmla="*/ 254003 w 790575"/>
                    <a:gd name="connsiteY1" fmla="*/ 0 h 471487"/>
                    <a:gd name="connsiteX2" fmla="*/ 417510 w 790575"/>
                    <a:gd name="connsiteY2" fmla="*/ 4761 h 471487"/>
                    <a:gd name="connsiteX3" fmla="*/ 523875 w 790575"/>
                    <a:gd name="connsiteY3" fmla="*/ 68265 h 471487"/>
                    <a:gd name="connsiteX4" fmla="*/ 790575 w 790575"/>
                    <a:gd name="connsiteY4" fmla="*/ 265108 h 471487"/>
                    <a:gd name="connsiteX5" fmla="*/ 593721 w 790575"/>
                    <a:gd name="connsiteY5" fmla="*/ 471487 h 471487"/>
                    <a:gd name="connsiteX6" fmla="*/ 125416 w 790575"/>
                    <a:gd name="connsiteY6" fmla="*/ 466724 h 471487"/>
                    <a:gd name="connsiteX7" fmla="*/ 114300 w 790575"/>
                    <a:gd name="connsiteY7" fmla="*/ 250821 h 471487"/>
                    <a:gd name="connsiteX8" fmla="*/ 0 w 790575"/>
                    <a:gd name="connsiteY8" fmla="*/ 196852 h 471487"/>
                    <a:gd name="connsiteX0" fmla="*/ 0 w 609938"/>
                    <a:gd name="connsiteY0" fmla="*/ 196852 h 471487"/>
                    <a:gd name="connsiteX1" fmla="*/ 254003 w 609938"/>
                    <a:gd name="connsiteY1" fmla="*/ 0 h 471487"/>
                    <a:gd name="connsiteX2" fmla="*/ 417510 w 609938"/>
                    <a:gd name="connsiteY2" fmla="*/ 4761 h 471487"/>
                    <a:gd name="connsiteX3" fmla="*/ 523875 w 609938"/>
                    <a:gd name="connsiteY3" fmla="*/ 68265 h 471487"/>
                    <a:gd name="connsiteX4" fmla="*/ 447675 w 609938"/>
                    <a:gd name="connsiteY4" fmla="*/ 260345 h 471487"/>
                    <a:gd name="connsiteX5" fmla="*/ 593721 w 609938"/>
                    <a:gd name="connsiteY5" fmla="*/ 471487 h 471487"/>
                    <a:gd name="connsiteX6" fmla="*/ 125416 w 609938"/>
                    <a:gd name="connsiteY6" fmla="*/ 466724 h 471487"/>
                    <a:gd name="connsiteX7" fmla="*/ 114300 w 609938"/>
                    <a:gd name="connsiteY7" fmla="*/ 250821 h 471487"/>
                    <a:gd name="connsiteX8" fmla="*/ 0 w 609938"/>
                    <a:gd name="connsiteY8" fmla="*/ 196852 h 471487"/>
                    <a:gd name="connsiteX0" fmla="*/ 0 w 707932"/>
                    <a:gd name="connsiteY0" fmla="*/ 196852 h 471487"/>
                    <a:gd name="connsiteX1" fmla="*/ 254003 w 707932"/>
                    <a:gd name="connsiteY1" fmla="*/ 0 h 471487"/>
                    <a:gd name="connsiteX2" fmla="*/ 417510 w 707932"/>
                    <a:gd name="connsiteY2" fmla="*/ 4761 h 471487"/>
                    <a:gd name="connsiteX3" fmla="*/ 676275 w 707932"/>
                    <a:gd name="connsiteY3" fmla="*/ 192090 h 471487"/>
                    <a:gd name="connsiteX4" fmla="*/ 447675 w 707932"/>
                    <a:gd name="connsiteY4" fmla="*/ 260345 h 471487"/>
                    <a:gd name="connsiteX5" fmla="*/ 593721 w 707932"/>
                    <a:gd name="connsiteY5" fmla="*/ 471487 h 471487"/>
                    <a:gd name="connsiteX6" fmla="*/ 125416 w 707932"/>
                    <a:gd name="connsiteY6" fmla="*/ 466724 h 471487"/>
                    <a:gd name="connsiteX7" fmla="*/ 114300 w 707932"/>
                    <a:gd name="connsiteY7" fmla="*/ 250821 h 471487"/>
                    <a:gd name="connsiteX8" fmla="*/ 0 w 707932"/>
                    <a:gd name="connsiteY8" fmla="*/ 196852 h 471487"/>
                    <a:gd name="connsiteX0" fmla="*/ 0 w 715906"/>
                    <a:gd name="connsiteY0" fmla="*/ 196852 h 471487"/>
                    <a:gd name="connsiteX1" fmla="*/ 254003 w 715906"/>
                    <a:gd name="connsiteY1" fmla="*/ 0 h 471487"/>
                    <a:gd name="connsiteX2" fmla="*/ 417510 w 715906"/>
                    <a:gd name="connsiteY2" fmla="*/ 4761 h 471487"/>
                    <a:gd name="connsiteX3" fmla="*/ 676275 w 715906"/>
                    <a:gd name="connsiteY3" fmla="*/ 192090 h 471487"/>
                    <a:gd name="connsiteX4" fmla="*/ 561975 w 715906"/>
                    <a:gd name="connsiteY4" fmla="*/ 236533 h 471487"/>
                    <a:gd name="connsiteX5" fmla="*/ 593721 w 715906"/>
                    <a:gd name="connsiteY5" fmla="*/ 471487 h 471487"/>
                    <a:gd name="connsiteX6" fmla="*/ 125416 w 715906"/>
                    <a:gd name="connsiteY6" fmla="*/ 466724 h 471487"/>
                    <a:gd name="connsiteX7" fmla="*/ 114300 w 715906"/>
                    <a:gd name="connsiteY7" fmla="*/ 250821 h 471487"/>
                    <a:gd name="connsiteX8" fmla="*/ 0 w 715906"/>
                    <a:gd name="connsiteY8" fmla="*/ 196852 h 471487"/>
                    <a:gd name="connsiteX0" fmla="*/ 0 w 728346"/>
                    <a:gd name="connsiteY0" fmla="*/ 196852 h 471487"/>
                    <a:gd name="connsiteX1" fmla="*/ 254003 w 728346"/>
                    <a:gd name="connsiteY1" fmla="*/ 0 h 471487"/>
                    <a:gd name="connsiteX2" fmla="*/ 417510 w 728346"/>
                    <a:gd name="connsiteY2" fmla="*/ 4761 h 471487"/>
                    <a:gd name="connsiteX3" fmla="*/ 676275 w 728346"/>
                    <a:gd name="connsiteY3" fmla="*/ 192090 h 471487"/>
                    <a:gd name="connsiteX4" fmla="*/ 561975 w 728346"/>
                    <a:gd name="connsiteY4" fmla="*/ 236533 h 471487"/>
                    <a:gd name="connsiteX5" fmla="*/ 593721 w 728346"/>
                    <a:gd name="connsiteY5" fmla="*/ 471487 h 471487"/>
                    <a:gd name="connsiteX6" fmla="*/ 125416 w 728346"/>
                    <a:gd name="connsiteY6" fmla="*/ 466724 h 471487"/>
                    <a:gd name="connsiteX7" fmla="*/ 114300 w 728346"/>
                    <a:gd name="connsiteY7" fmla="*/ 250821 h 471487"/>
                    <a:gd name="connsiteX8" fmla="*/ 0 w 728346"/>
                    <a:gd name="connsiteY8" fmla="*/ 196852 h 471487"/>
                    <a:gd name="connsiteX0" fmla="*/ 0 w 729053"/>
                    <a:gd name="connsiteY0" fmla="*/ 196852 h 471487"/>
                    <a:gd name="connsiteX1" fmla="*/ 254003 w 729053"/>
                    <a:gd name="connsiteY1" fmla="*/ 0 h 471487"/>
                    <a:gd name="connsiteX2" fmla="*/ 417510 w 729053"/>
                    <a:gd name="connsiteY2" fmla="*/ 4761 h 471487"/>
                    <a:gd name="connsiteX3" fmla="*/ 676275 w 729053"/>
                    <a:gd name="connsiteY3" fmla="*/ 192090 h 471487"/>
                    <a:gd name="connsiteX4" fmla="*/ 566738 w 729053"/>
                    <a:gd name="connsiteY4" fmla="*/ 269871 h 471487"/>
                    <a:gd name="connsiteX5" fmla="*/ 593721 w 729053"/>
                    <a:gd name="connsiteY5" fmla="*/ 471487 h 471487"/>
                    <a:gd name="connsiteX6" fmla="*/ 125416 w 729053"/>
                    <a:gd name="connsiteY6" fmla="*/ 466724 h 471487"/>
                    <a:gd name="connsiteX7" fmla="*/ 114300 w 729053"/>
                    <a:gd name="connsiteY7" fmla="*/ 250821 h 471487"/>
                    <a:gd name="connsiteX8" fmla="*/ 0 w 729053"/>
                    <a:gd name="connsiteY8" fmla="*/ 196852 h 471487"/>
                    <a:gd name="connsiteX0" fmla="*/ 0 w 676275"/>
                    <a:gd name="connsiteY0" fmla="*/ 196852 h 471487"/>
                    <a:gd name="connsiteX1" fmla="*/ 254003 w 676275"/>
                    <a:gd name="connsiteY1" fmla="*/ 0 h 471487"/>
                    <a:gd name="connsiteX2" fmla="*/ 417510 w 676275"/>
                    <a:gd name="connsiteY2" fmla="*/ 4761 h 471487"/>
                    <a:gd name="connsiteX3" fmla="*/ 676275 w 676275"/>
                    <a:gd name="connsiteY3" fmla="*/ 192090 h 471487"/>
                    <a:gd name="connsiteX4" fmla="*/ 566738 w 676275"/>
                    <a:gd name="connsiteY4" fmla="*/ 269871 h 471487"/>
                    <a:gd name="connsiteX5" fmla="*/ 593721 w 676275"/>
                    <a:gd name="connsiteY5" fmla="*/ 471487 h 471487"/>
                    <a:gd name="connsiteX6" fmla="*/ 125416 w 676275"/>
                    <a:gd name="connsiteY6" fmla="*/ 466724 h 471487"/>
                    <a:gd name="connsiteX7" fmla="*/ 114300 w 676275"/>
                    <a:gd name="connsiteY7" fmla="*/ 250821 h 471487"/>
                    <a:gd name="connsiteX8" fmla="*/ 0 w 676275"/>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 name="connsiteX0" fmla="*/ 0 w 709613"/>
                    <a:gd name="connsiteY0" fmla="*/ 196852 h 471487"/>
                    <a:gd name="connsiteX1" fmla="*/ 254003 w 709613"/>
                    <a:gd name="connsiteY1" fmla="*/ 0 h 471487"/>
                    <a:gd name="connsiteX2" fmla="*/ 417510 w 709613"/>
                    <a:gd name="connsiteY2" fmla="*/ 4761 h 471487"/>
                    <a:gd name="connsiteX3" fmla="*/ 709613 w 709613"/>
                    <a:gd name="connsiteY3" fmla="*/ 187328 h 471487"/>
                    <a:gd name="connsiteX4" fmla="*/ 566738 w 709613"/>
                    <a:gd name="connsiteY4" fmla="*/ 269871 h 471487"/>
                    <a:gd name="connsiteX5" fmla="*/ 593721 w 709613"/>
                    <a:gd name="connsiteY5" fmla="*/ 471487 h 471487"/>
                    <a:gd name="connsiteX6" fmla="*/ 125416 w 709613"/>
                    <a:gd name="connsiteY6" fmla="*/ 466724 h 471487"/>
                    <a:gd name="connsiteX7" fmla="*/ 114300 w 709613"/>
                    <a:gd name="connsiteY7" fmla="*/ 250821 h 471487"/>
                    <a:gd name="connsiteX8" fmla="*/ 0 w 709613"/>
                    <a:gd name="connsiteY8" fmla="*/ 196852 h 47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9613" h="471487">
                      <a:moveTo>
                        <a:pt x="0" y="196852"/>
                      </a:moveTo>
                      <a:cubicBezTo>
                        <a:pt x="0" y="119696"/>
                        <a:pt x="176847" y="0"/>
                        <a:pt x="254003" y="0"/>
                      </a:cubicBezTo>
                      <a:cubicBezTo>
                        <a:pt x="313268" y="53974"/>
                        <a:pt x="363008" y="46037"/>
                        <a:pt x="417510" y="4761"/>
                      </a:cubicBezTo>
                      <a:cubicBezTo>
                        <a:pt x="494666" y="4761"/>
                        <a:pt x="657225" y="119697"/>
                        <a:pt x="709613" y="187328"/>
                      </a:cubicBezTo>
                      <a:cubicBezTo>
                        <a:pt x="622300" y="229130"/>
                        <a:pt x="596901" y="223307"/>
                        <a:pt x="566738" y="269871"/>
                      </a:cubicBezTo>
                      <a:cubicBezTo>
                        <a:pt x="566738" y="347027"/>
                        <a:pt x="670877" y="471487"/>
                        <a:pt x="593721" y="471487"/>
                      </a:cubicBezTo>
                      <a:cubicBezTo>
                        <a:pt x="407456" y="471487"/>
                        <a:pt x="311681" y="466724"/>
                        <a:pt x="125416" y="466724"/>
                      </a:cubicBezTo>
                      <a:cubicBezTo>
                        <a:pt x="48260" y="466724"/>
                        <a:pt x="114300" y="327977"/>
                        <a:pt x="114300" y="250821"/>
                      </a:cubicBezTo>
                      <a:lnTo>
                        <a:pt x="0" y="196852"/>
                      </a:lnTo>
                      <a:close/>
                    </a:path>
                  </a:pathLst>
                </a:custGeom>
                <a:solidFill>
                  <a:srgbClr val="FFC000">
                    <a:lumMod val="60000"/>
                    <a:lumOff val="40000"/>
                  </a:srgbClr>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sp>
              <p:nvSpPr>
                <p:cNvPr id="130" name="Freeform: Shape 115">
                  <a:extLst>
                    <a:ext uri="{FF2B5EF4-FFF2-40B4-BE49-F238E27FC236}">
                      <a16:creationId xmlns:a16="http://schemas.microsoft.com/office/drawing/2014/main" id="{62CE619D-438E-4048-9B1E-A57525DAB5BF}"/>
                    </a:ext>
                  </a:extLst>
                </p:cNvPr>
                <p:cNvSpPr/>
                <p:nvPr/>
              </p:nvSpPr>
              <p:spPr>
                <a:xfrm>
                  <a:off x="2014504"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31" name="Freeform: Shape 116">
                  <a:extLst>
                    <a:ext uri="{FF2B5EF4-FFF2-40B4-BE49-F238E27FC236}">
                      <a16:creationId xmlns:a16="http://schemas.microsoft.com/office/drawing/2014/main" id="{446BE4E6-347C-4C69-B1F7-74FCAB8A2DA1}"/>
                    </a:ext>
                  </a:extLst>
                </p:cNvPr>
                <p:cNvSpPr/>
                <p:nvPr/>
              </p:nvSpPr>
              <p:spPr>
                <a:xfrm flipH="1">
                  <a:off x="2383051" y="3553915"/>
                  <a:ext cx="121443" cy="334485"/>
                </a:xfrm>
                <a:custGeom>
                  <a:avLst/>
                  <a:gdLst>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 name="connsiteX0" fmla="*/ 42862 w 121443"/>
                    <a:gd name="connsiteY0" fmla="*/ 16668 h 400050"/>
                    <a:gd name="connsiteX1" fmla="*/ 121443 w 121443"/>
                    <a:gd name="connsiteY1" fmla="*/ 0 h 400050"/>
                    <a:gd name="connsiteX2" fmla="*/ 21431 w 121443"/>
                    <a:gd name="connsiteY2" fmla="*/ 400050 h 400050"/>
                    <a:gd name="connsiteX3" fmla="*/ 0 w 121443"/>
                    <a:gd name="connsiteY3" fmla="*/ 390525 h 400050"/>
                    <a:gd name="connsiteX4" fmla="*/ 19050 w 121443"/>
                    <a:gd name="connsiteY4" fmla="*/ 335756 h 400050"/>
                    <a:gd name="connsiteX5" fmla="*/ 42862 w 121443"/>
                    <a:gd name="connsiteY5" fmla="*/ 16668 h 4000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1443" h="400050">
                      <a:moveTo>
                        <a:pt x="42862" y="16668"/>
                      </a:moveTo>
                      <a:lnTo>
                        <a:pt x="121443" y="0"/>
                      </a:lnTo>
                      <a:lnTo>
                        <a:pt x="21431" y="400050"/>
                      </a:lnTo>
                      <a:lnTo>
                        <a:pt x="0" y="390525"/>
                      </a:lnTo>
                      <a:lnTo>
                        <a:pt x="19050" y="335756"/>
                      </a:lnTo>
                      <a:cubicBezTo>
                        <a:pt x="15081" y="227012"/>
                        <a:pt x="8731" y="113506"/>
                        <a:pt x="42862" y="16668"/>
                      </a:cubicBezTo>
                      <a:close/>
                    </a:path>
                  </a:pathLst>
                </a:custGeom>
                <a:solidFill>
                  <a:srgbClr val="ED7D31"/>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89" name="Group 88">
                <a:extLst>
                  <a:ext uri="{FF2B5EF4-FFF2-40B4-BE49-F238E27FC236}">
                    <a16:creationId xmlns:a16="http://schemas.microsoft.com/office/drawing/2014/main" id="{5F41D6DD-2D2C-453A-9AFE-D120E9791FAC}"/>
                  </a:ext>
                </a:extLst>
              </p:cNvPr>
              <p:cNvGrpSpPr/>
              <p:nvPr/>
            </p:nvGrpSpPr>
            <p:grpSpPr>
              <a:xfrm>
                <a:off x="3821709" y="4226792"/>
                <a:ext cx="1167175" cy="851629"/>
                <a:chOff x="7389463" y="2893265"/>
                <a:chExt cx="1167175" cy="851629"/>
              </a:xfrm>
            </p:grpSpPr>
            <p:sp>
              <p:nvSpPr>
                <p:cNvPr id="124" name="Oval 36">
                  <a:extLst>
                    <a:ext uri="{FF2B5EF4-FFF2-40B4-BE49-F238E27FC236}">
                      <a16:creationId xmlns:a16="http://schemas.microsoft.com/office/drawing/2014/main" id="{45133FA2-1D5E-4BD6-A823-4CB981F3C154}"/>
                    </a:ext>
                  </a:extLst>
                </p:cNvPr>
                <p:cNvSpPr/>
                <p:nvPr/>
              </p:nvSpPr>
              <p:spPr>
                <a:xfrm>
                  <a:off x="7389463" y="3336516"/>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5" name="Oval 36">
                  <a:extLst>
                    <a:ext uri="{FF2B5EF4-FFF2-40B4-BE49-F238E27FC236}">
                      <a16:creationId xmlns:a16="http://schemas.microsoft.com/office/drawing/2014/main" id="{4D5188CF-E9E5-4B9D-916C-FDC0E731736D}"/>
                    </a:ext>
                  </a:extLst>
                </p:cNvPr>
                <p:cNvSpPr/>
                <p:nvPr/>
              </p:nvSpPr>
              <p:spPr>
                <a:xfrm flipH="1">
                  <a:off x="8386131" y="3317677"/>
                  <a:ext cx="170507" cy="224110"/>
                </a:xfrm>
                <a:custGeom>
                  <a:avLst/>
                  <a:gdLst>
                    <a:gd name="connsiteX0" fmla="*/ 0 w 231370"/>
                    <a:gd name="connsiteY0" fmla="*/ 101839 h 203677"/>
                    <a:gd name="connsiteX1" fmla="*/ 115685 w 231370"/>
                    <a:gd name="connsiteY1" fmla="*/ 0 h 203677"/>
                    <a:gd name="connsiteX2" fmla="*/ 231370 w 231370"/>
                    <a:gd name="connsiteY2" fmla="*/ 101839 h 203677"/>
                    <a:gd name="connsiteX3" fmla="*/ 115685 w 231370"/>
                    <a:gd name="connsiteY3" fmla="*/ 203678 h 203677"/>
                    <a:gd name="connsiteX4" fmla="*/ 0 w 231370"/>
                    <a:gd name="connsiteY4" fmla="*/ 101839 h 203677"/>
                    <a:gd name="connsiteX0" fmla="*/ 774 w 232144"/>
                    <a:gd name="connsiteY0" fmla="*/ 104220 h 206059"/>
                    <a:gd name="connsiteX1" fmla="*/ 83121 w 232144"/>
                    <a:gd name="connsiteY1" fmla="*/ 0 h 206059"/>
                    <a:gd name="connsiteX2" fmla="*/ 232144 w 232144"/>
                    <a:gd name="connsiteY2" fmla="*/ 104220 h 206059"/>
                    <a:gd name="connsiteX3" fmla="*/ 116459 w 232144"/>
                    <a:gd name="connsiteY3" fmla="*/ 206059 h 206059"/>
                    <a:gd name="connsiteX4" fmla="*/ 774 w 232144"/>
                    <a:gd name="connsiteY4" fmla="*/ 104220 h 206059"/>
                    <a:gd name="connsiteX0" fmla="*/ 2052 w 233422"/>
                    <a:gd name="connsiteY0" fmla="*/ 104220 h 217965"/>
                    <a:gd name="connsiteX1" fmla="*/ 84399 w 233422"/>
                    <a:gd name="connsiteY1" fmla="*/ 0 h 217965"/>
                    <a:gd name="connsiteX2" fmla="*/ 233422 w 233422"/>
                    <a:gd name="connsiteY2" fmla="*/ 104220 h 217965"/>
                    <a:gd name="connsiteX3" fmla="*/ 146312 w 233422"/>
                    <a:gd name="connsiteY3" fmla="*/ 217965 h 217965"/>
                    <a:gd name="connsiteX4" fmla="*/ 2052 w 233422"/>
                    <a:gd name="connsiteY4" fmla="*/ 104220 h 217965"/>
                    <a:gd name="connsiteX0" fmla="*/ 2052 w 235684"/>
                    <a:gd name="connsiteY0" fmla="*/ 104220 h 222159"/>
                    <a:gd name="connsiteX1" fmla="*/ 84399 w 235684"/>
                    <a:gd name="connsiteY1" fmla="*/ 0 h 222159"/>
                    <a:gd name="connsiteX2" fmla="*/ 233422 w 235684"/>
                    <a:gd name="connsiteY2" fmla="*/ 104220 h 222159"/>
                    <a:gd name="connsiteX3" fmla="*/ 146312 w 235684"/>
                    <a:gd name="connsiteY3" fmla="*/ 217965 h 222159"/>
                    <a:gd name="connsiteX4" fmla="*/ 2052 w 235684"/>
                    <a:gd name="connsiteY4" fmla="*/ 104220 h 222159"/>
                    <a:gd name="connsiteX0" fmla="*/ 53 w 233685"/>
                    <a:gd name="connsiteY0" fmla="*/ 104220 h 222237"/>
                    <a:gd name="connsiteX1" fmla="*/ 82400 w 233685"/>
                    <a:gd name="connsiteY1" fmla="*/ 0 h 222237"/>
                    <a:gd name="connsiteX2" fmla="*/ 231423 w 233685"/>
                    <a:gd name="connsiteY2" fmla="*/ 104220 h 222237"/>
                    <a:gd name="connsiteX3" fmla="*/ 144313 w 233685"/>
                    <a:gd name="connsiteY3" fmla="*/ 217965 h 222237"/>
                    <a:gd name="connsiteX4" fmla="*/ 53 w 233685"/>
                    <a:gd name="connsiteY4" fmla="*/ 104220 h 222237"/>
                    <a:gd name="connsiteX0" fmla="*/ 53 w 233685"/>
                    <a:gd name="connsiteY0" fmla="*/ 105451 h 223468"/>
                    <a:gd name="connsiteX1" fmla="*/ 82400 w 233685"/>
                    <a:gd name="connsiteY1" fmla="*/ 1231 h 223468"/>
                    <a:gd name="connsiteX2" fmla="*/ 231423 w 233685"/>
                    <a:gd name="connsiteY2" fmla="*/ 105451 h 223468"/>
                    <a:gd name="connsiteX3" fmla="*/ 144313 w 233685"/>
                    <a:gd name="connsiteY3" fmla="*/ 219196 h 223468"/>
                    <a:gd name="connsiteX4" fmla="*/ 53 w 233685"/>
                    <a:gd name="connsiteY4" fmla="*/ 105451 h 223468"/>
                    <a:gd name="connsiteX0" fmla="*/ 1668 w 235300"/>
                    <a:gd name="connsiteY0" fmla="*/ 105484 h 223582"/>
                    <a:gd name="connsiteX1" fmla="*/ 84015 w 235300"/>
                    <a:gd name="connsiteY1" fmla="*/ 1264 h 223582"/>
                    <a:gd name="connsiteX2" fmla="*/ 233038 w 235300"/>
                    <a:gd name="connsiteY2" fmla="*/ 105484 h 223582"/>
                    <a:gd name="connsiteX3" fmla="*/ 145928 w 235300"/>
                    <a:gd name="connsiteY3" fmla="*/ 219229 h 223582"/>
                    <a:gd name="connsiteX4" fmla="*/ 1668 w 235300"/>
                    <a:gd name="connsiteY4" fmla="*/ 105484 h 223582"/>
                    <a:gd name="connsiteX0" fmla="*/ 4973 w 238605"/>
                    <a:gd name="connsiteY0" fmla="*/ 105557 h 223827"/>
                    <a:gd name="connsiteX1" fmla="*/ 87320 w 238605"/>
                    <a:gd name="connsiteY1" fmla="*/ 1337 h 223827"/>
                    <a:gd name="connsiteX2" fmla="*/ 236343 w 238605"/>
                    <a:gd name="connsiteY2" fmla="*/ 105557 h 223827"/>
                    <a:gd name="connsiteX3" fmla="*/ 149233 w 238605"/>
                    <a:gd name="connsiteY3" fmla="*/ 219302 h 223827"/>
                    <a:gd name="connsiteX4" fmla="*/ 4973 w 238605"/>
                    <a:gd name="connsiteY4" fmla="*/ 105557 h 223827"/>
                    <a:gd name="connsiteX0" fmla="*/ 980 w 234612"/>
                    <a:gd name="connsiteY0" fmla="*/ 105682 h 224234"/>
                    <a:gd name="connsiteX1" fmla="*/ 83327 w 234612"/>
                    <a:gd name="connsiteY1" fmla="*/ 1462 h 224234"/>
                    <a:gd name="connsiteX2" fmla="*/ 232350 w 234612"/>
                    <a:gd name="connsiteY2" fmla="*/ 105682 h 224234"/>
                    <a:gd name="connsiteX3" fmla="*/ 145240 w 234612"/>
                    <a:gd name="connsiteY3" fmla="*/ 219427 h 224234"/>
                    <a:gd name="connsiteX4" fmla="*/ 980 w 234612"/>
                    <a:gd name="connsiteY4" fmla="*/ 105682 h 224234"/>
                    <a:gd name="connsiteX0" fmla="*/ 375 w 241270"/>
                    <a:gd name="connsiteY0" fmla="*/ 106604 h 217970"/>
                    <a:gd name="connsiteX1" fmla="*/ 92247 w 241270"/>
                    <a:gd name="connsiteY1" fmla="*/ 3 h 217970"/>
                    <a:gd name="connsiteX2" fmla="*/ 241270 w 241270"/>
                    <a:gd name="connsiteY2" fmla="*/ 104223 h 217970"/>
                    <a:gd name="connsiteX3" fmla="*/ 154160 w 241270"/>
                    <a:gd name="connsiteY3" fmla="*/ 217968 h 217970"/>
                    <a:gd name="connsiteX4" fmla="*/ 375 w 241270"/>
                    <a:gd name="connsiteY4" fmla="*/ 106604 h 217970"/>
                    <a:gd name="connsiteX0" fmla="*/ 1340 w 242235"/>
                    <a:gd name="connsiteY0" fmla="*/ 106604 h 217974"/>
                    <a:gd name="connsiteX1" fmla="*/ 93212 w 242235"/>
                    <a:gd name="connsiteY1" fmla="*/ 3 h 217974"/>
                    <a:gd name="connsiteX2" fmla="*/ 242235 w 242235"/>
                    <a:gd name="connsiteY2" fmla="*/ 104223 h 217974"/>
                    <a:gd name="connsiteX3" fmla="*/ 155125 w 242235"/>
                    <a:gd name="connsiteY3" fmla="*/ 217968 h 217974"/>
                    <a:gd name="connsiteX4" fmla="*/ 1340 w 242235"/>
                    <a:gd name="connsiteY4" fmla="*/ 106604 h 217974"/>
                    <a:gd name="connsiteX0" fmla="*/ 698 w 241593"/>
                    <a:gd name="connsiteY0" fmla="*/ 106604 h 217977"/>
                    <a:gd name="connsiteX1" fmla="*/ 92570 w 241593"/>
                    <a:gd name="connsiteY1" fmla="*/ 3 h 217977"/>
                    <a:gd name="connsiteX2" fmla="*/ 241593 w 241593"/>
                    <a:gd name="connsiteY2" fmla="*/ 104223 h 217977"/>
                    <a:gd name="connsiteX3" fmla="*/ 154483 w 241593"/>
                    <a:gd name="connsiteY3" fmla="*/ 217968 h 217977"/>
                    <a:gd name="connsiteX4" fmla="*/ 698 w 241593"/>
                    <a:gd name="connsiteY4" fmla="*/ 106604 h 217977"/>
                    <a:gd name="connsiteX0" fmla="*/ 674 w 241569"/>
                    <a:gd name="connsiteY0" fmla="*/ 106604 h 222658"/>
                    <a:gd name="connsiteX1" fmla="*/ 92546 w 241569"/>
                    <a:gd name="connsiteY1" fmla="*/ 3 h 222658"/>
                    <a:gd name="connsiteX2" fmla="*/ 241569 w 241569"/>
                    <a:gd name="connsiteY2" fmla="*/ 104223 h 222658"/>
                    <a:gd name="connsiteX3" fmla="*/ 154459 w 241569"/>
                    <a:gd name="connsiteY3" fmla="*/ 217968 h 222658"/>
                    <a:gd name="connsiteX4" fmla="*/ 674 w 241569"/>
                    <a:gd name="connsiteY4" fmla="*/ 106604 h 222658"/>
                    <a:gd name="connsiteX0" fmla="*/ 2825 w 243720"/>
                    <a:gd name="connsiteY0" fmla="*/ 106604 h 220761"/>
                    <a:gd name="connsiteX1" fmla="*/ 94697 w 243720"/>
                    <a:gd name="connsiteY1" fmla="*/ 3 h 220761"/>
                    <a:gd name="connsiteX2" fmla="*/ 243720 w 243720"/>
                    <a:gd name="connsiteY2" fmla="*/ 104223 h 220761"/>
                    <a:gd name="connsiteX3" fmla="*/ 156610 w 243720"/>
                    <a:gd name="connsiteY3" fmla="*/ 217968 h 220761"/>
                    <a:gd name="connsiteX4" fmla="*/ 35659 w 243720"/>
                    <a:gd name="connsiteY4" fmla="*/ 179363 h 220761"/>
                    <a:gd name="connsiteX5" fmla="*/ 2825 w 243720"/>
                    <a:gd name="connsiteY5" fmla="*/ 106604 h 220761"/>
                    <a:gd name="connsiteX0" fmla="*/ 1689 w 242584"/>
                    <a:gd name="connsiteY0" fmla="*/ 106604 h 220761"/>
                    <a:gd name="connsiteX1" fmla="*/ 93561 w 242584"/>
                    <a:gd name="connsiteY1" fmla="*/ 3 h 220761"/>
                    <a:gd name="connsiteX2" fmla="*/ 242584 w 242584"/>
                    <a:gd name="connsiteY2" fmla="*/ 104223 h 220761"/>
                    <a:gd name="connsiteX3" fmla="*/ 155474 w 242584"/>
                    <a:gd name="connsiteY3" fmla="*/ 217968 h 220761"/>
                    <a:gd name="connsiteX4" fmla="*/ 34523 w 242584"/>
                    <a:gd name="connsiteY4" fmla="*/ 179363 h 220761"/>
                    <a:gd name="connsiteX5" fmla="*/ 1689 w 242584"/>
                    <a:gd name="connsiteY5" fmla="*/ 106604 h 220761"/>
                    <a:gd name="connsiteX0" fmla="*/ 1689 w 242584"/>
                    <a:gd name="connsiteY0" fmla="*/ 108496 h 222653"/>
                    <a:gd name="connsiteX1" fmla="*/ 93561 w 242584"/>
                    <a:gd name="connsiteY1" fmla="*/ 1895 h 222653"/>
                    <a:gd name="connsiteX2" fmla="*/ 242584 w 242584"/>
                    <a:gd name="connsiteY2" fmla="*/ 106115 h 222653"/>
                    <a:gd name="connsiteX3" fmla="*/ 155474 w 242584"/>
                    <a:gd name="connsiteY3" fmla="*/ 219860 h 222653"/>
                    <a:gd name="connsiteX4" fmla="*/ 34523 w 242584"/>
                    <a:gd name="connsiteY4" fmla="*/ 181255 h 222653"/>
                    <a:gd name="connsiteX5" fmla="*/ 1689 w 242584"/>
                    <a:gd name="connsiteY5" fmla="*/ 108496 h 222653"/>
                    <a:gd name="connsiteX0" fmla="*/ 3 w 240898"/>
                    <a:gd name="connsiteY0" fmla="*/ 108583 h 222740"/>
                    <a:gd name="connsiteX1" fmla="*/ 91875 w 240898"/>
                    <a:gd name="connsiteY1" fmla="*/ 1982 h 222740"/>
                    <a:gd name="connsiteX2" fmla="*/ 240898 w 240898"/>
                    <a:gd name="connsiteY2" fmla="*/ 106202 h 222740"/>
                    <a:gd name="connsiteX3" fmla="*/ 153788 w 240898"/>
                    <a:gd name="connsiteY3" fmla="*/ 219947 h 222740"/>
                    <a:gd name="connsiteX4" fmla="*/ 32837 w 240898"/>
                    <a:gd name="connsiteY4" fmla="*/ 181342 h 222740"/>
                    <a:gd name="connsiteX5" fmla="*/ 3 w 240898"/>
                    <a:gd name="connsiteY5" fmla="*/ 108583 h 222740"/>
                    <a:gd name="connsiteX0" fmla="*/ 3 w 240898"/>
                    <a:gd name="connsiteY0" fmla="*/ 108583 h 223240"/>
                    <a:gd name="connsiteX1" fmla="*/ 91875 w 240898"/>
                    <a:gd name="connsiteY1" fmla="*/ 1982 h 223240"/>
                    <a:gd name="connsiteX2" fmla="*/ 240898 w 240898"/>
                    <a:gd name="connsiteY2" fmla="*/ 106202 h 223240"/>
                    <a:gd name="connsiteX3" fmla="*/ 153788 w 240898"/>
                    <a:gd name="connsiteY3" fmla="*/ 219947 h 223240"/>
                    <a:gd name="connsiteX4" fmla="*/ 32837 w 240898"/>
                    <a:gd name="connsiteY4" fmla="*/ 181342 h 223240"/>
                    <a:gd name="connsiteX5" fmla="*/ 3 w 240898"/>
                    <a:gd name="connsiteY5" fmla="*/ 108583 h 223240"/>
                    <a:gd name="connsiteX0" fmla="*/ 3 w 240898"/>
                    <a:gd name="connsiteY0" fmla="*/ 108583 h 226928"/>
                    <a:gd name="connsiteX1" fmla="*/ 91875 w 240898"/>
                    <a:gd name="connsiteY1" fmla="*/ 1982 h 226928"/>
                    <a:gd name="connsiteX2" fmla="*/ 240898 w 240898"/>
                    <a:gd name="connsiteY2" fmla="*/ 106202 h 226928"/>
                    <a:gd name="connsiteX3" fmla="*/ 153788 w 240898"/>
                    <a:gd name="connsiteY3" fmla="*/ 219947 h 226928"/>
                    <a:gd name="connsiteX4" fmla="*/ 32837 w 240898"/>
                    <a:gd name="connsiteY4" fmla="*/ 181342 h 226928"/>
                    <a:gd name="connsiteX5" fmla="*/ 3 w 240898"/>
                    <a:gd name="connsiteY5" fmla="*/ 108583 h 226928"/>
                    <a:gd name="connsiteX0" fmla="*/ 3 w 157835"/>
                    <a:gd name="connsiteY0" fmla="*/ 106671 h 221915"/>
                    <a:gd name="connsiteX1" fmla="*/ 91875 w 157835"/>
                    <a:gd name="connsiteY1" fmla="*/ 70 h 221915"/>
                    <a:gd name="connsiteX2" fmla="*/ 131360 w 157835"/>
                    <a:gd name="connsiteY2" fmla="*/ 94765 h 221915"/>
                    <a:gd name="connsiteX3" fmla="*/ 153788 w 157835"/>
                    <a:gd name="connsiteY3" fmla="*/ 218035 h 221915"/>
                    <a:gd name="connsiteX4" fmla="*/ 32837 w 157835"/>
                    <a:gd name="connsiteY4" fmla="*/ 179430 h 221915"/>
                    <a:gd name="connsiteX5" fmla="*/ 3 w 157835"/>
                    <a:gd name="connsiteY5" fmla="*/ 106671 h 221915"/>
                    <a:gd name="connsiteX0" fmla="*/ 3 w 170506"/>
                    <a:gd name="connsiteY0" fmla="*/ 106705 h 222098"/>
                    <a:gd name="connsiteX1" fmla="*/ 91875 w 170506"/>
                    <a:gd name="connsiteY1" fmla="*/ 104 h 222098"/>
                    <a:gd name="connsiteX2" fmla="*/ 169460 w 170506"/>
                    <a:gd name="connsiteY2" fmla="*/ 92418 h 222098"/>
                    <a:gd name="connsiteX3" fmla="*/ 153788 w 170506"/>
                    <a:gd name="connsiteY3" fmla="*/ 218069 h 222098"/>
                    <a:gd name="connsiteX4" fmla="*/ 32837 w 170506"/>
                    <a:gd name="connsiteY4" fmla="*/ 179464 h 222098"/>
                    <a:gd name="connsiteX5" fmla="*/ 3 w 170506"/>
                    <a:gd name="connsiteY5" fmla="*/ 106705 h 222098"/>
                    <a:gd name="connsiteX0" fmla="*/ 3 w 170506"/>
                    <a:gd name="connsiteY0" fmla="*/ 107369 h 222762"/>
                    <a:gd name="connsiteX1" fmla="*/ 91875 w 170506"/>
                    <a:gd name="connsiteY1" fmla="*/ 768 h 222762"/>
                    <a:gd name="connsiteX2" fmla="*/ 169460 w 170506"/>
                    <a:gd name="connsiteY2" fmla="*/ 93082 h 222762"/>
                    <a:gd name="connsiteX3" fmla="*/ 153788 w 170506"/>
                    <a:gd name="connsiteY3" fmla="*/ 218733 h 222762"/>
                    <a:gd name="connsiteX4" fmla="*/ 32837 w 170506"/>
                    <a:gd name="connsiteY4" fmla="*/ 180128 h 222762"/>
                    <a:gd name="connsiteX5" fmla="*/ 3 w 170506"/>
                    <a:gd name="connsiteY5" fmla="*/ 107369 h 222762"/>
                    <a:gd name="connsiteX0" fmla="*/ 3 w 170506"/>
                    <a:gd name="connsiteY0" fmla="*/ 107369 h 224110"/>
                    <a:gd name="connsiteX1" fmla="*/ 91875 w 170506"/>
                    <a:gd name="connsiteY1" fmla="*/ 768 h 224110"/>
                    <a:gd name="connsiteX2" fmla="*/ 169460 w 170506"/>
                    <a:gd name="connsiteY2" fmla="*/ 93082 h 224110"/>
                    <a:gd name="connsiteX3" fmla="*/ 153788 w 170506"/>
                    <a:gd name="connsiteY3" fmla="*/ 218733 h 224110"/>
                    <a:gd name="connsiteX4" fmla="*/ 32837 w 170506"/>
                    <a:gd name="connsiteY4" fmla="*/ 180128 h 224110"/>
                    <a:gd name="connsiteX5" fmla="*/ 3 w 170506"/>
                    <a:gd name="connsiteY5" fmla="*/ 107369 h 224110"/>
                    <a:gd name="connsiteX0" fmla="*/ 4 w 170507"/>
                    <a:gd name="connsiteY0" fmla="*/ 107369 h 224110"/>
                    <a:gd name="connsiteX1" fmla="*/ 91876 w 170507"/>
                    <a:gd name="connsiteY1" fmla="*/ 768 h 224110"/>
                    <a:gd name="connsiteX2" fmla="*/ 169461 w 170507"/>
                    <a:gd name="connsiteY2" fmla="*/ 93082 h 224110"/>
                    <a:gd name="connsiteX3" fmla="*/ 153789 w 170507"/>
                    <a:gd name="connsiteY3" fmla="*/ 218733 h 224110"/>
                    <a:gd name="connsiteX4" fmla="*/ 32838 w 170507"/>
                    <a:gd name="connsiteY4" fmla="*/ 180128 h 224110"/>
                    <a:gd name="connsiteX5" fmla="*/ 4 w 170507"/>
                    <a:gd name="connsiteY5" fmla="*/ 107369 h 224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507" h="224110">
                      <a:moveTo>
                        <a:pt x="4" y="107369"/>
                      </a:moveTo>
                      <a:cubicBezTo>
                        <a:pt x="319" y="72713"/>
                        <a:pt x="37439" y="-8758"/>
                        <a:pt x="91876" y="768"/>
                      </a:cubicBezTo>
                      <a:cubicBezTo>
                        <a:pt x="146313" y="10294"/>
                        <a:pt x="169461" y="36838"/>
                        <a:pt x="169461" y="93082"/>
                      </a:cubicBezTo>
                      <a:cubicBezTo>
                        <a:pt x="169461" y="149326"/>
                        <a:pt x="176559" y="204225"/>
                        <a:pt x="153789" y="218733"/>
                      </a:cubicBezTo>
                      <a:cubicBezTo>
                        <a:pt x="131019" y="233241"/>
                        <a:pt x="75137" y="217739"/>
                        <a:pt x="32838" y="180128"/>
                      </a:cubicBezTo>
                      <a:cubicBezTo>
                        <a:pt x="16732" y="152042"/>
                        <a:pt x="-311" y="142025"/>
                        <a:pt x="4" y="107369"/>
                      </a:cubicBezTo>
                      <a:close/>
                    </a:path>
                  </a:pathLst>
                </a:custGeom>
                <a:solidFill>
                  <a:srgbClr val="97663B"/>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6" name="Oval 33">
                  <a:extLst>
                    <a:ext uri="{FF2B5EF4-FFF2-40B4-BE49-F238E27FC236}">
                      <a16:creationId xmlns:a16="http://schemas.microsoft.com/office/drawing/2014/main" id="{3DB08481-29AA-432E-8EC3-6D7338A591A6}"/>
                    </a:ext>
                  </a:extLst>
                </p:cNvPr>
                <p:cNvSpPr/>
                <p:nvPr/>
              </p:nvSpPr>
              <p:spPr>
                <a:xfrm>
                  <a:off x="7470495" y="2893265"/>
                  <a:ext cx="990601" cy="851629"/>
                </a:xfrm>
                <a:custGeom>
                  <a:avLst/>
                  <a:gdLst>
                    <a:gd name="connsiteX0" fmla="*/ 0 w 990600"/>
                    <a:gd name="connsiteY0" fmla="*/ 411509 h 823018"/>
                    <a:gd name="connsiteX1" fmla="*/ 495300 w 990600"/>
                    <a:gd name="connsiteY1" fmla="*/ 0 h 823018"/>
                    <a:gd name="connsiteX2" fmla="*/ 990600 w 990600"/>
                    <a:gd name="connsiteY2" fmla="*/ 411509 h 823018"/>
                    <a:gd name="connsiteX3" fmla="*/ 495300 w 990600"/>
                    <a:gd name="connsiteY3" fmla="*/ 823018 h 823018"/>
                    <a:gd name="connsiteX4" fmla="*/ 0 w 990600"/>
                    <a:gd name="connsiteY4" fmla="*/ 411509 h 823018"/>
                    <a:gd name="connsiteX0" fmla="*/ 0 w 990600"/>
                    <a:gd name="connsiteY0" fmla="*/ 411509 h 829292"/>
                    <a:gd name="connsiteX1" fmla="*/ 495300 w 990600"/>
                    <a:gd name="connsiteY1" fmla="*/ 0 h 829292"/>
                    <a:gd name="connsiteX2" fmla="*/ 990600 w 990600"/>
                    <a:gd name="connsiteY2" fmla="*/ 411509 h 829292"/>
                    <a:gd name="connsiteX3" fmla="*/ 495300 w 990600"/>
                    <a:gd name="connsiteY3" fmla="*/ 823018 h 829292"/>
                    <a:gd name="connsiteX4" fmla="*/ 0 w 990600"/>
                    <a:gd name="connsiteY4" fmla="*/ 411509 h 829292"/>
                    <a:gd name="connsiteX0" fmla="*/ 0 w 990600"/>
                    <a:gd name="connsiteY0" fmla="*/ 411509 h 823986"/>
                    <a:gd name="connsiteX1" fmla="*/ 495300 w 990600"/>
                    <a:gd name="connsiteY1" fmla="*/ 0 h 823986"/>
                    <a:gd name="connsiteX2" fmla="*/ 990600 w 990600"/>
                    <a:gd name="connsiteY2" fmla="*/ 411509 h 823986"/>
                    <a:gd name="connsiteX3" fmla="*/ 495300 w 990600"/>
                    <a:gd name="connsiteY3" fmla="*/ 823018 h 823986"/>
                    <a:gd name="connsiteX4" fmla="*/ 0 w 990600"/>
                    <a:gd name="connsiteY4" fmla="*/ 411509 h 823986"/>
                    <a:gd name="connsiteX0" fmla="*/ 0 w 990600"/>
                    <a:gd name="connsiteY0" fmla="*/ 411509 h 845332"/>
                    <a:gd name="connsiteX1" fmla="*/ 495300 w 990600"/>
                    <a:gd name="connsiteY1" fmla="*/ 0 h 845332"/>
                    <a:gd name="connsiteX2" fmla="*/ 990600 w 990600"/>
                    <a:gd name="connsiteY2" fmla="*/ 411509 h 845332"/>
                    <a:gd name="connsiteX3" fmla="*/ 495300 w 990600"/>
                    <a:gd name="connsiteY3" fmla="*/ 844450 h 845332"/>
                    <a:gd name="connsiteX4" fmla="*/ 0 w 990600"/>
                    <a:gd name="connsiteY4" fmla="*/ 411509 h 845332"/>
                    <a:gd name="connsiteX0" fmla="*/ 0 w 990600"/>
                    <a:gd name="connsiteY0" fmla="*/ 411509 h 844470"/>
                    <a:gd name="connsiteX1" fmla="*/ 495300 w 990600"/>
                    <a:gd name="connsiteY1" fmla="*/ 0 h 844470"/>
                    <a:gd name="connsiteX2" fmla="*/ 990600 w 990600"/>
                    <a:gd name="connsiteY2" fmla="*/ 411509 h 844470"/>
                    <a:gd name="connsiteX3" fmla="*/ 495300 w 990600"/>
                    <a:gd name="connsiteY3" fmla="*/ 844450 h 844470"/>
                    <a:gd name="connsiteX4" fmla="*/ 0 w 990600"/>
                    <a:gd name="connsiteY4" fmla="*/ 411509 h 844470"/>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53 h 851614"/>
                    <a:gd name="connsiteX1" fmla="*/ 497682 w 990601"/>
                    <a:gd name="connsiteY1" fmla="*/ 0 h 851614"/>
                    <a:gd name="connsiteX2" fmla="*/ 990601 w 990601"/>
                    <a:gd name="connsiteY2" fmla="*/ 418653 h 851614"/>
                    <a:gd name="connsiteX3" fmla="*/ 495301 w 990601"/>
                    <a:gd name="connsiteY3" fmla="*/ 851594 h 851614"/>
                    <a:gd name="connsiteX4" fmla="*/ 1 w 990601"/>
                    <a:gd name="connsiteY4" fmla="*/ 418653 h 851614"/>
                    <a:gd name="connsiteX0" fmla="*/ 1 w 990601"/>
                    <a:gd name="connsiteY0" fmla="*/ 418668 h 851629"/>
                    <a:gd name="connsiteX1" fmla="*/ 497682 w 990601"/>
                    <a:gd name="connsiteY1" fmla="*/ 15 h 851629"/>
                    <a:gd name="connsiteX2" fmla="*/ 990601 w 990601"/>
                    <a:gd name="connsiteY2" fmla="*/ 418668 h 851629"/>
                    <a:gd name="connsiteX3" fmla="*/ 495301 w 990601"/>
                    <a:gd name="connsiteY3" fmla="*/ 851609 h 851629"/>
                    <a:gd name="connsiteX4" fmla="*/ 1 w 990601"/>
                    <a:gd name="connsiteY4" fmla="*/ 418668 h 8516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0601" h="851629">
                      <a:moveTo>
                        <a:pt x="1" y="418668"/>
                      </a:moveTo>
                      <a:cubicBezTo>
                        <a:pt x="398" y="276736"/>
                        <a:pt x="97929" y="-2366"/>
                        <a:pt x="497682" y="15"/>
                      </a:cubicBezTo>
                      <a:cubicBezTo>
                        <a:pt x="897435" y="2396"/>
                        <a:pt x="990601" y="191398"/>
                        <a:pt x="990601" y="418668"/>
                      </a:cubicBezTo>
                      <a:cubicBezTo>
                        <a:pt x="990601" y="645938"/>
                        <a:pt x="873623" y="853991"/>
                        <a:pt x="495301" y="851609"/>
                      </a:cubicBezTo>
                      <a:cubicBezTo>
                        <a:pt x="116979" y="849227"/>
                        <a:pt x="-396" y="560600"/>
                        <a:pt x="1" y="418668"/>
                      </a:cubicBezTo>
                      <a:close/>
                    </a:path>
                  </a:pathLst>
                </a:custGeom>
                <a:solidFill>
                  <a:srgbClr val="97663B"/>
                </a:solidFill>
                <a:ln w="6350" cap="flat" cmpd="sng" algn="ctr">
                  <a:noFill/>
                  <a:prstDash val="solid"/>
                  <a:miter lim="800000"/>
                </a:ln>
                <a:effectLst>
                  <a:outerShdw blurRad="25400" dist="25400" dir="5400000" algn="t" rotWithShape="0">
                    <a:srgbClr val="7E502C"/>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dirty="0">
                    <a:solidFill>
                      <a:prstClr val="white"/>
                    </a:solidFill>
                  </a:endParaRPr>
                </a:p>
              </p:txBody>
            </p:sp>
          </p:grpSp>
          <p:sp>
            <p:nvSpPr>
              <p:cNvPr id="123" name="Moon 122">
                <a:extLst>
                  <a:ext uri="{FF2B5EF4-FFF2-40B4-BE49-F238E27FC236}">
                    <a16:creationId xmlns:a16="http://schemas.microsoft.com/office/drawing/2014/main" id="{4FAD28D0-C681-4EBA-B398-B69E0D3D9A6B}"/>
                  </a:ext>
                </a:extLst>
              </p:cNvPr>
              <p:cNvSpPr/>
              <p:nvPr/>
            </p:nvSpPr>
            <p:spPr>
              <a:xfrm rot="16200000">
                <a:off x="4362647" y="4874208"/>
                <a:ext cx="85297" cy="117302"/>
              </a:xfrm>
              <a:prstGeom prst="moon">
                <a:avLst>
                  <a:gd name="adj" fmla="val 47096"/>
                </a:avLst>
              </a:prstGeom>
              <a:solidFill>
                <a:srgbClr val="824E1D"/>
              </a:solidFill>
              <a:ln w="12700" cap="flat" cmpd="sng" algn="ctr">
                <a:noFill/>
                <a:prstDash val="solid"/>
                <a:miter lim="800000"/>
              </a:ln>
              <a:effectLst/>
            </p:spPr>
            <p:txBody>
              <a:bodyPr rtlCol="0" anchor="ctr"/>
              <a:lstStyle/>
              <a:p>
                <a:pPr algn="ctr" defTabSz="914400">
                  <a:defRPr/>
                </a:pPr>
                <a:endParaRPr lang="en-US" sz="1530" kern="0">
                  <a:solidFill>
                    <a:prstClr val="white"/>
                  </a:solidFill>
                </a:endParaRPr>
              </a:p>
            </p:txBody>
          </p:sp>
          <p:grpSp>
            <p:nvGrpSpPr>
              <p:cNvPr id="91" name="Group 90">
                <a:extLst>
                  <a:ext uri="{FF2B5EF4-FFF2-40B4-BE49-F238E27FC236}">
                    <a16:creationId xmlns:a16="http://schemas.microsoft.com/office/drawing/2014/main" id="{D2E973D1-9F20-44CA-867F-B0ADE8AF04D5}"/>
                  </a:ext>
                </a:extLst>
              </p:cNvPr>
              <p:cNvGrpSpPr/>
              <p:nvPr/>
            </p:nvGrpSpPr>
            <p:grpSpPr>
              <a:xfrm>
                <a:off x="3627610" y="3924577"/>
                <a:ext cx="1475648" cy="762929"/>
                <a:chOff x="2879441" y="2846400"/>
                <a:chExt cx="1263913" cy="567773"/>
              </a:xfrm>
            </p:grpSpPr>
            <p:grpSp>
              <p:nvGrpSpPr>
                <p:cNvPr id="115" name="Group 114">
                  <a:extLst>
                    <a:ext uri="{FF2B5EF4-FFF2-40B4-BE49-F238E27FC236}">
                      <a16:creationId xmlns:a16="http://schemas.microsoft.com/office/drawing/2014/main" id="{E5398523-5618-4F4C-974D-7CBAE61DCB71}"/>
                    </a:ext>
                  </a:extLst>
                </p:cNvPr>
                <p:cNvGrpSpPr/>
                <p:nvPr/>
              </p:nvGrpSpPr>
              <p:grpSpPr>
                <a:xfrm>
                  <a:off x="2879441" y="2883574"/>
                  <a:ext cx="311272" cy="311760"/>
                  <a:chOff x="2543848" y="3369652"/>
                  <a:chExt cx="311272" cy="311760"/>
                </a:xfrm>
              </p:grpSpPr>
              <p:sp>
                <p:nvSpPr>
                  <p:cNvPr id="120" name="Cloud 119">
                    <a:extLst>
                      <a:ext uri="{FF2B5EF4-FFF2-40B4-BE49-F238E27FC236}">
                        <a16:creationId xmlns:a16="http://schemas.microsoft.com/office/drawing/2014/main" id="{50654602-28D3-4A7B-A819-51E4A8D8C28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21" name="Freeform: Shape 106">
                    <a:extLst>
                      <a:ext uri="{FF2B5EF4-FFF2-40B4-BE49-F238E27FC236}">
                        <a16:creationId xmlns:a16="http://schemas.microsoft.com/office/drawing/2014/main" id="{BC880496-0F91-4F15-9234-35F2A2894A5A}"/>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grpSp>
              <p:nvGrpSpPr>
                <p:cNvPr id="116" name="Group 115">
                  <a:extLst>
                    <a:ext uri="{FF2B5EF4-FFF2-40B4-BE49-F238E27FC236}">
                      <a16:creationId xmlns:a16="http://schemas.microsoft.com/office/drawing/2014/main" id="{10947F6A-28F9-41DF-9F0D-BA6423637027}"/>
                    </a:ext>
                  </a:extLst>
                </p:cNvPr>
                <p:cNvGrpSpPr/>
                <p:nvPr/>
              </p:nvGrpSpPr>
              <p:grpSpPr>
                <a:xfrm flipH="1">
                  <a:off x="3832082" y="2846400"/>
                  <a:ext cx="311272" cy="311760"/>
                  <a:chOff x="2543848" y="3369652"/>
                  <a:chExt cx="311272" cy="311760"/>
                </a:xfrm>
              </p:grpSpPr>
              <p:sp>
                <p:nvSpPr>
                  <p:cNvPr id="118" name="Cloud 117">
                    <a:extLst>
                      <a:ext uri="{FF2B5EF4-FFF2-40B4-BE49-F238E27FC236}">
                        <a16:creationId xmlns:a16="http://schemas.microsoft.com/office/drawing/2014/main" id="{29A624B9-975F-4BF2-A8CF-FC9DF916067A}"/>
                      </a:ext>
                    </a:extLst>
                  </p:cNvPr>
                  <p:cNvSpPr/>
                  <p:nvPr/>
                </p:nvSpPr>
                <p:spPr>
                  <a:xfrm>
                    <a:off x="2543848" y="3369652"/>
                    <a:ext cx="277312" cy="301840"/>
                  </a:xfrm>
                  <a:prstGeom prst="cloud">
                    <a:avLst/>
                  </a:prstGeom>
                  <a:solidFill>
                    <a:srgbClr val="472A18"/>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sp>
                <p:nvSpPr>
                  <p:cNvPr id="119" name="Freeform: Shape 104">
                    <a:extLst>
                      <a:ext uri="{FF2B5EF4-FFF2-40B4-BE49-F238E27FC236}">
                        <a16:creationId xmlns:a16="http://schemas.microsoft.com/office/drawing/2014/main" id="{B2148506-F42F-4C72-8265-30C72EF1C9CC}"/>
                      </a:ext>
                    </a:extLst>
                  </p:cNvPr>
                  <p:cNvSpPr/>
                  <p:nvPr/>
                </p:nvSpPr>
                <p:spPr>
                  <a:xfrm>
                    <a:off x="2696616" y="3509149"/>
                    <a:ext cx="158504" cy="172263"/>
                  </a:xfrm>
                  <a:custGeom>
                    <a:avLst/>
                    <a:gdLst>
                      <a:gd name="connsiteX0" fmla="*/ 0 w 145257"/>
                      <a:gd name="connsiteY0" fmla="*/ 142875 h 169068"/>
                      <a:gd name="connsiteX1" fmla="*/ 11907 w 145257"/>
                      <a:gd name="connsiteY1" fmla="*/ 35718 h 169068"/>
                      <a:gd name="connsiteX2" fmla="*/ 102394 w 145257"/>
                      <a:gd name="connsiteY2" fmla="*/ 0 h 169068"/>
                      <a:gd name="connsiteX3" fmla="*/ 145257 w 145257"/>
                      <a:gd name="connsiteY3" fmla="*/ 30956 h 169068"/>
                      <a:gd name="connsiteX4" fmla="*/ 42863 w 145257"/>
                      <a:gd name="connsiteY4" fmla="*/ 169068 h 169068"/>
                      <a:gd name="connsiteX5" fmla="*/ 0 w 145257"/>
                      <a:gd name="connsiteY5" fmla="*/ 142875 h 169068"/>
                      <a:gd name="connsiteX0" fmla="*/ 8093 w 153350"/>
                      <a:gd name="connsiteY0" fmla="*/ 142875 h 169068"/>
                      <a:gd name="connsiteX1" fmla="*/ 20000 w 153350"/>
                      <a:gd name="connsiteY1" fmla="*/ 35718 h 169068"/>
                      <a:gd name="connsiteX2" fmla="*/ 110487 w 153350"/>
                      <a:gd name="connsiteY2" fmla="*/ 0 h 169068"/>
                      <a:gd name="connsiteX3" fmla="*/ 153350 w 153350"/>
                      <a:gd name="connsiteY3" fmla="*/ 30956 h 169068"/>
                      <a:gd name="connsiteX4" fmla="*/ 50956 w 153350"/>
                      <a:gd name="connsiteY4" fmla="*/ 169068 h 169068"/>
                      <a:gd name="connsiteX5" fmla="*/ 8093 w 153350"/>
                      <a:gd name="connsiteY5" fmla="*/ 142875 h 169068"/>
                      <a:gd name="connsiteX0" fmla="*/ 8093 w 153350"/>
                      <a:gd name="connsiteY0" fmla="*/ 143405 h 169598"/>
                      <a:gd name="connsiteX1" fmla="*/ 20000 w 153350"/>
                      <a:gd name="connsiteY1" fmla="*/ 36248 h 169598"/>
                      <a:gd name="connsiteX2" fmla="*/ 110487 w 153350"/>
                      <a:gd name="connsiteY2" fmla="*/ 530 h 169598"/>
                      <a:gd name="connsiteX3" fmla="*/ 153350 w 153350"/>
                      <a:gd name="connsiteY3" fmla="*/ 31486 h 169598"/>
                      <a:gd name="connsiteX4" fmla="*/ 50956 w 153350"/>
                      <a:gd name="connsiteY4" fmla="*/ 169598 h 169598"/>
                      <a:gd name="connsiteX5" fmla="*/ 8093 w 153350"/>
                      <a:gd name="connsiteY5" fmla="*/ 143405 h 169598"/>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53350"/>
                      <a:gd name="connsiteY0" fmla="*/ 143689 h 169882"/>
                      <a:gd name="connsiteX1" fmla="*/ 20000 w 153350"/>
                      <a:gd name="connsiteY1" fmla="*/ 36532 h 169882"/>
                      <a:gd name="connsiteX2" fmla="*/ 110487 w 153350"/>
                      <a:gd name="connsiteY2" fmla="*/ 814 h 169882"/>
                      <a:gd name="connsiteX3" fmla="*/ 153350 w 153350"/>
                      <a:gd name="connsiteY3" fmla="*/ 31770 h 169882"/>
                      <a:gd name="connsiteX4" fmla="*/ 50956 w 153350"/>
                      <a:gd name="connsiteY4" fmla="*/ 169882 h 169882"/>
                      <a:gd name="connsiteX5" fmla="*/ 8093 w 153350"/>
                      <a:gd name="connsiteY5" fmla="*/ 143689 h 169882"/>
                      <a:gd name="connsiteX0" fmla="*/ 8093 w 170019"/>
                      <a:gd name="connsiteY0" fmla="*/ 143689 h 169882"/>
                      <a:gd name="connsiteX1" fmla="*/ 20000 w 170019"/>
                      <a:gd name="connsiteY1" fmla="*/ 36532 h 169882"/>
                      <a:gd name="connsiteX2" fmla="*/ 110487 w 170019"/>
                      <a:gd name="connsiteY2" fmla="*/ 814 h 169882"/>
                      <a:gd name="connsiteX3" fmla="*/ 170019 w 170019"/>
                      <a:gd name="connsiteY3" fmla="*/ 24626 h 169882"/>
                      <a:gd name="connsiteX4" fmla="*/ 50956 w 170019"/>
                      <a:gd name="connsiteY4" fmla="*/ 169882 h 169882"/>
                      <a:gd name="connsiteX5" fmla="*/ 8093 w 170019"/>
                      <a:gd name="connsiteY5" fmla="*/ 143689 h 169882"/>
                      <a:gd name="connsiteX0" fmla="*/ 8093 w 155732"/>
                      <a:gd name="connsiteY0" fmla="*/ 143689 h 169882"/>
                      <a:gd name="connsiteX1" fmla="*/ 20000 w 155732"/>
                      <a:gd name="connsiteY1" fmla="*/ 36532 h 169882"/>
                      <a:gd name="connsiteX2" fmla="*/ 110487 w 155732"/>
                      <a:gd name="connsiteY2" fmla="*/ 814 h 169882"/>
                      <a:gd name="connsiteX3" fmla="*/ 155732 w 155732"/>
                      <a:gd name="connsiteY3" fmla="*/ 29389 h 169882"/>
                      <a:gd name="connsiteX4" fmla="*/ 50956 w 155732"/>
                      <a:gd name="connsiteY4" fmla="*/ 169882 h 169882"/>
                      <a:gd name="connsiteX5" fmla="*/ 8093 w 155732"/>
                      <a:gd name="connsiteY5" fmla="*/ 143689 h 169882"/>
                      <a:gd name="connsiteX0" fmla="*/ 8093 w 155732"/>
                      <a:gd name="connsiteY0" fmla="*/ 143689 h 172263"/>
                      <a:gd name="connsiteX1" fmla="*/ 20000 w 155732"/>
                      <a:gd name="connsiteY1" fmla="*/ 36532 h 172263"/>
                      <a:gd name="connsiteX2" fmla="*/ 110487 w 155732"/>
                      <a:gd name="connsiteY2" fmla="*/ 814 h 172263"/>
                      <a:gd name="connsiteX3" fmla="*/ 155732 w 155732"/>
                      <a:gd name="connsiteY3" fmla="*/ 29389 h 172263"/>
                      <a:gd name="connsiteX4" fmla="*/ 50956 w 155732"/>
                      <a:gd name="connsiteY4" fmla="*/ 172263 h 172263"/>
                      <a:gd name="connsiteX5" fmla="*/ 8093 w 155732"/>
                      <a:gd name="connsiteY5" fmla="*/ 143689 h 172263"/>
                      <a:gd name="connsiteX0" fmla="*/ 10865 w 158504"/>
                      <a:gd name="connsiteY0" fmla="*/ 143689 h 172263"/>
                      <a:gd name="connsiteX1" fmla="*/ 22772 w 158504"/>
                      <a:gd name="connsiteY1" fmla="*/ 36532 h 172263"/>
                      <a:gd name="connsiteX2" fmla="*/ 113259 w 158504"/>
                      <a:gd name="connsiteY2" fmla="*/ 814 h 172263"/>
                      <a:gd name="connsiteX3" fmla="*/ 158504 w 158504"/>
                      <a:gd name="connsiteY3" fmla="*/ 29389 h 172263"/>
                      <a:gd name="connsiteX4" fmla="*/ 53728 w 158504"/>
                      <a:gd name="connsiteY4" fmla="*/ 172263 h 172263"/>
                      <a:gd name="connsiteX5" fmla="*/ 10865 w 158504"/>
                      <a:gd name="connsiteY5" fmla="*/ 143689 h 1722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8504" h="172263">
                        <a:moveTo>
                          <a:pt x="10865" y="143689"/>
                        </a:moveTo>
                        <a:cubicBezTo>
                          <a:pt x="-11359" y="88920"/>
                          <a:pt x="4515" y="72251"/>
                          <a:pt x="22772" y="36532"/>
                        </a:cubicBezTo>
                        <a:cubicBezTo>
                          <a:pt x="45790" y="12720"/>
                          <a:pt x="83097" y="-3949"/>
                          <a:pt x="113259" y="814"/>
                        </a:cubicBezTo>
                        <a:lnTo>
                          <a:pt x="158504" y="29389"/>
                        </a:lnTo>
                        <a:lnTo>
                          <a:pt x="53728" y="172263"/>
                        </a:lnTo>
                        <a:lnTo>
                          <a:pt x="10865" y="143689"/>
                        </a:lnTo>
                        <a:close/>
                      </a:path>
                    </a:pathLst>
                  </a:custGeom>
                  <a:solidFill>
                    <a:srgbClr val="B961C7"/>
                  </a:solidFill>
                  <a:ln w="6350" cap="flat" cmpd="sng" algn="ctr">
                    <a:noFill/>
                    <a:prstDash val="solid"/>
                    <a:miter lim="800000"/>
                  </a:ln>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sp>
              <p:nvSpPr>
                <p:cNvPr id="117" name="Freeform: Shape 102">
                  <a:extLst>
                    <a:ext uri="{FF2B5EF4-FFF2-40B4-BE49-F238E27FC236}">
                      <a16:creationId xmlns:a16="http://schemas.microsoft.com/office/drawing/2014/main" id="{83179397-A96B-44DD-A12B-C94095EB234D}"/>
                    </a:ext>
                  </a:extLst>
                </p:cNvPr>
                <p:cNvSpPr/>
                <p:nvPr/>
              </p:nvSpPr>
              <p:spPr>
                <a:xfrm>
                  <a:off x="3066877" y="2923635"/>
                  <a:ext cx="956402" cy="490538"/>
                </a:xfrm>
                <a:custGeom>
                  <a:avLst/>
                  <a:gdLst>
                    <a:gd name="connsiteX0" fmla="*/ 0 w 947737"/>
                    <a:gd name="connsiteY0" fmla="*/ 481013 h 481013"/>
                    <a:gd name="connsiteX1" fmla="*/ 80962 w 947737"/>
                    <a:gd name="connsiteY1" fmla="*/ 428625 h 481013"/>
                    <a:gd name="connsiteX2" fmla="*/ 71437 w 947737"/>
                    <a:gd name="connsiteY2" fmla="*/ 338138 h 481013"/>
                    <a:gd name="connsiteX3" fmla="*/ 161925 w 947737"/>
                    <a:gd name="connsiteY3" fmla="*/ 309563 h 481013"/>
                    <a:gd name="connsiteX4" fmla="*/ 219075 w 947737"/>
                    <a:gd name="connsiteY4" fmla="*/ 233363 h 481013"/>
                    <a:gd name="connsiteX5" fmla="*/ 319087 w 947737"/>
                    <a:gd name="connsiteY5" fmla="*/ 257175 h 481013"/>
                    <a:gd name="connsiteX6" fmla="*/ 404812 w 947737"/>
                    <a:gd name="connsiteY6" fmla="*/ 204788 h 481013"/>
                    <a:gd name="connsiteX7" fmla="*/ 461962 w 947737"/>
                    <a:gd name="connsiteY7" fmla="*/ 242888 h 481013"/>
                    <a:gd name="connsiteX8" fmla="*/ 581025 w 947737"/>
                    <a:gd name="connsiteY8" fmla="*/ 209550 h 481013"/>
                    <a:gd name="connsiteX9" fmla="*/ 657225 w 947737"/>
                    <a:gd name="connsiteY9" fmla="*/ 261938 h 481013"/>
                    <a:gd name="connsiteX10" fmla="*/ 738187 w 947737"/>
                    <a:gd name="connsiteY10" fmla="*/ 242888 h 481013"/>
                    <a:gd name="connsiteX11" fmla="*/ 790575 w 947737"/>
                    <a:gd name="connsiteY11" fmla="*/ 304800 h 481013"/>
                    <a:gd name="connsiteX12" fmla="*/ 852487 w 947737"/>
                    <a:gd name="connsiteY12" fmla="*/ 328613 h 481013"/>
                    <a:gd name="connsiteX13" fmla="*/ 881062 w 947737"/>
                    <a:gd name="connsiteY13" fmla="*/ 457200 h 481013"/>
                    <a:gd name="connsiteX14" fmla="*/ 947737 w 947737"/>
                    <a:gd name="connsiteY14" fmla="*/ 481013 h 481013"/>
                    <a:gd name="connsiteX15" fmla="*/ 885825 w 947737"/>
                    <a:gd name="connsiteY15" fmla="*/ 176213 h 481013"/>
                    <a:gd name="connsiteX16" fmla="*/ 519112 w 947737"/>
                    <a:gd name="connsiteY16" fmla="*/ 0 h 481013"/>
                    <a:gd name="connsiteX17" fmla="*/ 85725 w 947737"/>
                    <a:gd name="connsiteY17" fmla="*/ 123825 h 481013"/>
                    <a:gd name="connsiteX18" fmla="*/ 0 w 947737"/>
                    <a:gd name="connsiteY18" fmla="*/ 481013 h 481013"/>
                    <a:gd name="connsiteX0" fmla="*/ 923 w 948660"/>
                    <a:gd name="connsiteY0" fmla="*/ 481013 h 481013"/>
                    <a:gd name="connsiteX1" fmla="*/ 81885 w 948660"/>
                    <a:gd name="connsiteY1" fmla="*/ 428625 h 481013"/>
                    <a:gd name="connsiteX2" fmla="*/ 72360 w 948660"/>
                    <a:gd name="connsiteY2" fmla="*/ 338138 h 481013"/>
                    <a:gd name="connsiteX3" fmla="*/ 162848 w 948660"/>
                    <a:gd name="connsiteY3" fmla="*/ 309563 h 481013"/>
                    <a:gd name="connsiteX4" fmla="*/ 219998 w 948660"/>
                    <a:gd name="connsiteY4" fmla="*/ 233363 h 481013"/>
                    <a:gd name="connsiteX5" fmla="*/ 320010 w 948660"/>
                    <a:gd name="connsiteY5" fmla="*/ 257175 h 481013"/>
                    <a:gd name="connsiteX6" fmla="*/ 405735 w 948660"/>
                    <a:gd name="connsiteY6" fmla="*/ 204788 h 481013"/>
                    <a:gd name="connsiteX7" fmla="*/ 462885 w 948660"/>
                    <a:gd name="connsiteY7" fmla="*/ 242888 h 481013"/>
                    <a:gd name="connsiteX8" fmla="*/ 581948 w 948660"/>
                    <a:gd name="connsiteY8" fmla="*/ 209550 h 481013"/>
                    <a:gd name="connsiteX9" fmla="*/ 658148 w 948660"/>
                    <a:gd name="connsiteY9" fmla="*/ 261938 h 481013"/>
                    <a:gd name="connsiteX10" fmla="*/ 739110 w 948660"/>
                    <a:gd name="connsiteY10" fmla="*/ 242888 h 481013"/>
                    <a:gd name="connsiteX11" fmla="*/ 791498 w 948660"/>
                    <a:gd name="connsiteY11" fmla="*/ 304800 h 481013"/>
                    <a:gd name="connsiteX12" fmla="*/ 853410 w 948660"/>
                    <a:gd name="connsiteY12" fmla="*/ 328613 h 481013"/>
                    <a:gd name="connsiteX13" fmla="*/ 881985 w 948660"/>
                    <a:gd name="connsiteY13" fmla="*/ 457200 h 481013"/>
                    <a:gd name="connsiteX14" fmla="*/ 948660 w 948660"/>
                    <a:gd name="connsiteY14" fmla="*/ 481013 h 481013"/>
                    <a:gd name="connsiteX15" fmla="*/ 886748 w 948660"/>
                    <a:gd name="connsiteY15" fmla="*/ 176213 h 481013"/>
                    <a:gd name="connsiteX16" fmla="*/ 520035 w 948660"/>
                    <a:gd name="connsiteY16" fmla="*/ 0 h 481013"/>
                    <a:gd name="connsiteX17" fmla="*/ 86648 w 948660"/>
                    <a:gd name="connsiteY17" fmla="*/ 123825 h 481013"/>
                    <a:gd name="connsiteX18" fmla="*/ 923 w 94866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333 w 949070"/>
                    <a:gd name="connsiteY0" fmla="*/ 481013 h 481013"/>
                    <a:gd name="connsiteX1" fmla="*/ 82295 w 949070"/>
                    <a:gd name="connsiteY1" fmla="*/ 428625 h 481013"/>
                    <a:gd name="connsiteX2" fmla="*/ 72770 w 949070"/>
                    <a:gd name="connsiteY2" fmla="*/ 338138 h 481013"/>
                    <a:gd name="connsiteX3" fmla="*/ 163258 w 949070"/>
                    <a:gd name="connsiteY3" fmla="*/ 309563 h 481013"/>
                    <a:gd name="connsiteX4" fmla="*/ 220408 w 949070"/>
                    <a:gd name="connsiteY4" fmla="*/ 233363 h 481013"/>
                    <a:gd name="connsiteX5" fmla="*/ 320420 w 949070"/>
                    <a:gd name="connsiteY5" fmla="*/ 257175 h 481013"/>
                    <a:gd name="connsiteX6" fmla="*/ 406145 w 949070"/>
                    <a:gd name="connsiteY6" fmla="*/ 204788 h 481013"/>
                    <a:gd name="connsiteX7" fmla="*/ 463295 w 949070"/>
                    <a:gd name="connsiteY7" fmla="*/ 242888 h 481013"/>
                    <a:gd name="connsiteX8" fmla="*/ 582358 w 949070"/>
                    <a:gd name="connsiteY8" fmla="*/ 209550 h 481013"/>
                    <a:gd name="connsiteX9" fmla="*/ 658558 w 949070"/>
                    <a:gd name="connsiteY9" fmla="*/ 261938 h 481013"/>
                    <a:gd name="connsiteX10" fmla="*/ 739520 w 949070"/>
                    <a:gd name="connsiteY10" fmla="*/ 242888 h 481013"/>
                    <a:gd name="connsiteX11" fmla="*/ 791908 w 949070"/>
                    <a:gd name="connsiteY11" fmla="*/ 304800 h 481013"/>
                    <a:gd name="connsiteX12" fmla="*/ 853820 w 949070"/>
                    <a:gd name="connsiteY12" fmla="*/ 328613 h 481013"/>
                    <a:gd name="connsiteX13" fmla="*/ 882395 w 949070"/>
                    <a:gd name="connsiteY13" fmla="*/ 457200 h 481013"/>
                    <a:gd name="connsiteX14" fmla="*/ 949070 w 949070"/>
                    <a:gd name="connsiteY14" fmla="*/ 481013 h 481013"/>
                    <a:gd name="connsiteX15" fmla="*/ 887158 w 949070"/>
                    <a:gd name="connsiteY15" fmla="*/ 176213 h 481013"/>
                    <a:gd name="connsiteX16" fmla="*/ 520445 w 949070"/>
                    <a:gd name="connsiteY16" fmla="*/ 0 h 481013"/>
                    <a:gd name="connsiteX17" fmla="*/ 87058 w 949070"/>
                    <a:gd name="connsiteY17" fmla="*/ 123825 h 481013"/>
                    <a:gd name="connsiteX18" fmla="*/ 1333 w 949070"/>
                    <a:gd name="connsiteY18" fmla="*/ 481013 h 481013"/>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174 w 956055"/>
                    <a:gd name="connsiteY0" fmla="*/ 490538 h 490538"/>
                    <a:gd name="connsiteX1" fmla="*/ 89280 w 956055"/>
                    <a:gd name="connsiteY1" fmla="*/ 428625 h 490538"/>
                    <a:gd name="connsiteX2" fmla="*/ 79755 w 956055"/>
                    <a:gd name="connsiteY2" fmla="*/ 338138 h 490538"/>
                    <a:gd name="connsiteX3" fmla="*/ 170243 w 956055"/>
                    <a:gd name="connsiteY3" fmla="*/ 309563 h 490538"/>
                    <a:gd name="connsiteX4" fmla="*/ 227393 w 956055"/>
                    <a:gd name="connsiteY4" fmla="*/ 233363 h 490538"/>
                    <a:gd name="connsiteX5" fmla="*/ 327405 w 956055"/>
                    <a:gd name="connsiteY5" fmla="*/ 257175 h 490538"/>
                    <a:gd name="connsiteX6" fmla="*/ 413130 w 956055"/>
                    <a:gd name="connsiteY6" fmla="*/ 204788 h 490538"/>
                    <a:gd name="connsiteX7" fmla="*/ 470280 w 956055"/>
                    <a:gd name="connsiteY7" fmla="*/ 242888 h 490538"/>
                    <a:gd name="connsiteX8" fmla="*/ 589343 w 956055"/>
                    <a:gd name="connsiteY8" fmla="*/ 209550 h 490538"/>
                    <a:gd name="connsiteX9" fmla="*/ 665543 w 956055"/>
                    <a:gd name="connsiteY9" fmla="*/ 261938 h 490538"/>
                    <a:gd name="connsiteX10" fmla="*/ 746505 w 956055"/>
                    <a:gd name="connsiteY10" fmla="*/ 242888 h 490538"/>
                    <a:gd name="connsiteX11" fmla="*/ 798893 w 956055"/>
                    <a:gd name="connsiteY11" fmla="*/ 304800 h 490538"/>
                    <a:gd name="connsiteX12" fmla="*/ 860805 w 956055"/>
                    <a:gd name="connsiteY12" fmla="*/ 328613 h 490538"/>
                    <a:gd name="connsiteX13" fmla="*/ 889380 w 956055"/>
                    <a:gd name="connsiteY13" fmla="*/ 457200 h 490538"/>
                    <a:gd name="connsiteX14" fmla="*/ 956055 w 956055"/>
                    <a:gd name="connsiteY14" fmla="*/ 481013 h 490538"/>
                    <a:gd name="connsiteX15" fmla="*/ 894143 w 956055"/>
                    <a:gd name="connsiteY15" fmla="*/ 176213 h 490538"/>
                    <a:gd name="connsiteX16" fmla="*/ 527430 w 956055"/>
                    <a:gd name="connsiteY16" fmla="*/ 0 h 490538"/>
                    <a:gd name="connsiteX17" fmla="*/ 94043 w 956055"/>
                    <a:gd name="connsiteY17" fmla="*/ 123825 h 490538"/>
                    <a:gd name="connsiteX18" fmla="*/ 1174 w 956055"/>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 name="connsiteX0" fmla="*/ 1521 w 956402"/>
                    <a:gd name="connsiteY0" fmla="*/ 490538 h 490538"/>
                    <a:gd name="connsiteX1" fmla="*/ 89627 w 956402"/>
                    <a:gd name="connsiteY1" fmla="*/ 428625 h 490538"/>
                    <a:gd name="connsiteX2" fmla="*/ 80102 w 956402"/>
                    <a:gd name="connsiteY2" fmla="*/ 338138 h 490538"/>
                    <a:gd name="connsiteX3" fmla="*/ 170590 w 956402"/>
                    <a:gd name="connsiteY3" fmla="*/ 309563 h 490538"/>
                    <a:gd name="connsiteX4" fmla="*/ 227740 w 956402"/>
                    <a:gd name="connsiteY4" fmla="*/ 233363 h 490538"/>
                    <a:gd name="connsiteX5" fmla="*/ 327752 w 956402"/>
                    <a:gd name="connsiteY5" fmla="*/ 257175 h 490538"/>
                    <a:gd name="connsiteX6" fmla="*/ 413477 w 956402"/>
                    <a:gd name="connsiteY6" fmla="*/ 204788 h 490538"/>
                    <a:gd name="connsiteX7" fmla="*/ 470627 w 956402"/>
                    <a:gd name="connsiteY7" fmla="*/ 242888 h 490538"/>
                    <a:gd name="connsiteX8" fmla="*/ 589690 w 956402"/>
                    <a:gd name="connsiteY8" fmla="*/ 209550 h 490538"/>
                    <a:gd name="connsiteX9" fmla="*/ 665890 w 956402"/>
                    <a:gd name="connsiteY9" fmla="*/ 261938 h 490538"/>
                    <a:gd name="connsiteX10" fmla="*/ 746852 w 956402"/>
                    <a:gd name="connsiteY10" fmla="*/ 242888 h 490538"/>
                    <a:gd name="connsiteX11" fmla="*/ 799240 w 956402"/>
                    <a:gd name="connsiteY11" fmla="*/ 304800 h 490538"/>
                    <a:gd name="connsiteX12" fmla="*/ 861152 w 956402"/>
                    <a:gd name="connsiteY12" fmla="*/ 328613 h 490538"/>
                    <a:gd name="connsiteX13" fmla="*/ 889727 w 956402"/>
                    <a:gd name="connsiteY13" fmla="*/ 457200 h 490538"/>
                    <a:gd name="connsiteX14" fmla="*/ 956402 w 956402"/>
                    <a:gd name="connsiteY14" fmla="*/ 481013 h 490538"/>
                    <a:gd name="connsiteX15" fmla="*/ 894490 w 956402"/>
                    <a:gd name="connsiteY15" fmla="*/ 176213 h 490538"/>
                    <a:gd name="connsiteX16" fmla="*/ 527777 w 956402"/>
                    <a:gd name="connsiteY16" fmla="*/ 0 h 490538"/>
                    <a:gd name="connsiteX17" fmla="*/ 94390 w 956402"/>
                    <a:gd name="connsiteY17" fmla="*/ 123825 h 490538"/>
                    <a:gd name="connsiteX18" fmla="*/ 1521 w 956402"/>
                    <a:gd name="connsiteY18" fmla="*/ 490538 h 4905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56402" h="490538">
                      <a:moveTo>
                        <a:pt x="1521" y="490538"/>
                      </a:moveTo>
                      <a:cubicBezTo>
                        <a:pt x="57084" y="479425"/>
                        <a:pt x="84071" y="463550"/>
                        <a:pt x="89627" y="428625"/>
                      </a:cubicBezTo>
                      <a:cubicBezTo>
                        <a:pt x="103120" y="398463"/>
                        <a:pt x="102327" y="370681"/>
                        <a:pt x="80102" y="338138"/>
                      </a:cubicBezTo>
                      <a:cubicBezTo>
                        <a:pt x="122172" y="338138"/>
                        <a:pt x="147570" y="326231"/>
                        <a:pt x="170590" y="309563"/>
                      </a:cubicBezTo>
                      <a:cubicBezTo>
                        <a:pt x="199165" y="296069"/>
                        <a:pt x="213452" y="273050"/>
                        <a:pt x="227740" y="233363"/>
                      </a:cubicBezTo>
                      <a:cubicBezTo>
                        <a:pt x="265839" y="255587"/>
                        <a:pt x="287271" y="256382"/>
                        <a:pt x="327752" y="257175"/>
                      </a:cubicBezTo>
                      <a:cubicBezTo>
                        <a:pt x="368233" y="251619"/>
                        <a:pt x="394427" y="227012"/>
                        <a:pt x="413477" y="204788"/>
                      </a:cubicBezTo>
                      <a:cubicBezTo>
                        <a:pt x="434908" y="243682"/>
                        <a:pt x="449196" y="242094"/>
                        <a:pt x="470627" y="242888"/>
                      </a:cubicBezTo>
                      <a:cubicBezTo>
                        <a:pt x="517458" y="236538"/>
                        <a:pt x="557146" y="232569"/>
                        <a:pt x="589690" y="209550"/>
                      </a:cubicBezTo>
                      <a:cubicBezTo>
                        <a:pt x="615090" y="241301"/>
                        <a:pt x="623821" y="256382"/>
                        <a:pt x="665890" y="261938"/>
                      </a:cubicBezTo>
                      <a:cubicBezTo>
                        <a:pt x="695258" y="262732"/>
                        <a:pt x="731771" y="261144"/>
                        <a:pt x="746852" y="242888"/>
                      </a:cubicBezTo>
                      <a:cubicBezTo>
                        <a:pt x="757172" y="275431"/>
                        <a:pt x="772252" y="286544"/>
                        <a:pt x="799240" y="304800"/>
                      </a:cubicBezTo>
                      <a:cubicBezTo>
                        <a:pt x="822258" y="324644"/>
                        <a:pt x="840515" y="327818"/>
                        <a:pt x="861152" y="328613"/>
                      </a:cubicBezTo>
                      <a:cubicBezTo>
                        <a:pt x="858770" y="371475"/>
                        <a:pt x="861152" y="414338"/>
                        <a:pt x="889727" y="457200"/>
                      </a:cubicBezTo>
                      <a:cubicBezTo>
                        <a:pt x="914333" y="479425"/>
                        <a:pt x="929415" y="484981"/>
                        <a:pt x="956402" y="481013"/>
                      </a:cubicBezTo>
                      <a:cubicBezTo>
                        <a:pt x="952434" y="367507"/>
                        <a:pt x="946083" y="275431"/>
                        <a:pt x="894490" y="176213"/>
                      </a:cubicBezTo>
                      <a:cubicBezTo>
                        <a:pt x="796064" y="84138"/>
                        <a:pt x="707165" y="13495"/>
                        <a:pt x="527777" y="0"/>
                      </a:cubicBezTo>
                      <a:cubicBezTo>
                        <a:pt x="366646" y="12700"/>
                        <a:pt x="269809" y="8731"/>
                        <a:pt x="94390" y="123825"/>
                      </a:cubicBezTo>
                      <a:cubicBezTo>
                        <a:pt x="27714" y="183357"/>
                        <a:pt x="-8004" y="214313"/>
                        <a:pt x="1521" y="490538"/>
                      </a:cubicBezTo>
                      <a:close/>
                    </a:path>
                  </a:pathLst>
                </a:custGeom>
                <a:solidFill>
                  <a:srgbClr val="472A18"/>
                </a:solidFill>
                <a:ln w="6350" cap="flat" cmpd="sng" algn="ctr">
                  <a:noFill/>
                  <a:prstDash val="solid"/>
                  <a:miter lim="800000"/>
                </a:ln>
                <a:effectLst>
                  <a:outerShdw dist="23000" dir="5400000" rotWithShape="0">
                    <a:srgbClr val="7E502E"/>
                  </a:outerShdw>
                </a:effectLst>
              </p:spPr>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algn="ctr" defTabSz="914400">
                    <a:defRPr/>
                  </a:pPr>
                  <a:endParaRPr lang="en-US" sz="1530" kern="0">
                    <a:solidFill>
                      <a:prstClr val="white"/>
                    </a:solidFill>
                  </a:endParaRPr>
                </a:p>
              </p:txBody>
            </p:sp>
          </p:grpSp>
          <p:pic>
            <p:nvPicPr>
              <p:cNvPr id="94" name="Picture 93">
                <a:extLst>
                  <a:ext uri="{FF2B5EF4-FFF2-40B4-BE49-F238E27FC236}">
                    <a16:creationId xmlns:a16="http://schemas.microsoft.com/office/drawing/2014/main" id="{E6FD04A1-4EA9-47C1-B86C-EC118A50DFED}"/>
                  </a:ext>
                </a:extLst>
              </p:cNvPr>
              <p:cNvPicPr>
                <a:picLocks noChangeAspect="1"/>
              </p:cNvPicPr>
              <p:nvPr/>
            </p:nvPicPr>
            <p:blipFill>
              <a:blip r:embed="rId20"/>
              <a:stretch>
                <a:fillRect/>
              </a:stretch>
            </p:blipFill>
            <p:spPr>
              <a:xfrm rot="20463960">
                <a:off x="4182422" y="4472337"/>
                <a:ext cx="77928" cy="47623"/>
              </a:xfrm>
              <a:prstGeom prst="rect">
                <a:avLst/>
              </a:prstGeom>
            </p:spPr>
          </p:pic>
          <p:pic>
            <p:nvPicPr>
              <p:cNvPr id="95" name="Picture 94">
                <a:extLst>
                  <a:ext uri="{FF2B5EF4-FFF2-40B4-BE49-F238E27FC236}">
                    <a16:creationId xmlns:a16="http://schemas.microsoft.com/office/drawing/2014/main" id="{6A4CE330-9BFA-4FFD-B961-8B4695FEBAFA}"/>
                  </a:ext>
                </a:extLst>
              </p:cNvPr>
              <p:cNvPicPr>
                <a:picLocks noChangeAspect="1"/>
              </p:cNvPicPr>
              <p:nvPr/>
            </p:nvPicPr>
            <p:blipFill>
              <a:blip r:embed="rId20"/>
              <a:stretch>
                <a:fillRect/>
              </a:stretch>
            </p:blipFill>
            <p:spPr>
              <a:xfrm rot="1136040" flipH="1">
                <a:off x="4611526" y="4472336"/>
                <a:ext cx="77928" cy="47623"/>
              </a:xfrm>
              <a:prstGeom prst="rect">
                <a:avLst/>
              </a:prstGeom>
            </p:spPr>
          </p:pic>
        </p:grpSp>
        <p:pic>
          <p:nvPicPr>
            <p:cNvPr id="6" name="Picture 4">
              <a:extLst>
                <a:ext uri="{FF2B5EF4-FFF2-40B4-BE49-F238E27FC236}">
                  <a16:creationId xmlns:a16="http://schemas.microsoft.com/office/drawing/2014/main" id="{189E3444-F14E-4E79-3385-0019718F1BB9}"/>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905211" y="4926042"/>
              <a:ext cx="644796" cy="25999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637AF6D0-8CF3-FF55-952A-C49852796890}"/>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6152662" y="5105752"/>
              <a:ext cx="143565" cy="196910"/>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4"/>
          <p:cNvPicPr>
            <a:picLocks noChangeAspect="1"/>
          </p:cNvPicPr>
          <p:nvPr/>
        </p:nvPicPr>
        <p:blipFill>
          <a:blip r:embed="rId23">
            <a:extLst>
              <a:ext uri="{BEBA8EAE-BF5A-486C-A8C5-ECC9F3942E4B}">
                <a14:imgProps xmlns:a14="http://schemas.microsoft.com/office/drawing/2010/main">
                  <a14:imgLayer r:embed="rId11">
                    <a14:imgEffect>
                      <a14:backgroundRemoval t="4828" b="100000" l="0" r="100000"/>
                    </a14:imgEffect>
                  </a14:imgLayer>
                </a14:imgProps>
              </a:ext>
              <a:ext uri="{28A0092B-C50C-407E-A947-70E740481C1C}">
                <a14:useLocalDpi xmlns:a14="http://schemas.microsoft.com/office/drawing/2010/main" val="0"/>
              </a:ext>
            </a:extLst>
          </a:blip>
          <a:stretch>
            <a:fillRect/>
          </a:stretch>
        </p:blipFill>
        <p:spPr>
          <a:xfrm>
            <a:off x="5649466" y="5722701"/>
            <a:ext cx="1085144" cy="454757"/>
          </a:xfrm>
          <a:prstGeom prst="rect">
            <a:avLst/>
          </a:prstGeom>
        </p:spPr>
      </p:pic>
      <p:pic>
        <p:nvPicPr>
          <p:cNvPr id="138" name="Picture 26" descr="Tony's 4&quot; Round Galaxy Cheese Pizza Case | FoodServiceDirect"/>
          <p:cNvPicPr>
            <a:picLocks noChangeAspect="1" noChangeArrowheads="1"/>
          </p:cNvPicPr>
          <p:nvPr/>
        </p:nvPicPr>
        <p:blipFill rotWithShape="1">
          <a:blip r:embed="rId15">
            <a:extLst>
              <a:ext uri="{BEBA8EAE-BF5A-486C-A8C5-ECC9F3942E4B}">
                <a14:imgProps xmlns:a14="http://schemas.microsoft.com/office/drawing/2010/main">
                  <a14:imgLayer r:embed="rId16">
                    <a14:imgEffect>
                      <a14:backgroundRemoval t="23250" b="79167" l="21167" r="78583">
                        <a14:foregroundMark x1="25917" y1="30750" x2="25167" y2="36000"/>
                        <a14:foregroundMark x1="25500" y1="36000" x2="28333" y2="43583"/>
                        <a14:foregroundMark x1="25083" y1="37333" x2="27000" y2="43667"/>
                        <a14:foregroundMark x1="25917" y1="32333" x2="37000" y2="29917"/>
                        <a14:foregroundMark x1="36833" y1="29917" x2="46583" y2="28917"/>
                        <a14:foregroundMark x1="46833" y1="28917" x2="53417" y2="29167"/>
                        <a14:foregroundMark x1="53667" y1="29167" x2="60083" y2="28333"/>
                        <a14:foregroundMark x1="60500" y1="28000" x2="72167" y2="26000"/>
                        <a14:foregroundMark x1="72167" y1="26000" x2="67500" y2="32167"/>
                        <a14:foregroundMark x1="71083" y1="28167" x2="71083" y2="37000"/>
                        <a14:foregroundMark x1="24083" y1="73667" x2="28750" y2="66917"/>
                        <a14:foregroundMark x1="24417" y1="73417" x2="51333" y2="70667"/>
                        <a14:backgroundMark x1="35833" y1="75833" x2="43167" y2="75083"/>
                        <a14:backgroundMark x1="24500" y1="73833" x2="50083" y2="71250"/>
                      </a14:backgroundRemoval>
                    </a14:imgEffect>
                  </a14:imgLayer>
                </a14:imgProps>
              </a:ext>
              <a:ext uri="{28A0092B-C50C-407E-A947-70E740481C1C}">
                <a14:useLocalDpi xmlns:a14="http://schemas.microsoft.com/office/drawing/2010/main" val="0"/>
              </a:ext>
            </a:extLst>
          </a:blip>
          <a:srcRect l="22336" t="23616" r="23661" b="22095"/>
          <a:stretch/>
        </p:blipFill>
        <p:spPr bwMode="auto">
          <a:xfrm rot="232901">
            <a:off x="6053362" y="5393753"/>
            <a:ext cx="558184" cy="561130"/>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9" name="Picture 28" descr="Driftwood Dairy 10724 Lower Azusa Rd El Monte, CA Dairy Products Wholesale  - MapQuest"/>
          <p:cNvPicPr>
            <a:picLocks noChangeAspect="1" noChangeArrowheads="1"/>
          </p:cNvPicPr>
          <p:nvPr/>
        </p:nvPicPr>
        <p:blipFill rotWithShape="1">
          <a:blip r:embed="rId24">
            <a:extLst>
              <a:ext uri="{BEBA8EAE-BF5A-486C-A8C5-ECC9F3942E4B}">
                <a14:imgProps xmlns:a14="http://schemas.microsoft.com/office/drawing/2010/main">
                  <a14:imgLayer r:embed="rId25">
                    <a14:imgEffect>
                      <a14:backgroundRemoval t="10000" b="90000" l="10000" r="90000">
                        <a14:foregroundMark x1="19583" y1="38000" x2="20833" y2="66250"/>
                        <a14:foregroundMark x1="75833" y1="22500" x2="80000" y2="38500"/>
                        <a14:foregroundMark x1="75833" y1="22500" x2="27500" y2="22500"/>
                        <a14:foregroundMark x1="28333" y1="22000" x2="20833" y2="38000"/>
                        <a14:foregroundMark x1="80000" y1="38000" x2="79167" y2="70000"/>
                        <a14:foregroundMark x1="18333" y1="79750" x2="71250" y2="80000"/>
                        <a14:foregroundMark x1="18333" y1="64750" x2="20000" y2="76750"/>
                      </a14:backgroundRemoval>
                    </a14:imgEffect>
                  </a14:imgLayer>
                </a14:imgProps>
              </a:ext>
              <a:ext uri="{28A0092B-C50C-407E-A947-70E740481C1C}">
                <a14:useLocalDpi xmlns:a14="http://schemas.microsoft.com/office/drawing/2010/main" val="0"/>
              </a:ext>
            </a:extLst>
          </a:blip>
          <a:srcRect l="13945" t="18785" r="15097" b="17504"/>
          <a:stretch/>
        </p:blipFill>
        <p:spPr bwMode="auto">
          <a:xfrm rot="20284336">
            <a:off x="10050496" y="5398129"/>
            <a:ext cx="368374" cy="551255"/>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0" name="Picture 2" descr="Green tick checkmark icon Royalty Free Vector Image"/>
          <p:cNvPicPr>
            <a:picLocks noChangeAspect="1" noChangeArrowheads="1"/>
          </p:cNvPicPr>
          <p:nvPr/>
        </p:nvPicPr>
        <p:blipFill rotWithShape="1">
          <a:blip r:embed="rId26">
            <a:extLst>
              <a:ext uri="{BEBA8EAE-BF5A-486C-A8C5-ECC9F3942E4B}">
                <a14:imgProps xmlns:a14="http://schemas.microsoft.com/office/drawing/2010/main">
                  <a14:imgLayer r:embed="rId27">
                    <a14:imgEffect>
                      <a14:backgroundRemoval t="22778" b="70463" l="27300" r="74400"/>
                    </a14:imgEffect>
                  </a14:imgLayer>
                </a14:imgProps>
              </a:ext>
              <a:ext uri="{28A0092B-C50C-407E-A947-70E740481C1C}">
                <a14:useLocalDpi xmlns:a14="http://schemas.microsoft.com/office/drawing/2010/main" val="0"/>
              </a:ext>
            </a:extLst>
          </a:blip>
          <a:srcRect l="27132" t="22234" r="26670" b="29888"/>
          <a:stretch/>
        </p:blipFill>
        <p:spPr bwMode="auto">
          <a:xfrm>
            <a:off x="8953327" y="1515735"/>
            <a:ext cx="1024998" cy="1147245"/>
          </a:xfrm>
          <a:prstGeom prst="rect">
            <a:avLst/>
          </a:prstGeom>
          <a:noFill/>
          <a:effectLst>
            <a:glow rad="139700">
              <a:schemeClr val="accent3">
                <a:satMod val="175000"/>
                <a:alpha val="40000"/>
              </a:schemeClr>
            </a:glow>
          </a:effectLst>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ABE609F2-2ADF-0F35-E1F9-2D9A2F7FF930}"/>
              </a:ext>
            </a:extLst>
          </p:cNvPr>
          <p:cNvGrpSpPr/>
          <p:nvPr/>
        </p:nvGrpSpPr>
        <p:grpSpPr>
          <a:xfrm rot="224301">
            <a:off x="10657611" y="3564812"/>
            <a:ext cx="487376" cy="119011"/>
            <a:chOff x="1488734" y="3393104"/>
            <a:chExt cx="566777" cy="147362"/>
          </a:xfrm>
        </p:grpSpPr>
        <p:sp>
          <p:nvSpPr>
            <p:cNvPr id="37" name="Rectangle 36">
              <a:extLst>
                <a:ext uri="{FF2B5EF4-FFF2-40B4-BE49-F238E27FC236}">
                  <a16:creationId xmlns:a16="http://schemas.microsoft.com/office/drawing/2014/main" id="{68DBBB5A-BE0A-C69B-AE1D-48905EE2A8D4}"/>
                </a:ext>
              </a:extLst>
            </p:cNvPr>
            <p:cNvSpPr/>
            <p:nvPr/>
          </p:nvSpPr>
          <p:spPr>
            <a:xfrm>
              <a:off x="1488734" y="3393104"/>
              <a:ext cx="566777" cy="147362"/>
            </a:xfrm>
            <a:prstGeom prst="rect">
              <a:avLst/>
            </a:prstGeom>
            <a:solidFill>
              <a:schemeClr val="bg1"/>
            </a:solidFill>
            <a:ln>
              <a:solidFill>
                <a:srgbClr val="243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0" name="Picture 79" descr="A blue and orange logo&#10;&#10;Description automatically generated">
              <a:extLst>
                <a:ext uri="{FF2B5EF4-FFF2-40B4-BE49-F238E27FC236}">
                  <a16:creationId xmlns:a16="http://schemas.microsoft.com/office/drawing/2014/main" id="{6FA4696D-843B-33C7-1452-CFD66EE04ADF}"/>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531004" y="3425795"/>
              <a:ext cx="482236" cy="81980"/>
            </a:xfrm>
            <a:prstGeom prst="rect">
              <a:avLst/>
            </a:prstGeom>
          </p:spPr>
        </p:pic>
      </p:gr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2970" y="1671660"/>
            <a:ext cx="6784167" cy="1593121"/>
          </a:xfrm>
          <a:noFill/>
        </p:spPr>
        <p:txBody>
          <a:bodyPr>
            <a:normAutofit/>
          </a:bodyPr>
          <a:lstStyle/>
          <a:p>
            <a:pPr algn="l"/>
            <a:r>
              <a:rPr lang="en-US" sz="7200" dirty="0"/>
              <a:t>Supper Service Example</a:t>
            </a:r>
          </a:p>
        </p:txBody>
      </p:sp>
    </p:spTree>
    <p:custDataLst>
      <p:tags r:id="rId1"/>
    </p:custDataLst>
    <p:extLst>
      <p:ext uri="{BB962C8B-B14F-4D97-AF65-F5344CB8AC3E}">
        <p14:creationId xmlns:p14="http://schemas.microsoft.com/office/powerpoint/2010/main" val="8255307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par>
                          <p:cTn id="7" fill="hold">
                            <p:stCondLst>
                              <p:cond delay="0"/>
                            </p:stCondLst>
                            <p:childTnLst>
                              <p:par>
                                <p:cTn id="8" presetID="42" presetClass="path" presetSubtype="0" accel="50000" decel="50000" fill="hold" nodeType="afterEffect">
                                  <p:stCondLst>
                                    <p:cond delay="0"/>
                                  </p:stCondLst>
                                  <p:childTnLst>
                                    <p:animMotion origin="layout" path="M -0.55638 -0.00602 L -2.08333E-7 1.11111E-6 " pathEditMode="relative" rAng="0" ptsTypes="AA">
                                      <p:cBhvr>
                                        <p:cTn id="9" dur="2000" fill="hold"/>
                                        <p:tgtEl>
                                          <p:spTgt spid="26"/>
                                        </p:tgtEl>
                                        <p:attrNameLst>
                                          <p:attrName>ppt_x</p:attrName>
                                          <p:attrName>ppt_y</p:attrName>
                                        </p:attrNameLst>
                                      </p:cBhvr>
                                      <p:rCtr x="27812" y="301"/>
                                    </p:animMotion>
                                  </p:childTnLst>
                                </p:cTn>
                              </p:par>
                            </p:childTnLst>
                          </p:cTn>
                        </p:par>
                        <p:par>
                          <p:cTn id="10" fill="hold">
                            <p:stCondLst>
                              <p:cond delay="2000"/>
                            </p:stCondLst>
                            <p:childTnLst>
                              <p:par>
                                <p:cTn id="11" presetID="10" presetClass="entr" presetSubtype="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38"/>
                                        </p:tgtEl>
                                        <p:attrNameLst>
                                          <p:attrName>style.visibility</p:attrName>
                                        </p:attrNameLst>
                                      </p:cBhvr>
                                      <p:to>
                                        <p:strVal val="visible"/>
                                      </p:to>
                                    </p:set>
                                    <p:animEffect transition="in" filter="fade">
                                      <p:cBhvr>
                                        <p:cTn id="16" dur="500"/>
                                        <p:tgtEl>
                                          <p:spTgt spid="138"/>
                                        </p:tgtEl>
                                      </p:cBhvr>
                                    </p:animEffect>
                                  </p:childTnLst>
                                </p:cTn>
                              </p:par>
                            </p:childTnLst>
                          </p:cTn>
                        </p:par>
                        <p:par>
                          <p:cTn id="17" fill="hold">
                            <p:stCondLst>
                              <p:cond delay="2500"/>
                            </p:stCondLst>
                            <p:childTnLst>
                              <p:par>
                                <p:cTn id="18" presetID="42" presetClass="path" presetSubtype="0" accel="50000" decel="50000" fill="hold" nodeType="afterEffect">
                                  <p:stCondLst>
                                    <p:cond delay="0"/>
                                  </p:stCondLst>
                                  <p:childTnLst>
                                    <p:animMotion origin="layout" path="M -2.08333E-7 1.11111E-6 L 0.36328 0.01065 " pathEditMode="relative" rAng="0" ptsTypes="AA">
                                      <p:cBhvr>
                                        <p:cTn id="19" dur="2000" fill="hold"/>
                                        <p:tgtEl>
                                          <p:spTgt spid="26"/>
                                        </p:tgtEl>
                                        <p:attrNameLst>
                                          <p:attrName>ppt_x</p:attrName>
                                          <p:attrName>ppt_y</p:attrName>
                                        </p:attrNameLst>
                                      </p:cBhvr>
                                      <p:rCtr x="18164" y="532"/>
                                    </p:animMotion>
                                  </p:childTnLst>
                                </p:cTn>
                              </p:par>
                              <p:par>
                                <p:cTn id="20" presetID="42" presetClass="path" presetSubtype="0" accel="50000" decel="50000" fill="hold" nodeType="withEffect">
                                  <p:stCondLst>
                                    <p:cond delay="0"/>
                                  </p:stCondLst>
                                  <p:childTnLst>
                                    <p:animMotion origin="layout" path="M -1.04167E-6 -4.81481E-6 L 0.34766 -0.00254 " pathEditMode="relative" rAng="0" ptsTypes="AA">
                                      <p:cBhvr>
                                        <p:cTn id="21" dur="2000" fill="hold"/>
                                        <p:tgtEl>
                                          <p:spTgt spid="138"/>
                                        </p:tgtEl>
                                        <p:attrNameLst>
                                          <p:attrName>ppt_x</p:attrName>
                                          <p:attrName>ppt_y</p:attrName>
                                        </p:attrNameLst>
                                      </p:cBhvr>
                                      <p:rCtr x="17383" y="-139"/>
                                    </p:animMotion>
                                  </p:childTnLst>
                                </p:cTn>
                              </p:par>
                              <p:par>
                                <p:cTn id="22" presetID="42" presetClass="path" presetSubtype="0" accel="50000" decel="50000" fill="hold" nodeType="withEffect">
                                  <p:stCondLst>
                                    <p:cond delay="0"/>
                                  </p:stCondLst>
                                  <p:childTnLst>
                                    <p:animMotion origin="layout" path="M -2.5E-6 -2.59259E-6 L 0.35925 -0.00231 " pathEditMode="relative" rAng="0" ptsTypes="AA">
                                      <p:cBhvr>
                                        <p:cTn id="23" dur="2000" fill="hold"/>
                                        <p:tgtEl>
                                          <p:spTgt spid="5"/>
                                        </p:tgtEl>
                                        <p:attrNameLst>
                                          <p:attrName>ppt_x</p:attrName>
                                          <p:attrName>ppt_y</p:attrName>
                                        </p:attrNameLst>
                                      </p:cBhvr>
                                      <p:rCtr x="17956" y="-116"/>
                                    </p:animMotion>
                                  </p:childTnLst>
                                </p:cTn>
                              </p:par>
                            </p:childTnLst>
                          </p:cTn>
                        </p:par>
                        <p:par>
                          <p:cTn id="24" fill="hold">
                            <p:stCondLst>
                              <p:cond delay="4500"/>
                            </p:stCondLst>
                            <p:childTnLst>
                              <p:par>
                                <p:cTn id="25" presetID="10" presetClass="entr" presetSubtype="0" fill="hold" nodeType="afterEffect">
                                  <p:stCondLst>
                                    <p:cond delay="0"/>
                                  </p:stCondLst>
                                  <p:childTnLst>
                                    <p:set>
                                      <p:cBhvr>
                                        <p:cTn id="26" dur="1" fill="hold">
                                          <p:stCondLst>
                                            <p:cond delay="0"/>
                                          </p:stCondLst>
                                        </p:cTn>
                                        <p:tgtEl>
                                          <p:spTgt spid="139"/>
                                        </p:tgtEl>
                                        <p:attrNameLst>
                                          <p:attrName>style.visibility</p:attrName>
                                        </p:attrNameLst>
                                      </p:cBhvr>
                                      <p:to>
                                        <p:strVal val="visible"/>
                                      </p:to>
                                    </p:set>
                                    <p:animEffect transition="in" filter="fade">
                                      <p:cBhvr>
                                        <p:cTn id="27" dur="500"/>
                                        <p:tgtEl>
                                          <p:spTgt spid="139"/>
                                        </p:tgtEl>
                                      </p:cBhvr>
                                    </p:animEffect>
                                  </p:childTnLst>
                                </p:cTn>
                              </p:par>
                            </p:childTnLst>
                          </p:cTn>
                        </p:par>
                        <p:par>
                          <p:cTn id="28" fill="hold">
                            <p:stCondLst>
                              <p:cond delay="5000"/>
                            </p:stCondLst>
                            <p:childTnLst>
                              <p:par>
                                <p:cTn id="29" presetID="22" presetClass="entr" presetSubtype="8" fill="hold" nodeType="afterEffect">
                                  <p:stCondLst>
                                    <p:cond delay="0"/>
                                  </p:stCondLst>
                                  <p:childTnLst>
                                    <p:set>
                                      <p:cBhvr>
                                        <p:cTn id="30" dur="1" fill="hold">
                                          <p:stCondLst>
                                            <p:cond delay="0"/>
                                          </p:stCondLst>
                                        </p:cTn>
                                        <p:tgtEl>
                                          <p:spTgt spid="140"/>
                                        </p:tgtEl>
                                        <p:attrNameLst>
                                          <p:attrName>style.visibility</p:attrName>
                                        </p:attrNameLst>
                                      </p:cBhvr>
                                      <p:to>
                                        <p:strVal val="visible"/>
                                      </p:to>
                                    </p:set>
                                    <p:animEffect transition="in" filter="wipe(left)">
                                      <p:cBhvr>
                                        <p:cTn id="3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3" name="Straight Connector 32">
            <a:extLst>
              <a:ext uri="{FF2B5EF4-FFF2-40B4-BE49-F238E27FC236}">
                <a16:creationId xmlns:a16="http://schemas.microsoft.com/office/drawing/2014/main" id="{CA6F4599-2300-1A6E-ED57-BC4817B47BBB}"/>
              </a:ext>
            </a:extLst>
          </p:cNvPr>
          <p:cNvCxnSpPr>
            <a:stCxn id="10" idx="1"/>
          </p:cNvCxnSpPr>
          <p:nvPr/>
        </p:nvCxnSpPr>
        <p:spPr>
          <a:xfrm flipH="1">
            <a:off x="3276600" y="1995368"/>
            <a:ext cx="1441183" cy="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B0A2C345-81F5-50A3-4FEC-06DC96C468ED}"/>
              </a:ext>
            </a:extLst>
          </p:cNvPr>
          <p:cNvCxnSpPr>
            <a:cxnSpLocks/>
          </p:cNvCxnSpPr>
          <p:nvPr/>
        </p:nvCxnSpPr>
        <p:spPr>
          <a:xfrm flipH="1">
            <a:off x="1238250" y="3328138"/>
            <a:ext cx="552450" cy="84934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DDAE2F13-E5B7-421B-172B-2A6050AF0B95}"/>
              </a:ext>
            </a:extLst>
          </p:cNvPr>
          <p:cNvCxnSpPr>
            <a:cxnSpLocks/>
          </p:cNvCxnSpPr>
          <p:nvPr/>
        </p:nvCxnSpPr>
        <p:spPr>
          <a:xfrm flipH="1" flipV="1">
            <a:off x="2524125" y="3301928"/>
            <a:ext cx="853020" cy="875557"/>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F5A1C574-F716-74D0-17AE-AEF6EB215B04}"/>
              </a:ext>
            </a:extLst>
          </p:cNvPr>
          <p:cNvCxnSpPr>
            <a:cxnSpLocks/>
          </p:cNvCxnSpPr>
          <p:nvPr/>
        </p:nvCxnSpPr>
        <p:spPr>
          <a:xfrm flipH="1">
            <a:off x="5080000" y="1995368"/>
            <a:ext cx="3835398" cy="2584132"/>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48E4F197-D2E3-B52D-D376-8EDC19A3A9E0}"/>
              </a:ext>
            </a:extLst>
          </p:cNvPr>
          <p:cNvCxnSpPr>
            <a:cxnSpLocks/>
          </p:cNvCxnSpPr>
          <p:nvPr/>
        </p:nvCxnSpPr>
        <p:spPr>
          <a:xfrm flipH="1">
            <a:off x="8194806" y="3681254"/>
            <a:ext cx="1233148" cy="636010"/>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137AFF86-F4D3-5679-FE43-B0292619FA03}"/>
              </a:ext>
            </a:extLst>
          </p:cNvPr>
          <p:cNvCxnSpPr>
            <a:cxnSpLocks/>
          </p:cNvCxnSpPr>
          <p:nvPr/>
        </p:nvCxnSpPr>
        <p:spPr>
          <a:xfrm flipH="1" flipV="1">
            <a:off x="10561437" y="3806814"/>
            <a:ext cx="260153" cy="772686"/>
          </a:xfrm>
          <a:prstGeom prst="line">
            <a:avLst/>
          </a:prstGeom>
          <a:ln w="57150">
            <a:solidFill>
              <a:schemeClr val="bg2">
                <a:lumMod val="75000"/>
              </a:schemeClr>
            </a:solidFill>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2E468877-F023-A0B9-862C-3EDFD709A933}"/>
              </a:ext>
            </a:extLst>
          </p:cNvPr>
          <p:cNvSpPr/>
          <p:nvPr/>
        </p:nvSpPr>
        <p:spPr>
          <a:xfrm>
            <a:off x="4717783" y="1087427"/>
            <a:ext cx="2756432" cy="1815882"/>
          </a:xfrm>
          <a:prstGeom prst="rect">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wrap="square" rtlCol="0" anchor="b" anchorCtr="1">
            <a:spAutoFit/>
          </a:bodyPr>
          <a:lstStyle/>
          <a:p>
            <a:pPr algn="ctr"/>
            <a:r>
              <a:rPr lang="en-US" sz="1600" dirty="0"/>
              <a:t>Meal Service lasts for 30 mins immediately after the bell rings, however FSM’s may request approval to shorten or lengthen their meal service through their AFSS.</a:t>
            </a:r>
          </a:p>
          <a:p>
            <a:pPr algn="ctr"/>
            <a:r>
              <a:rPr lang="en-US" sz="1600" dirty="0"/>
              <a:t> </a:t>
            </a:r>
          </a:p>
        </p:txBody>
      </p:sp>
      <p:sp>
        <p:nvSpPr>
          <p:cNvPr id="11" name="TextBox 10">
            <a:extLst>
              <a:ext uri="{FF2B5EF4-FFF2-40B4-BE49-F238E27FC236}">
                <a16:creationId xmlns:a16="http://schemas.microsoft.com/office/drawing/2014/main" id="{E502432D-4034-E9D8-9660-431A70EE9DE8}"/>
              </a:ext>
            </a:extLst>
          </p:cNvPr>
          <p:cNvSpPr txBox="1"/>
          <p:nvPr/>
        </p:nvSpPr>
        <p:spPr>
          <a:xfrm>
            <a:off x="3377145" y="-176153"/>
            <a:ext cx="5437707" cy="1200329"/>
          </a:xfrm>
          <a:prstGeom prst="rect">
            <a:avLst/>
          </a:prstGeom>
          <a:noFill/>
        </p:spPr>
        <p:txBody>
          <a:bodyPr wrap="none" rtlCol="0">
            <a:spAutoFit/>
          </a:bodyPr>
          <a:lstStyle/>
          <a:p>
            <a:r>
              <a:rPr lang="en-US" sz="7200" dirty="0">
                <a:solidFill>
                  <a:schemeClr val="bg1"/>
                </a:solidFill>
                <a:latin typeface="Onyx" panose="04050602080702020203" pitchFamily="82" charset="0"/>
              </a:rPr>
              <a:t>Community Cart Service</a:t>
            </a:r>
          </a:p>
        </p:txBody>
      </p:sp>
      <p:grpSp>
        <p:nvGrpSpPr>
          <p:cNvPr id="46" name="Group 45">
            <a:extLst>
              <a:ext uri="{FF2B5EF4-FFF2-40B4-BE49-F238E27FC236}">
                <a16:creationId xmlns:a16="http://schemas.microsoft.com/office/drawing/2014/main" id="{6C2D83F5-6B2C-BA51-D0CF-C129B32AB1DA}"/>
              </a:ext>
            </a:extLst>
          </p:cNvPr>
          <p:cNvGrpSpPr/>
          <p:nvPr/>
        </p:nvGrpSpPr>
        <p:grpSpPr>
          <a:xfrm>
            <a:off x="690431" y="1174342"/>
            <a:ext cx="2785008" cy="2453460"/>
            <a:chOff x="690431" y="1174342"/>
            <a:chExt cx="2785008" cy="2453460"/>
          </a:xfrm>
        </p:grpSpPr>
        <p:sp>
          <p:nvSpPr>
            <p:cNvPr id="26" name="Flowchart: Connector 25">
              <a:extLst>
                <a:ext uri="{FF2B5EF4-FFF2-40B4-BE49-F238E27FC236}">
                  <a16:creationId xmlns:a16="http://schemas.microsoft.com/office/drawing/2014/main" id="{432B646D-3547-9130-CFD5-0A6AD490805D}"/>
                </a:ext>
              </a:extLst>
            </p:cNvPr>
            <p:cNvSpPr/>
            <p:nvPr/>
          </p:nvSpPr>
          <p:spPr>
            <a:xfrm>
              <a:off x="788726" y="1174342"/>
              <a:ext cx="2588419" cy="2453460"/>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3" name="TextBox 12">
              <a:extLst>
                <a:ext uri="{FF2B5EF4-FFF2-40B4-BE49-F238E27FC236}">
                  <a16:creationId xmlns:a16="http://schemas.microsoft.com/office/drawing/2014/main" id="{5D308406-5D4D-40A9-F466-E931E64940E8}"/>
                </a:ext>
              </a:extLst>
            </p:cNvPr>
            <p:cNvSpPr txBox="1"/>
            <p:nvPr/>
          </p:nvSpPr>
          <p:spPr>
            <a:xfrm>
              <a:off x="690431" y="1850858"/>
              <a:ext cx="2785008" cy="1200329"/>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Food Services Staff serves meals to participants from the community</a:t>
              </a:r>
              <a:endParaRPr lang="en-US" dirty="0">
                <a:solidFill>
                  <a:srgbClr val="002060"/>
                </a:solidFill>
              </a:endParaRPr>
            </a:p>
          </p:txBody>
        </p:sp>
      </p:grpSp>
      <p:grpSp>
        <p:nvGrpSpPr>
          <p:cNvPr id="47" name="Group 46">
            <a:extLst>
              <a:ext uri="{FF2B5EF4-FFF2-40B4-BE49-F238E27FC236}">
                <a16:creationId xmlns:a16="http://schemas.microsoft.com/office/drawing/2014/main" id="{164003BF-A856-7508-3343-4A9883F724F1}"/>
              </a:ext>
            </a:extLst>
          </p:cNvPr>
          <p:cNvGrpSpPr/>
          <p:nvPr/>
        </p:nvGrpSpPr>
        <p:grpSpPr>
          <a:xfrm>
            <a:off x="2680031" y="3999259"/>
            <a:ext cx="2688439" cy="2453460"/>
            <a:chOff x="76200" y="3776959"/>
            <a:chExt cx="2688439" cy="2453460"/>
          </a:xfrm>
        </p:grpSpPr>
        <p:sp>
          <p:nvSpPr>
            <p:cNvPr id="28" name="Flowchart: Connector 27">
              <a:extLst>
                <a:ext uri="{FF2B5EF4-FFF2-40B4-BE49-F238E27FC236}">
                  <a16:creationId xmlns:a16="http://schemas.microsoft.com/office/drawing/2014/main" id="{708D04CF-C3B6-9768-0265-8409ECF2C808}"/>
                </a:ext>
              </a:extLst>
            </p:cNvPr>
            <p:cNvSpPr/>
            <p:nvPr/>
          </p:nvSpPr>
          <p:spPr>
            <a:xfrm>
              <a:off x="126209" y="3776959"/>
              <a:ext cx="2588419" cy="2453460"/>
            </a:xfrm>
            <a:prstGeom prst="flowChartConnector">
              <a:avLst/>
            </a:prstGeom>
            <a:solidFill>
              <a:schemeClr val="bg1"/>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5" name="TextBox 14">
              <a:extLst>
                <a:ext uri="{FF2B5EF4-FFF2-40B4-BE49-F238E27FC236}">
                  <a16:creationId xmlns:a16="http://schemas.microsoft.com/office/drawing/2014/main" id="{29860B8B-6C06-8CB5-0345-5F7424E1BE1D}"/>
                </a:ext>
              </a:extLst>
            </p:cNvPr>
            <p:cNvSpPr txBox="1"/>
            <p:nvPr/>
          </p:nvSpPr>
          <p:spPr>
            <a:xfrm>
              <a:off x="76200" y="4454484"/>
              <a:ext cx="2688439" cy="923330"/>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assists with community service for the first ten minutes.</a:t>
              </a:r>
              <a:endParaRPr lang="en-US" dirty="0">
                <a:solidFill>
                  <a:srgbClr val="002060"/>
                </a:solidFill>
              </a:endParaRPr>
            </a:p>
          </p:txBody>
        </p:sp>
      </p:grpSp>
      <p:grpSp>
        <p:nvGrpSpPr>
          <p:cNvPr id="48" name="Group 47">
            <a:extLst>
              <a:ext uri="{FF2B5EF4-FFF2-40B4-BE49-F238E27FC236}">
                <a16:creationId xmlns:a16="http://schemas.microsoft.com/office/drawing/2014/main" id="{C2A4F793-E40F-5A83-7CCF-6B8237E7BA25}"/>
              </a:ext>
            </a:extLst>
          </p:cNvPr>
          <p:cNvGrpSpPr/>
          <p:nvPr/>
        </p:nvGrpSpPr>
        <p:grpSpPr>
          <a:xfrm>
            <a:off x="-55960" y="4017865"/>
            <a:ext cx="2588419" cy="2453460"/>
            <a:chOff x="2847975" y="3806814"/>
            <a:chExt cx="2588419" cy="2453460"/>
          </a:xfrm>
        </p:grpSpPr>
        <p:sp>
          <p:nvSpPr>
            <p:cNvPr id="29" name="Flowchart: Connector 28">
              <a:extLst>
                <a:ext uri="{FF2B5EF4-FFF2-40B4-BE49-F238E27FC236}">
                  <a16:creationId xmlns:a16="http://schemas.microsoft.com/office/drawing/2014/main" id="{9DC63461-EF23-5E86-B776-4163714B5BB0}"/>
                </a:ext>
              </a:extLst>
            </p:cNvPr>
            <p:cNvSpPr/>
            <p:nvPr/>
          </p:nvSpPr>
          <p:spPr>
            <a:xfrm>
              <a:off x="2847975" y="3806814"/>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7" name="TextBox 16">
              <a:extLst>
                <a:ext uri="{FF2B5EF4-FFF2-40B4-BE49-F238E27FC236}">
                  <a16:creationId xmlns:a16="http://schemas.microsoft.com/office/drawing/2014/main" id="{13901FB8-B1FA-E82A-01F9-37A4BA5773B0}"/>
                </a:ext>
              </a:extLst>
            </p:cNvPr>
            <p:cNvSpPr txBox="1"/>
            <p:nvPr/>
          </p:nvSpPr>
          <p:spPr>
            <a:xfrm>
              <a:off x="2950635" y="4403525"/>
              <a:ext cx="2415785" cy="1477328"/>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Redirect program students to the program serving area to receive their meals. </a:t>
              </a:r>
              <a:endParaRPr lang="en-US" dirty="0">
                <a:solidFill>
                  <a:schemeClr val="bg1"/>
                </a:solidFill>
                <a:latin typeface="Century Gothic" panose="020B0502020202020204" pitchFamily="34" charset="0"/>
              </a:endParaRPr>
            </a:p>
          </p:txBody>
        </p:sp>
      </p:grpSp>
      <p:grpSp>
        <p:nvGrpSpPr>
          <p:cNvPr id="50" name="Group 49">
            <a:extLst>
              <a:ext uri="{FF2B5EF4-FFF2-40B4-BE49-F238E27FC236}">
                <a16:creationId xmlns:a16="http://schemas.microsoft.com/office/drawing/2014/main" id="{A2030F30-CAF5-F05D-36F9-570C1C33BE50}"/>
              </a:ext>
            </a:extLst>
          </p:cNvPr>
          <p:cNvGrpSpPr/>
          <p:nvPr/>
        </p:nvGrpSpPr>
        <p:grpSpPr>
          <a:xfrm>
            <a:off x="8162924" y="357900"/>
            <a:ext cx="4029076" cy="3552825"/>
            <a:chOff x="8020049" y="624660"/>
            <a:chExt cx="4029076" cy="3552825"/>
          </a:xfrm>
        </p:grpSpPr>
        <p:sp>
          <p:nvSpPr>
            <p:cNvPr id="27" name="Flowchart: Connector 26">
              <a:extLst>
                <a:ext uri="{FF2B5EF4-FFF2-40B4-BE49-F238E27FC236}">
                  <a16:creationId xmlns:a16="http://schemas.microsoft.com/office/drawing/2014/main" id="{3AFDB9F3-C1E2-1F6A-E565-B488D224C260}"/>
                </a:ext>
              </a:extLst>
            </p:cNvPr>
            <p:cNvSpPr/>
            <p:nvPr/>
          </p:nvSpPr>
          <p:spPr>
            <a:xfrm>
              <a:off x="8020049" y="624660"/>
              <a:ext cx="3952876" cy="3552825"/>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F8A6506A-8DA1-529F-99A6-5D8701F0AE2C}"/>
                </a:ext>
              </a:extLst>
            </p:cNvPr>
            <p:cNvSpPr txBox="1"/>
            <p:nvPr/>
          </p:nvSpPr>
          <p:spPr>
            <a:xfrm>
              <a:off x="8020049" y="1523909"/>
              <a:ext cx="4029076"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ASP and FS Staff must ensure reimbursable meals are served BEFORE recording the meals on the ASP/Community Forms. Meals served that are not reimbursable cannot be claimed.</a:t>
              </a:r>
              <a:endParaRPr lang="en-US" dirty="0">
                <a:solidFill>
                  <a:srgbClr val="002060"/>
                </a:solidFill>
              </a:endParaRPr>
            </a:p>
          </p:txBody>
        </p:sp>
      </p:grpSp>
      <p:grpSp>
        <p:nvGrpSpPr>
          <p:cNvPr id="51" name="Group 50">
            <a:extLst>
              <a:ext uri="{FF2B5EF4-FFF2-40B4-BE49-F238E27FC236}">
                <a16:creationId xmlns:a16="http://schemas.microsoft.com/office/drawing/2014/main" id="{1958E6A5-4F53-C674-7733-F9B0C2BA0612}"/>
              </a:ext>
            </a:extLst>
          </p:cNvPr>
          <p:cNvGrpSpPr/>
          <p:nvPr/>
        </p:nvGrpSpPr>
        <p:grpSpPr>
          <a:xfrm>
            <a:off x="6226433" y="3915459"/>
            <a:ext cx="2588419" cy="2453460"/>
            <a:chOff x="6226433" y="3915459"/>
            <a:chExt cx="2588419" cy="2453460"/>
          </a:xfrm>
        </p:grpSpPr>
        <p:sp>
          <p:nvSpPr>
            <p:cNvPr id="30" name="Flowchart: Connector 29">
              <a:extLst>
                <a:ext uri="{FF2B5EF4-FFF2-40B4-BE49-F238E27FC236}">
                  <a16:creationId xmlns:a16="http://schemas.microsoft.com/office/drawing/2014/main" id="{35932A1B-B3B9-D92F-F88F-8F5EC0743588}"/>
                </a:ext>
              </a:extLst>
            </p:cNvPr>
            <p:cNvSpPr/>
            <p:nvPr/>
          </p:nvSpPr>
          <p:spPr>
            <a:xfrm>
              <a:off x="6226433" y="3915459"/>
              <a:ext cx="2588419" cy="245346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3" name="TextBox 22">
              <a:extLst>
                <a:ext uri="{FF2B5EF4-FFF2-40B4-BE49-F238E27FC236}">
                  <a16:creationId xmlns:a16="http://schemas.microsoft.com/office/drawing/2014/main" id="{6FC1F66E-483A-29FB-E9B1-DFBD4865BD6E}"/>
                </a:ext>
              </a:extLst>
            </p:cNvPr>
            <p:cNvSpPr txBox="1"/>
            <p:nvPr/>
          </p:nvSpPr>
          <p:spPr>
            <a:xfrm>
              <a:off x="6273463" y="4317264"/>
              <a:ext cx="2494358" cy="1477328"/>
            </a:xfrm>
            <a:prstGeom prst="rect">
              <a:avLst/>
            </a:prstGeom>
            <a:noFill/>
          </p:spPr>
          <p:txBody>
            <a:bodyPr wrap="square">
              <a:spAutoFit/>
            </a:bodyPr>
            <a:lstStyle/>
            <a:p>
              <a:pPr algn="ctr"/>
              <a:r>
                <a:rPr lang="en-US" sz="1800" b="0" i="0" u="none" strike="noStrike" dirty="0">
                  <a:solidFill>
                    <a:schemeClr val="bg1"/>
                  </a:solidFill>
                  <a:effectLst/>
                  <a:latin typeface="Century Gothic" panose="020B0502020202020204" pitchFamily="34" charset="0"/>
                </a:rPr>
                <a:t>Meals are consumed in the designated eating area. No food may leave the campus.</a:t>
              </a:r>
              <a:endParaRPr lang="en-US" dirty="0">
                <a:solidFill>
                  <a:schemeClr val="bg1"/>
                </a:solidFill>
              </a:endParaRPr>
            </a:p>
          </p:txBody>
        </p:sp>
      </p:grpSp>
      <p:grpSp>
        <p:nvGrpSpPr>
          <p:cNvPr id="52" name="Group 51">
            <a:extLst>
              <a:ext uri="{FF2B5EF4-FFF2-40B4-BE49-F238E27FC236}">
                <a16:creationId xmlns:a16="http://schemas.microsoft.com/office/drawing/2014/main" id="{1F8D1ABF-FE76-1548-B3EF-E231BC75A8CB}"/>
              </a:ext>
            </a:extLst>
          </p:cNvPr>
          <p:cNvGrpSpPr/>
          <p:nvPr/>
        </p:nvGrpSpPr>
        <p:grpSpPr>
          <a:xfrm>
            <a:off x="9277615" y="4177485"/>
            <a:ext cx="2838185" cy="2593239"/>
            <a:chOff x="9277615" y="4177485"/>
            <a:chExt cx="2838185" cy="2593239"/>
          </a:xfrm>
        </p:grpSpPr>
        <p:sp>
          <p:nvSpPr>
            <p:cNvPr id="31" name="Flowchart: Connector 30">
              <a:extLst>
                <a:ext uri="{FF2B5EF4-FFF2-40B4-BE49-F238E27FC236}">
                  <a16:creationId xmlns:a16="http://schemas.microsoft.com/office/drawing/2014/main" id="{AA1D7D61-3699-E97F-8E18-A74CF7A776EE}"/>
                </a:ext>
              </a:extLst>
            </p:cNvPr>
            <p:cNvSpPr/>
            <p:nvPr/>
          </p:nvSpPr>
          <p:spPr>
            <a:xfrm>
              <a:off x="9277615" y="4177485"/>
              <a:ext cx="2838185" cy="2593239"/>
            </a:xfrm>
            <a:prstGeom prst="flowChartConnector">
              <a:avLst/>
            </a:prstGeom>
            <a:solidFill>
              <a:schemeClr val="bg1"/>
            </a:solidFill>
            <a:ln>
              <a:solidFill>
                <a:srgbClr val="F4F3F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25" name="TextBox 24">
              <a:extLst>
                <a:ext uri="{FF2B5EF4-FFF2-40B4-BE49-F238E27FC236}">
                  <a16:creationId xmlns:a16="http://schemas.microsoft.com/office/drawing/2014/main" id="{36F56B7A-203B-DA35-29C4-1E93D70A79BF}"/>
                </a:ext>
              </a:extLst>
            </p:cNvPr>
            <p:cNvSpPr txBox="1"/>
            <p:nvPr/>
          </p:nvSpPr>
          <p:spPr>
            <a:xfrm>
              <a:off x="9397303" y="4666831"/>
              <a:ext cx="2588419" cy="1754326"/>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Communicate with ASP to ensure at least one point of service remains open for the entire 30-minute meal service.</a:t>
              </a:r>
              <a:endParaRPr lang="en-US" dirty="0">
                <a:solidFill>
                  <a:srgbClr val="002060"/>
                </a:solidFill>
              </a:endParaRPr>
            </a:p>
          </p:txBody>
        </p:sp>
      </p:grpSp>
      <p:sp>
        <p:nvSpPr>
          <p:cNvPr id="53" name="Rectangle 52">
            <a:extLst>
              <a:ext uri="{FF2B5EF4-FFF2-40B4-BE49-F238E27FC236}">
                <a16:creationId xmlns:a16="http://schemas.microsoft.com/office/drawing/2014/main" id="{B84B5FB3-5D81-DDAE-DDC5-ACAAD769BC37}"/>
              </a:ext>
            </a:extLst>
          </p:cNvPr>
          <p:cNvSpPr/>
          <p:nvPr/>
        </p:nvSpPr>
        <p:spPr>
          <a:xfrm>
            <a:off x="2096977" y="6528995"/>
            <a:ext cx="8352972" cy="334707"/>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750" b="0" i="0" u="none" strike="noStrike" kern="1200" cap="none" spc="0" normalizeH="0" baseline="0" noProof="0" dirty="0">
                <a:ln>
                  <a:noFill/>
                </a:ln>
                <a:solidFill>
                  <a:schemeClr val="bg1"/>
                </a:solidFill>
                <a:effectLst/>
                <a:uLnTx/>
                <a:uFillTx/>
                <a:latin typeface="Calibri"/>
                <a:ea typeface="+mn-ea"/>
                <a:cs typeface="+mn-cs"/>
              </a:rPr>
              <a:t>*Exceptions may apply. AFSS approval is required to serve at alternate serving times.</a:t>
            </a:r>
          </a:p>
        </p:txBody>
      </p:sp>
    </p:spTree>
    <p:custDataLst>
      <p:tags r:id="rId1"/>
    </p:custDataLst>
    <p:extLst>
      <p:ext uri="{BB962C8B-B14F-4D97-AF65-F5344CB8AC3E}">
        <p14:creationId xmlns:p14="http://schemas.microsoft.com/office/powerpoint/2010/main" val="133487238"/>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wipe(up)">
                                      <p:cBhvr>
                                        <p:cTn id="15" dur="500"/>
                                        <p:tgtEl>
                                          <p:spTgt spid="35"/>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4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up)">
                                      <p:cBhvr>
                                        <p:cTn id="23" dur="500"/>
                                        <p:tgtEl>
                                          <p:spTgt spid="38"/>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4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wipe(down)">
                                      <p:cBhvr>
                                        <p:cTn id="31" dur="500"/>
                                        <p:tgtEl>
                                          <p:spTgt spid="34"/>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50"/>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1"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animEffect transition="in" filter="wipe(up)">
                                      <p:cBhvr>
                                        <p:cTn id="39" dur="500"/>
                                        <p:tgtEl>
                                          <p:spTgt spid="40"/>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Effect transition="in" filter="wipe(up)">
                                      <p:cBhvr>
                                        <p:cTn id="47" dur="500"/>
                                        <p:tgtEl>
                                          <p:spTgt spid="42"/>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childTnLst>
                                </p:cTn>
                              </p:par>
                              <p:par>
                                <p:cTn id="51" presetID="10" presetClass="entr" presetSubtype="0" fill="hold" grpId="0" nodeType="with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6">
            <a:extLst>
              <a:ext uri="{FF2B5EF4-FFF2-40B4-BE49-F238E27FC236}">
                <a16:creationId xmlns:a16="http://schemas.microsoft.com/office/drawing/2014/main" id="{AD7066E9-F42E-C3EC-F8B7-C0F1F6DA6617}"/>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2">
            <a:extLst>
              <a:ext uri="{FF2B5EF4-FFF2-40B4-BE49-F238E27FC236}">
                <a16:creationId xmlns:a16="http://schemas.microsoft.com/office/drawing/2014/main" id="{716C6DAB-771A-280B-EAF2-3C1E93510149}"/>
              </a:ext>
            </a:extLst>
          </p:cNvPr>
          <p:cNvSpPr/>
          <p:nvPr/>
        </p:nvSpPr>
        <p:spPr>
          <a:xfrm>
            <a:off x="8113611" y="190201"/>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3">
            <a:extLst>
              <a:ext uri="{FF2B5EF4-FFF2-40B4-BE49-F238E27FC236}">
                <a16:creationId xmlns:a16="http://schemas.microsoft.com/office/drawing/2014/main" id="{41E4831F-890E-AFBB-7741-2C95BCD6EDE3}"/>
              </a:ext>
            </a:extLst>
          </p:cNvPr>
          <p:cNvSpPr/>
          <p:nvPr/>
        </p:nvSpPr>
        <p:spPr>
          <a:xfrm>
            <a:off x="9495439" y="18757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7">
            <a:extLst>
              <a:ext uri="{FF2B5EF4-FFF2-40B4-BE49-F238E27FC236}">
                <a16:creationId xmlns:a16="http://schemas.microsoft.com/office/drawing/2014/main" id="{9271A81C-071E-8411-E42D-C4A6E8949B22}"/>
              </a:ext>
            </a:extLst>
          </p:cNvPr>
          <p:cNvSpPr/>
          <p:nvPr/>
        </p:nvSpPr>
        <p:spPr>
          <a:xfrm>
            <a:off x="2118790" y="5372118"/>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8">
            <a:extLst>
              <a:ext uri="{FF2B5EF4-FFF2-40B4-BE49-F238E27FC236}">
                <a16:creationId xmlns:a16="http://schemas.microsoft.com/office/drawing/2014/main" id="{8EEBC1B7-532F-8FA7-BE3F-BEDF06370325}"/>
              </a:ext>
            </a:extLst>
          </p:cNvPr>
          <p:cNvSpPr/>
          <p:nvPr/>
        </p:nvSpPr>
        <p:spPr>
          <a:xfrm>
            <a:off x="1510584" y="467181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D2EFAB2-2D47-D926-A963-B4CA8D53624F}"/>
              </a:ext>
            </a:extLst>
          </p:cNvPr>
          <p:cNvSpPr txBox="1"/>
          <p:nvPr/>
        </p:nvSpPr>
        <p:spPr>
          <a:xfrm>
            <a:off x="2540581" y="1279228"/>
            <a:ext cx="6637377" cy="4339650"/>
          </a:xfrm>
          <a:prstGeom prst="rect">
            <a:avLst/>
          </a:prstGeom>
          <a:noFill/>
        </p:spPr>
        <p:txBody>
          <a:bodyPr wrap="square" rtlCol="0">
            <a:spAutoFit/>
          </a:bodyPr>
          <a:lstStyle/>
          <a:p>
            <a:pPr algn="ctr"/>
            <a:r>
              <a:rPr lang="en-US" sz="13800" dirty="0">
                <a:solidFill>
                  <a:schemeClr val="bg1"/>
                </a:solidFill>
                <a:latin typeface="Onyx" pitchFamily="82" charset="77"/>
              </a:rPr>
              <a:t>Counting and Claiming</a:t>
            </a:r>
          </a:p>
        </p:txBody>
      </p:sp>
    </p:spTree>
    <p:extLst>
      <p:ext uri="{BB962C8B-B14F-4D97-AF65-F5344CB8AC3E}">
        <p14:creationId xmlns:p14="http://schemas.microsoft.com/office/powerpoint/2010/main" val="7722055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5196" y="-15462"/>
            <a:ext cx="12207196" cy="1143000"/>
          </a:xfrm>
        </p:spPr>
        <p:txBody>
          <a:bodyPr>
            <a:noAutofit/>
          </a:bodyPr>
          <a:lstStyle/>
          <a:p>
            <a:r>
              <a:rPr lang="en-US" sz="9600" dirty="0"/>
              <a:t>Counting and Claiming Forms</a:t>
            </a:r>
          </a:p>
        </p:txBody>
      </p:sp>
      <p:grpSp>
        <p:nvGrpSpPr>
          <p:cNvPr id="13" name="Group 12">
            <a:extLst>
              <a:ext uri="{FF2B5EF4-FFF2-40B4-BE49-F238E27FC236}">
                <a16:creationId xmlns:a16="http://schemas.microsoft.com/office/drawing/2014/main" id="{DA2C1784-A556-32C1-01FC-E619583CCEA3}"/>
              </a:ext>
            </a:extLst>
          </p:cNvPr>
          <p:cNvGrpSpPr/>
          <p:nvPr/>
        </p:nvGrpSpPr>
        <p:grpSpPr>
          <a:xfrm>
            <a:off x="0" y="1488836"/>
            <a:ext cx="6083303" cy="4812581"/>
            <a:chOff x="-15196" y="1488836"/>
            <a:chExt cx="6083303" cy="4812581"/>
          </a:xfrm>
        </p:grpSpPr>
        <p:grpSp>
          <p:nvGrpSpPr>
            <p:cNvPr id="27" name="Group 26">
              <a:extLst>
                <a:ext uri="{FF2B5EF4-FFF2-40B4-BE49-F238E27FC236}">
                  <a16:creationId xmlns:a16="http://schemas.microsoft.com/office/drawing/2014/main" id="{7D6AFA70-E612-483C-A227-1F4B1A0F28A8}"/>
                </a:ext>
              </a:extLst>
            </p:cNvPr>
            <p:cNvGrpSpPr/>
            <p:nvPr/>
          </p:nvGrpSpPr>
          <p:grpSpPr>
            <a:xfrm>
              <a:off x="-15196" y="1488836"/>
              <a:ext cx="6083303" cy="4812581"/>
              <a:chOff x="12697" y="1066172"/>
              <a:chExt cx="6083303" cy="4808885"/>
            </a:xfrm>
            <a:solidFill>
              <a:srgbClr val="7F0000"/>
            </a:solidFill>
          </p:grpSpPr>
          <p:sp>
            <p:nvSpPr>
              <p:cNvPr id="12" name="Rectangle 11">
                <a:extLst>
                  <a:ext uri="{FF2B5EF4-FFF2-40B4-BE49-F238E27FC236}">
                    <a16:creationId xmlns:a16="http://schemas.microsoft.com/office/drawing/2014/main" id="{B0D235EE-BFAC-4E05-AA96-6F5BE8752ECC}"/>
                  </a:ext>
                </a:extLst>
              </p:cNvPr>
              <p:cNvSpPr/>
              <p:nvPr/>
            </p:nvSpPr>
            <p:spPr>
              <a:xfrm>
                <a:off x="12697" y="1279718"/>
                <a:ext cx="6083303"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25" name="Group 24">
                <a:extLst>
                  <a:ext uri="{FF2B5EF4-FFF2-40B4-BE49-F238E27FC236}">
                    <a16:creationId xmlns:a16="http://schemas.microsoft.com/office/drawing/2014/main" id="{C4E72F98-2908-4985-8C6B-CE695F17955E}"/>
                  </a:ext>
                </a:extLst>
              </p:cNvPr>
              <p:cNvGrpSpPr/>
              <p:nvPr/>
            </p:nvGrpSpPr>
            <p:grpSpPr>
              <a:xfrm>
                <a:off x="837539" y="1066172"/>
                <a:ext cx="4267553" cy="4725918"/>
                <a:chOff x="836285" y="997719"/>
                <a:chExt cx="4267553" cy="4725918"/>
              </a:xfrm>
              <a:grpFill/>
            </p:grpSpPr>
            <p:sp>
              <p:nvSpPr>
                <p:cNvPr id="16" name="Title 3">
                  <a:extLst>
                    <a:ext uri="{FF2B5EF4-FFF2-40B4-BE49-F238E27FC236}">
                      <a16:creationId xmlns:a16="http://schemas.microsoft.com/office/drawing/2014/main" id="{5988228D-2F35-4637-B984-7E0B14B6AEFC}"/>
                    </a:ext>
                  </a:extLst>
                </p:cNvPr>
                <p:cNvSpPr txBox="1">
                  <a:spLocks/>
                </p:cNvSpPr>
                <p:nvPr/>
              </p:nvSpPr>
              <p:spPr>
                <a:xfrm>
                  <a:off x="836285" y="99771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Grid Sheet</a:t>
                  </a:r>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1080258" y="5285502"/>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3967155" y="5279630"/>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graphicFrame>
          <p:nvGraphicFramePr>
            <p:cNvPr id="8" name="Object 7">
              <a:extLst>
                <a:ext uri="{FF2B5EF4-FFF2-40B4-BE49-F238E27FC236}">
                  <a16:creationId xmlns:a16="http://schemas.microsoft.com/office/drawing/2014/main" id="{A80280A2-D22D-EC14-80C4-3FE4E7D4135A}"/>
                </a:ext>
              </a:extLst>
            </p:cNvPr>
            <p:cNvGraphicFramePr>
              <a:graphicFrameLocks noChangeAspect="1"/>
            </p:cNvGraphicFramePr>
            <p:nvPr>
              <p:extLst>
                <p:ext uri="{D42A27DB-BD31-4B8C-83A1-F6EECF244321}">
                  <p14:modId xmlns:p14="http://schemas.microsoft.com/office/powerpoint/2010/main" val="3810279464"/>
                </p:ext>
              </p:extLst>
            </p:nvPr>
          </p:nvGraphicFramePr>
          <p:xfrm>
            <a:off x="231099" y="2363199"/>
            <a:ext cx="2660217" cy="3444894"/>
          </p:xfrm>
          <a:graphic>
            <a:graphicData uri="http://schemas.openxmlformats.org/presentationml/2006/ole">
              <mc:AlternateContent xmlns:mc="http://schemas.openxmlformats.org/markup-compatibility/2006">
                <mc:Choice xmlns:v="urn:schemas-microsoft-com:vml" Requires="v">
                  <p:oleObj name="Acrobat Document" r:id="rId4" imgW="4663440" imgH="6034757" progId="Acrobat.Document.2020">
                    <p:embed/>
                  </p:oleObj>
                </mc:Choice>
                <mc:Fallback>
                  <p:oleObj name="Acrobat Document" r:id="rId4" imgW="4663440" imgH="6034757" progId="Acrobat.Document.2020">
                    <p:embed/>
                    <p:pic>
                      <p:nvPicPr>
                        <p:cNvPr id="8" name="Object 7">
                          <a:extLst>
                            <a:ext uri="{FF2B5EF4-FFF2-40B4-BE49-F238E27FC236}">
                              <a16:creationId xmlns:a16="http://schemas.microsoft.com/office/drawing/2014/main" id="{A80280A2-D22D-EC14-80C4-3FE4E7D4135A}"/>
                            </a:ext>
                          </a:extLst>
                        </p:cNvPr>
                        <p:cNvPicPr/>
                        <p:nvPr/>
                      </p:nvPicPr>
                      <p:blipFill>
                        <a:blip r:embed="rId5"/>
                        <a:stretch>
                          <a:fillRect/>
                        </a:stretch>
                      </p:blipFill>
                      <p:spPr>
                        <a:xfrm>
                          <a:off x="231099" y="2363199"/>
                          <a:ext cx="2660217" cy="3444894"/>
                        </a:xfrm>
                        <a:prstGeom prst="rect">
                          <a:avLst/>
                        </a:prstGeom>
                        <a:ln>
                          <a:solidFill>
                            <a:srgbClr val="000000"/>
                          </a:solidFill>
                        </a:ln>
                      </p:spPr>
                    </p:pic>
                  </p:oleObj>
                </mc:Fallback>
              </mc:AlternateContent>
            </a:graphicData>
          </a:graphic>
        </p:graphicFrame>
        <p:graphicFrame>
          <p:nvGraphicFramePr>
            <p:cNvPr id="9" name="Object 8">
              <a:extLst>
                <a:ext uri="{FF2B5EF4-FFF2-40B4-BE49-F238E27FC236}">
                  <a16:creationId xmlns:a16="http://schemas.microsoft.com/office/drawing/2014/main" id="{3191CB97-9EB8-BC03-3932-F35E9D6F575F}"/>
                </a:ext>
              </a:extLst>
            </p:cNvPr>
            <p:cNvGraphicFramePr>
              <a:graphicFrameLocks noChangeAspect="1"/>
            </p:cNvGraphicFramePr>
            <p:nvPr>
              <p:extLst>
                <p:ext uri="{D42A27DB-BD31-4B8C-83A1-F6EECF244321}">
                  <p14:modId xmlns:p14="http://schemas.microsoft.com/office/powerpoint/2010/main" val="2962396671"/>
                </p:ext>
              </p:extLst>
            </p:nvPr>
          </p:nvGraphicFramePr>
          <p:xfrm>
            <a:off x="3128226" y="2363199"/>
            <a:ext cx="2660216" cy="3438590"/>
          </p:xfrm>
          <a:graphic>
            <a:graphicData uri="http://schemas.openxmlformats.org/presentationml/2006/ole">
              <mc:AlternateContent xmlns:mc="http://schemas.openxmlformats.org/markup-compatibility/2006">
                <mc:Choice xmlns:v="urn:schemas-microsoft-com:vml" Requires="v">
                  <p:oleObj name="Acrobat Document" r:id="rId6" imgW="4663440" imgH="6034757" progId="Acrobat.Document.2020">
                    <p:embed/>
                  </p:oleObj>
                </mc:Choice>
                <mc:Fallback>
                  <p:oleObj name="Acrobat Document" r:id="rId6" imgW="4663440" imgH="6034757" progId="Acrobat.Document.2020">
                    <p:embed/>
                    <p:pic>
                      <p:nvPicPr>
                        <p:cNvPr id="9" name="Object 8">
                          <a:extLst>
                            <a:ext uri="{FF2B5EF4-FFF2-40B4-BE49-F238E27FC236}">
                              <a16:creationId xmlns:a16="http://schemas.microsoft.com/office/drawing/2014/main" id="{3191CB97-9EB8-BC03-3932-F35E9D6F575F}"/>
                            </a:ext>
                          </a:extLst>
                        </p:cNvPr>
                        <p:cNvPicPr/>
                        <p:nvPr/>
                      </p:nvPicPr>
                      <p:blipFill>
                        <a:blip r:embed="rId7"/>
                        <a:stretch>
                          <a:fillRect/>
                        </a:stretch>
                      </p:blipFill>
                      <p:spPr>
                        <a:xfrm>
                          <a:off x="3128226" y="2363199"/>
                          <a:ext cx="2660216" cy="3438590"/>
                        </a:xfrm>
                        <a:prstGeom prst="rect">
                          <a:avLst/>
                        </a:prstGeom>
                        <a:ln>
                          <a:solidFill>
                            <a:srgbClr val="000000"/>
                          </a:solidFill>
                        </a:ln>
                      </p:spPr>
                    </p:pic>
                  </p:oleObj>
                </mc:Fallback>
              </mc:AlternateContent>
            </a:graphicData>
          </a:graphic>
        </p:graphicFrame>
      </p:grpSp>
      <p:grpSp>
        <p:nvGrpSpPr>
          <p:cNvPr id="15" name="Group 14">
            <a:extLst>
              <a:ext uri="{FF2B5EF4-FFF2-40B4-BE49-F238E27FC236}">
                <a16:creationId xmlns:a16="http://schemas.microsoft.com/office/drawing/2014/main" id="{C4692C45-5717-D1AB-625F-51709E6D3640}"/>
              </a:ext>
            </a:extLst>
          </p:cNvPr>
          <p:cNvGrpSpPr/>
          <p:nvPr/>
        </p:nvGrpSpPr>
        <p:grpSpPr>
          <a:xfrm>
            <a:off x="6215574" y="1477756"/>
            <a:ext cx="5976426" cy="4823661"/>
            <a:chOff x="6215574" y="1474048"/>
            <a:chExt cx="5976426" cy="4823661"/>
          </a:xfrm>
        </p:grpSpPr>
        <p:grpSp>
          <p:nvGrpSpPr>
            <p:cNvPr id="28" name="Group 27">
              <a:extLst>
                <a:ext uri="{FF2B5EF4-FFF2-40B4-BE49-F238E27FC236}">
                  <a16:creationId xmlns:a16="http://schemas.microsoft.com/office/drawing/2014/main" id="{ABE4FD05-7F9D-4554-9257-EF04355B568C}"/>
                </a:ext>
              </a:extLst>
            </p:cNvPr>
            <p:cNvGrpSpPr/>
            <p:nvPr/>
          </p:nvGrpSpPr>
          <p:grpSpPr>
            <a:xfrm>
              <a:off x="6215574" y="1474048"/>
              <a:ext cx="5976426" cy="4823661"/>
              <a:chOff x="6232984" y="1051395"/>
              <a:chExt cx="5976426" cy="4823661"/>
            </a:xfrm>
            <a:solidFill>
              <a:srgbClr val="7F0000"/>
            </a:solidFill>
          </p:grpSpPr>
          <p:sp>
            <p:nvSpPr>
              <p:cNvPr id="26" name="Rectangle 25">
                <a:extLst>
                  <a:ext uri="{FF2B5EF4-FFF2-40B4-BE49-F238E27FC236}">
                    <a16:creationId xmlns:a16="http://schemas.microsoft.com/office/drawing/2014/main" id="{ACA2EBA4-D0C1-4A9A-9D42-2C77FC517AC2}"/>
                  </a:ext>
                </a:extLst>
              </p:cNvPr>
              <p:cNvSpPr/>
              <p:nvPr/>
            </p:nvSpPr>
            <p:spPr>
              <a:xfrm>
                <a:off x="6232984" y="1279717"/>
                <a:ext cx="5976426" cy="459533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6228B572-79A5-4E39-8C22-CFDD17264938}"/>
                  </a:ext>
                </a:extLst>
              </p:cNvPr>
              <p:cNvGrpSpPr/>
              <p:nvPr/>
            </p:nvGrpSpPr>
            <p:grpSpPr>
              <a:xfrm>
                <a:off x="7232312" y="1051395"/>
                <a:ext cx="4049106" cy="4724570"/>
                <a:chOff x="7028626" y="938848"/>
                <a:chExt cx="4049106" cy="4724570"/>
              </a:xfrm>
              <a:grpFill/>
            </p:grpSpPr>
            <p:sp>
              <p:nvSpPr>
                <p:cNvPr id="17" name="Title 3">
                  <a:extLst>
                    <a:ext uri="{FF2B5EF4-FFF2-40B4-BE49-F238E27FC236}">
                      <a16:creationId xmlns:a16="http://schemas.microsoft.com/office/drawing/2014/main" id="{B99215E7-6C93-4681-996D-05EEE1C19FB5}"/>
                    </a:ext>
                  </a:extLst>
                </p:cNvPr>
                <p:cNvSpPr txBox="1">
                  <a:spLocks/>
                </p:cNvSpPr>
                <p:nvPr/>
              </p:nvSpPr>
              <p:spPr>
                <a:xfrm>
                  <a:off x="7056188" y="938848"/>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Community Roster</a:t>
                  </a:r>
                </a:p>
              </p:txBody>
            </p:sp>
            <p:sp>
              <p:nvSpPr>
                <p:cNvPr id="23" name="Title 3">
                  <a:extLst>
                    <a:ext uri="{FF2B5EF4-FFF2-40B4-BE49-F238E27FC236}">
                      <a16:creationId xmlns:a16="http://schemas.microsoft.com/office/drawing/2014/main" id="{55015362-5A26-4A2F-A8A6-8978FDEEB0F6}"/>
                    </a:ext>
                  </a:extLst>
                </p:cNvPr>
                <p:cNvSpPr txBox="1">
                  <a:spLocks/>
                </p:cNvSpPr>
                <p:nvPr/>
              </p:nvSpPr>
              <p:spPr>
                <a:xfrm>
                  <a:off x="7028626" y="522528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5-Day </a:t>
                  </a:r>
                </a:p>
              </p:txBody>
            </p:sp>
            <p:sp>
              <p:nvSpPr>
                <p:cNvPr id="24" name="Title 3">
                  <a:extLst>
                    <a:ext uri="{FF2B5EF4-FFF2-40B4-BE49-F238E27FC236}">
                      <a16:creationId xmlns:a16="http://schemas.microsoft.com/office/drawing/2014/main" id="{4A2F2873-D566-44D5-8881-707209EA36F7}"/>
                    </a:ext>
                  </a:extLst>
                </p:cNvPr>
                <p:cNvSpPr txBox="1">
                  <a:spLocks/>
                </p:cNvSpPr>
                <p:nvPr/>
              </p:nvSpPr>
              <p:spPr>
                <a:xfrm>
                  <a:off x="9941049" y="5212393"/>
                  <a:ext cx="1136683" cy="438135"/>
                </a:xfrm>
                <a:prstGeom prst="rect">
                  <a:avLst/>
                </a:prstGeom>
                <a:grpFill/>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chemeClr val="bg1"/>
                      </a:solidFill>
                      <a:latin typeface="Century Gothic" panose="020B0502020202020204" pitchFamily="34" charset="0"/>
                    </a:rPr>
                    <a:t>1-Day </a:t>
                  </a:r>
                </a:p>
              </p:txBody>
            </p:sp>
          </p:grpSp>
        </p:grpSp>
        <p:pic>
          <p:nvPicPr>
            <p:cNvPr id="3" name="Picture 2" descr="A weekly meal planner with black text&#10;&#10;Description automatically generated with medium confidence">
              <a:extLst>
                <a:ext uri="{FF2B5EF4-FFF2-40B4-BE49-F238E27FC236}">
                  <a16:creationId xmlns:a16="http://schemas.microsoft.com/office/drawing/2014/main" id="{2BCE9F23-1F19-8F74-C113-D7A52A4B699F}"/>
                </a:ext>
              </a:extLst>
            </p:cNvPr>
            <p:cNvPicPr>
              <a:picLocks noChangeAspect="1"/>
            </p:cNvPicPr>
            <p:nvPr/>
          </p:nvPicPr>
          <p:blipFill>
            <a:blip r:embed="rId8"/>
            <a:stretch>
              <a:fillRect/>
            </a:stretch>
          </p:blipFill>
          <p:spPr>
            <a:xfrm>
              <a:off x="6521399" y="2337213"/>
              <a:ext cx="2644896" cy="3436535"/>
            </a:xfrm>
            <a:prstGeom prst="rect">
              <a:avLst/>
            </a:prstGeom>
          </p:spPr>
        </p:pic>
        <p:pic>
          <p:nvPicPr>
            <p:cNvPr id="6" name="Picture 5" descr="A paper with black lines&#10;&#10;Description automatically generated">
              <a:extLst>
                <a:ext uri="{FF2B5EF4-FFF2-40B4-BE49-F238E27FC236}">
                  <a16:creationId xmlns:a16="http://schemas.microsoft.com/office/drawing/2014/main" id="{DF95A51F-6084-363F-BAB9-66625BC80086}"/>
                </a:ext>
              </a:extLst>
            </p:cNvPr>
            <p:cNvPicPr>
              <a:picLocks noChangeAspect="1"/>
            </p:cNvPicPr>
            <p:nvPr/>
          </p:nvPicPr>
          <p:blipFill>
            <a:blip r:embed="rId9"/>
            <a:stretch>
              <a:fillRect/>
            </a:stretch>
          </p:blipFill>
          <p:spPr>
            <a:xfrm>
              <a:off x="9350913" y="2363199"/>
              <a:ext cx="2634062" cy="3410839"/>
            </a:xfrm>
            <a:prstGeom prst="rect">
              <a:avLst/>
            </a:prstGeom>
          </p:spPr>
        </p:pic>
      </p:grpSp>
    </p:spTree>
    <p:custDataLst>
      <p:tags r:id="rId1"/>
    </p:custDataLst>
    <p:extLst>
      <p:ext uri="{BB962C8B-B14F-4D97-AF65-F5344CB8AC3E}">
        <p14:creationId xmlns:p14="http://schemas.microsoft.com/office/powerpoint/2010/main" val="177219750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0-#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1+#ppt_w/2"/>
                                          </p:val>
                                        </p:tav>
                                        <p:tav tm="100000">
                                          <p:val>
                                            <p:strVal val="#ppt_x"/>
                                          </p:val>
                                        </p:tav>
                                      </p:tavLst>
                                    </p:anim>
                                    <p:anim calcmode="lin" valueType="num">
                                      <p:cBhvr additive="base">
                                        <p:cTn id="14" dur="5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A1E9903A-A257-9137-F11B-03B1A94832EC}"/>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4131568" y="347190"/>
            <a:ext cx="9201820" cy="1143000"/>
          </a:xfrm>
        </p:spPr>
        <p:txBody>
          <a:bodyPr>
            <a:normAutofit fontScale="90000"/>
          </a:bodyPr>
          <a:lstStyle/>
          <a:p>
            <a:r>
              <a:rPr lang="en-US" dirty="0">
                <a:solidFill>
                  <a:schemeClr val="tx2">
                    <a:lumMod val="50000"/>
                  </a:schemeClr>
                </a:solidFill>
              </a:rPr>
              <a:t>ASP Supper Grid Sheet</a:t>
            </a:r>
          </a:p>
        </p:txBody>
      </p:sp>
      <p:sp>
        <p:nvSpPr>
          <p:cNvPr id="32" name="Rectangle 31">
            <a:extLst>
              <a:ext uri="{FF2B5EF4-FFF2-40B4-BE49-F238E27FC236}">
                <a16:creationId xmlns:a16="http://schemas.microsoft.com/office/drawing/2014/main" id="{6E1CB8EB-B99E-4647-98EA-48959EA99265}"/>
              </a:ext>
            </a:extLst>
          </p:cNvPr>
          <p:cNvSpPr/>
          <p:nvPr/>
        </p:nvSpPr>
        <p:spPr>
          <a:xfrm>
            <a:off x="6379624" y="1113972"/>
            <a:ext cx="5661706" cy="4586475"/>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29AD117F-4F81-4F3A-AAB9-C76223833CC6}"/>
              </a:ext>
            </a:extLst>
          </p:cNvPr>
          <p:cNvSpPr/>
          <p:nvPr/>
        </p:nvSpPr>
        <p:spPr>
          <a:xfrm>
            <a:off x="6096000" y="2477416"/>
            <a:ext cx="5443758" cy="4191917"/>
          </a:xfrm>
          <a:prstGeom prst="rect">
            <a:avLst/>
          </a:prstGeom>
          <a:noFill/>
        </p:spPr>
        <p:txBody>
          <a:bodyPr wrap="square" lIns="91440" tIns="45720" rIns="91440" bIns="45720" anchor="t">
            <a:spAutoFit/>
          </a:bodyPr>
          <a:lstStyle/>
          <a:p>
            <a:pPr marL="342900" marR="0" lvl="0" indent="-342900" algn="l" defTabSz="457200" rtl="0" eaLnBrk="1" fontAlgn="auto" latinLnBrk="0" hangingPunct="1">
              <a:lnSpc>
                <a:spcPct val="80000"/>
              </a:lnSpc>
              <a:spcBef>
                <a:spcPts val="0"/>
              </a:spcBef>
              <a:spcAft>
                <a:spcPts val="400"/>
              </a:spcAft>
              <a:buClrTx/>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Only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trained</a:t>
            </a:r>
            <a:r>
              <a:rPr lang="en-US" sz="2200" dirty="0">
                <a:solidFill>
                  <a:schemeClr val="tx2">
                    <a:lumMod val="50000"/>
                  </a:schemeClr>
                </a:solidFill>
                <a:latin typeface="Century Gothic" panose="020B0502020202020204" pitchFamily="34" charset="0"/>
              </a:rPr>
              <a:t> ASP staff </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may record meals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Complete heading, date, and record all programs</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Verify and initial the compliance box daily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POS staff should focus solely on counting reimbursable meals to ensure accuracy.</a:t>
            </a: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Mark each meal in numerical order with a slash or x</a:t>
            </a:r>
            <a:r>
              <a:rPr lang="en-US" sz="2200" b="0" i="0" dirty="0">
                <a:solidFill>
                  <a:schemeClr val="tx2">
                    <a:lumMod val="50000"/>
                  </a:schemeClr>
                </a:solidFill>
                <a:effectLst/>
                <a:latin typeface="Century Gothic" panose="020B0502020202020204" pitchFamily="34" charset="0"/>
              </a:rPr>
              <a:t> </a:t>
            </a:r>
            <a:r>
              <a:rPr lang="en-US" sz="2200" b="1" i="0" dirty="0">
                <a:solidFill>
                  <a:srgbClr val="7F0000"/>
                </a:solidFill>
                <a:effectLst/>
                <a:latin typeface="Century Gothic" panose="020B0502020202020204" pitchFamily="34" charset="0"/>
              </a:rPr>
              <a:t>AFTER</a:t>
            </a:r>
            <a:r>
              <a:rPr lang="en-US" sz="2200" b="0" i="0" dirty="0">
                <a:solidFill>
                  <a:schemeClr val="tx2">
                    <a:lumMod val="50000"/>
                  </a:schemeClr>
                </a:solidFill>
                <a:effectLst/>
                <a:latin typeface="Century Gothic" panose="020B0502020202020204" pitchFamily="34" charset="0"/>
              </a:rPr>
              <a:t> a reimbursable meal is served</a:t>
            </a:r>
            <a:endParaRPr lang="en-US" sz="2200" dirty="0">
              <a:solidFill>
                <a:schemeClr val="tx2">
                  <a:lumMod val="50000"/>
                </a:schemeClr>
              </a:solidFill>
              <a:latin typeface="Century Gothic" panose="020B0502020202020204" pitchFamily="34" charset="0"/>
              <a:ea typeface="Calibri"/>
              <a:cs typeface="Calibri"/>
            </a:endParaRPr>
          </a:p>
          <a:p>
            <a:pPr marL="342900" indent="-342900">
              <a:lnSpc>
                <a:spcPct val="80000"/>
              </a:lnSpc>
              <a:spcAft>
                <a:spcPts val="400"/>
              </a:spcAft>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Record total meal counts daily</a:t>
            </a:r>
          </a:p>
          <a:p>
            <a:pPr marL="342900" indent="-342900">
              <a:lnSpc>
                <a:spcPct val="80000"/>
              </a:lnSpc>
              <a:spcAft>
                <a:spcPts val="400"/>
              </a:spcAft>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p>
        </p:txBody>
      </p:sp>
      <p:sp>
        <p:nvSpPr>
          <p:cNvPr id="40" name="TextBox 39">
            <a:extLst>
              <a:ext uri="{FF2B5EF4-FFF2-40B4-BE49-F238E27FC236}">
                <a16:creationId xmlns:a16="http://schemas.microsoft.com/office/drawing/2014/main" id="{6C8CA4EA-14A6-4FB2-AA19-DFFDA1CDD15E}"/>
              </a:ext>
            </a:extLst>
          </p:cNvPr>
          <p:cNvSpPr txBox="1"/>
          <p:nvPr/>
        </p:nvSpPr>
        <p:spPr>
          <a:xfrm>
            <a:off x="5680946" y="1506528"/>
            <a:ext cx="6082414" cy="1084399"/>
          </a:xfrm>
          <a:prstGeom prst="rect">
            <a:avLst/>
          </a:prstGeom>
          <a:noFill/>
        </p:spPr>
        <p:txBody>
          <a:bodyPr wrap="square">
            <a:spAutoFit/>
          </a:bodyPr>
          <a:lstStyle/>
          <a:p>
            <a:pPr marL="0" marR="0" lvl="0" indent="0" algn="l" defTabSz="457200" rtl="0" eaLnBrk="1" fontAlgn="auto" latinLnBrk="0" hangingPunct="1">
              <a:lnSpc>
                <a:spcPct val="80000"/>
              </a:lnSpc>
              <a:spcBef>
                <a:spcPts val="0"/>
              </a:spcBef>
              <a:spcAft>
                <a:spcPts val="800"/>
              </a:spcAft>
              <a:buClrTx/>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These forms record reimbursable meals distributed to the </a:t>
            </a:r>
            <a:r>
              <a:rPr kumimoji="0" lang="en-US" sz="2200" b="1" i="0" u="none" strike="noStrike" kern="1200" cap="none" spc="0" normalizeH="0" baseline="0" noProof="0" dirty="0">
                <a:ln>
                  <a:noFill/>
                </a:ln>
                <a:solidFill>
                  <a:srgbClr val="7F0000"/>
                </a:solidFill>
                <a:effectLst/>
                <a:uLnTx/>
                <a:uFillTx/>
                <a:latin typeface="Century Gothic" panose="020B0502020202020204" pitchFamily="34" charset="0"/>
              </a:rPr>
              <a:t>afterschool program students only.</a:t>
            </a:r>
          </a:p>
          <a:p>
            <a:pPr marL="568325" marR="0" lvl="0" indent="-331788" algn="l" defTabSz="457200" rtl="0" eaLnBrk="1" fontAlgn="auto" latinLnBrk="0" hangingPunct="1">
              <a:lnSpc>
                <a:spcPct val="100000"/>
              </a:lnSpc>
              <a:spcBef>
                <a:spcPts val="0"/>
              </a:spcBef>
              <a:spcAft>
                <a:spcPts val="0"/>
              </a:spcAft>
              <a:buClrTx/>
              <a:buSzTx/>
              <a:buFont typeface="Wingdings" pitchFamily="2" charset="2"/>
              <a:buChar char="Ø"/>
              <a:tabLst/>
              <a:defRPr/>
            </a:pPr>
            <a:endParaRPr kumimoji="0" lang="en-US" sz="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6" name="Flowchart: Connector 5">
            <a:extLst>
              <a:ext uri="{FF2B5EF4-FFF2-40B4-BE49-F238E27FC236}">
                <a16:creationId xmlns:a16="http://schemas.microsoft.com/office/drawing/2014/main" id="{4B3E2A3B-4316-6F47-8A68-8642BD75A485}"/>
              </a:ext>
            </a:extLst>
          </p:cNvPr>
          <p:cNvSpPr/>
          <p:nvPr/>
        </p:nvSpPr>
        <p:spPr>
          <a:xfrm>
            <a:off x="-888782" y="145471"/>
            <a:ext cx="6302920" cy="615598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Title 3">
            <a:extLst>
              <a:ext uri="{FF2B5EF4-FFF2-40B4-BE49-F238E27FC236}">
                <a16:creationId xmlns:a16="http://schemas.microsoft.com/office/drawing/2014/main" id="{502B396E-FB38-4BE6-A34A-37F580F4A51D}"/>
              </a:ext>
            </a:extLst>
          </p:cNvPr>
          <p:cNvSpPr txBox="1">
            <a:spLocks/>
          </p:cNvSpPr>
          <p:nvPr/>
        </p:nvSpPr>
        <p:spPr>
          <a:xfrm>
            <a:off x="646692" y="3840858"/>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5-Day</a:t>
            </a:r>
            <a:r>
              <a:rPr lang="en-US" sz="2400" dirty="0">
                <a:solidFill>
                  <a:srgbClr val="000000"/>
                </a:solidFill>
                <a:latin typeface="Century Gothic" panose="020B0502020202020204" pitchFamily="34" charset="0"/>
              </a:rPr>
              <a:t> </a:t>
            </a:r>
          </a:p>
        </p:txBody>
      </p:sp>
      <p:sp>
        <p:nvSpPr>
          <p:cNvPr id="22" name="Title 3">
            <a:extLst>
              <a:ext uri="{FF2B5EF4-FFF2-40B4-BE49-F238E27FC236}">
                <a16:creationId xmlns:a16="http://schemas.microsoft.com/office/drawing/2014/main" id="{CD09CD8A-5D7B-4F11-A444-24ABC19D54D2}"/>
              </a:ext>
            </a:extLst>
          </p:cNvPr>
          <p:cNvSpPr txBox="1">
            <a:spLocks/>
          </p:cNvSpPr>
          <p:nvPr/>
        </p:nvSpPr>
        <p:spPr>
          <a:xfrm>
            <a:off x="2895301" y="5378693"/>
            <a:ext cx="1136683" cy="438135"/>
          </a:xfrm>
          <a:prstGeom prst="rect">
            <a:avLst/>
          </a:prstGeom>
        </p:spPr>
        <p:txBody>
          <a:bodyPr vert="horz" lIns="91440" tIns="45720" rIns="91440" bIns="45720" rtlCol="0" anchor="ctr">
            <a:normAutofit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dirty="0">
                <a:solidFill>
                  <a:srgbClr val="FFFFFF"/>
                </a:solidFill>
                <a:latin typeface="Century Gothic" panose="020B0502020202020204" pitchFamily="34" charset="0"/>
              </a:rPr>
              <a:t>1-Day </a:t>
            </a:r>
          </a:p>
        </p:txBody>
      </p:sp>
      <p:sp>
        <p:nvSpPr>
          <p:cNvPr id="7" name="Flowchart: Connector 6">
            <a:extLst>
              <a:ext uri="{FF2B5EF4-FFF2-40B4-BE49-F238E27FC236}">
                <a16:creationId xmlns:a16="http://schemas.microsoft.com/office/drawing/2014/main" id="{9EE48964-6779-EF68-17C6-2A5C0F29AA49}"/>
              </a:ext>
            </a:extLst>
          </p:cNvPr>
          <p:cNvSpPr/>
          <p:nvPr/>
        </p:nvSpPr>
        <p:spPr>
          <a:xfrm>
            <a:off x="150670" y="5389733"/>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20D86D6F-C48E-8642-9467-8354A35E9785}"/>
              </a:ext>
            </a:extLst>
          </p:cNvPr>
          <p:cNvSpPr/>
          <p:nvPr/>
        </p:nvSpPr>
        <p:spPr>
          <a:xfrm>
            <a:off x="1032291" y="648695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descr="A math chart with numbers&#10;&#10;Description automatically generated with medium confidence">
            <a:extLst>
              <a:ext uri="{FF2B5EF4-FFF2-40B4-BE49-F238E27FC236}">
                <a16:creationId xmlns:a16="http://schemas.microsoft.com/office/drawing/2014/main" id="{E7C80E1A-117E-44EB-7017-654701FC9E01}"/>
              </a:ext>
            </a:extLst>
          </p:cNvPr>
          <p:cNvPicPr>
            <a:picLocks noChangeAspect="1"/>
          </p:cNvPicPr>
          <p:nvPr/>
        </p:nvPicPr>
        <p:blipFill>
          <a:blip r:embed="rId3"/>
          <a:stretch>
            <a:fillRect/>
          </a:stretch>
        </p:blipFill>
        <p:spPr>
          <a:xfrm>
            <a:off x="2350622" y="2607266"/>
            <a:ext cx="2113651" cy="2733110"/>
          </a:xfrm>
          <a:prstGeom prst="rect">
            <a:avLst/>
          </a:prstGeom>
        </p:spPr>
      </p:pic>
      <p:pic>
        <p:nvPicPr>
          <p:cNvPr id="10" name="Picture 9" descr="A group of tables with numbers">
            <a:extLst>
              <a:ext uri="{FF2B5EF4-FFF2-40B4-BE49-F238E27FC236}">
                <a16:creationId xmlns:a16="http://schemas.microsoft.com/office/drawing/2014/main" id="{951B145C-3FDA-4978-F44E-B0C3E4FF5305}"/>
              </a:ext>
            </a:extLst>
          </p:cNvPr>
          <p:cNvPicPr>
            <a:picLocks noChangeAspect="1"/>
          </p:cNvPicPr>
          <p:nvPr/>
        </p:nvPicPr>
        <p:blipFill>
          <a:blip r:embed="rId4"/>
          <a:stretch>
            <a:fillRect/>
          </a:stretch>
        </p:blipFill>
        <p:spPr>
          <a:xfrm>
            <a:off x="179882" y="1113973"/>
            <a:ext cx="2108837" cy="2726886"/>
          </a:xfrm>
          <a:prstGeom prst="rect">
            <a:avLst/>
          </a:prstGeom>
        </p:spPr>
      </p:pic>
    </p:spTree>
    <p:extLst>
      <p:ext uri="{BB962C8B-B14F-4D97-AF65-F5344CB8AC3E}">
        <p14:creationId xmlns:p14="http://schemas.microsoft.com/office/powerpoint/2010/main" val="341006992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EA4463D0-130F-87F1-345D-FD9CC3FD8E3F}"/>
              </a:ext>
            </a:extLst>
          </p:cNvPr>
          <p:cNvSpPr/>
          <p:nvPr/>
        </p:nvSpPr>
        <p:spPr>
          <a:xfrm>
            <a:off x="-2650496" y="-1381733"/>
            <a:ext cx="10045907"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CDA7093C-43EB-76E8-BB2D-2F4ECD605082}"/>
              </a:ext>
            </a:extLst>
          </p:cNvPr>
          <p:cNvSpPr/>
          <p:nvPr/>
        </p:nvSpPr>
        <p:spPr>
          <a:xfrm>
            <a:off x="6145368" y="46782"/>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0" y="35577"/>
            <a:ext cx="5884278" cy="1143000"/>
          </a:xfrm>
        </p:spPr>
        <p:txBody>
          <a:bodyPr>
            <a:noAutofit/>
          </a:bodyPr>
          <a:lstStyle/>
          <a:p>
            <a:r>
              <a:rPr lang="en-US" dirty="0">
                <a:solidFill>
                  <a:schemeClr val="tx2">
                    <a:lumMod val="50000"/>
                  </a:schemeClr>
                </a:solidFill>
              </a:rPr>
              <a:t>Community Roster</a:t>
            </a:r>
          </a:p>
        </p:txBody>
      </p:sp>
      <p:sp>
        <p:nvSpPr>
          <p:cNvPr id="29" name="Rectangle 28">
            <a:extLst>
              <a:ext uri="{FF2B5EF4-FFF2-40B4-BE49-F238E27FC236}">
                <a16:creationId xmlns:a16="http://schemas.microsoft.com/office/drawing/2014/main" id="{5D861277-1668-4BE8-ABC2-F90136BFA7D0}"/>
              </a:ext>
            </a:extLst>
          </p:cNvPr>
          <p:cNvSpPr/>
          <p:nvPr/>
        </p:nvSpPr>
        <p:spPr>
          <a:xfrm>
            <a:off x="341309" y="1178577"/>
            <a:ext cx="5947878" cy="5983176"/>
          </a:xfrm>
          <a:prstGeom prst="rect">
            <a:avLst/>
          </a:prstGeom>
        </p:spPr>
        <p:txBody>
          <a:bodyPr wrap="square">
            <a:spAutoFit/>
          </a:bodyPr>
          <a:lstStyle/>
          <a:p>
            <a:pPr marL="0" marR="0" lvl="2" indent="0" algn="l" defTabSz="457200" rtl="0" eaLnBrk="1" fontAlgn="auto" latinLnBrk="0" hangingPunct="1">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This form records the attendance and reimbursable meals received by</a:t>
            </a:r>
            <a:r>
              <a:rPr kumimoji="0" lang="en-US" sz="2200" b="0" i="0" u="none" strike="noStrike" kern="1200" cap="none" spc="0" normalizeH="0" noProof="0" dirty="0">
                <a:ln>
                  <a:noFill/>
                </a:ln>
                <a:solidFill>
                  <a:schemeClr val="tx2">
                    <a:lumMod val="50000"/>
                  </a:schemeClr>
                </a:solidFill>
                <a:effectLst/>
                <a:uLnTx/>
                <a:uFillTx/>
                <a:latin typeface="Century Gothic" panose="020B0502020202020204" pitchFamily="34" charset="0"/>
              </a:rPr>
              <a:t> c</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ommunity participants.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Ensure the first &amp; last names are written legibly</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Young children may be assisted with writing their names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FS Staff ensures a reimbursable meal is selected before names are recorded</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A community roster is required at all service locations</a:t>
            </a:r>
          </a:p>
          <a:p>
            <a:pPr marL="457200" lvl="3" indent="-342900">
              <a:spcBef>
                <a:spcPct val="20000"/>
              </a:spcBef>
              <a:buClr>
                <a:srgbClr val="000000"/>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ea typeface="Calibri"/>
                <a:cs typeface="Calibri"/>
              </a:rPr>
              <a:t>To ensure accuracy in meal counting, the POS staff should focus solely on counting reimbursable meals </a:t>
            </a:r>
            <a:endParaRPr lang="en-US" sz="2200" dirty="0">
              <a:solidFill>
                <a:schemeClr val="tx2">
                  <a:lumMod val="50000"/>
                </a:schemeClr>
              </a:solidFill>
              <a:latin typeface="Century Gothic" panose="020B0502020202020204" pitchFamily="34" charset="0"/>
            </a:endParaRPr>
          </a:p>
          <a:p>
            <a:pPr marL="457200" lvl="3" indent="-342900">
              <a:spcBef>
                <a:spcPct val="20000"/>
              </a:spcBef>
              <a:buClr>
                <a:srgbClr val="000000"/>
              </a:buClr>
              <a:buFont typeface="Wingdings" panose="05000000000000000000" pitchFamily="2" charset="2"/>
              <a:buChar char="Ø"/>
              <a:defRPr/>
            </a:pPr>
            <a:r>
              <a:rPr lang="en-US" sz="2200" b="1" dirty="0">
                <a:solidFill>
                  <a:schemeClr val="tx2">
                    <a:lumMod val="50000"/>
                  </a:schemeClr>
                </a:solidFill>
                <a:latin typeface="Century Gothic" panose="020B0502020202020204" pitchFamily="34" charset="0"/>
              </a:rPr>
              <a:t>Submit to FS Manager daily</a:t>
            </a:r>
            <a:endParaRPr lang="en-US" sz="2200" dirty="0">
              <a:solidFill>
                <a:schemeClr val="tx2">
                  <a:lumMod val="50000"/>
                </a:schemeClr>
              </a:solidFill>
              <a:latin typeface="Century Gothic" panose="020B0502020202020204" pitchFamily="34" charset="0"/>
            </a:endParaRP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a:ea typeface="+mn-ea"/>
              <a:cs typeface="+mn-cs"/>
            </a:endParaRPr>
          </a:p>
        </p:txBody>
      </p:sp>
      <p:pic>
        <p:nvPicPr>
          <p:cNvPr id="6" name="Picture 5">
            <a:extLst>
              <a:ext uri="{FF2B5EF4-FFF2-40B4-BE49-F238E27FC236}">
                <a16:creationId xmlns:a16="http://schemas.microsoft.com/office/drawing/2014/main" id="{2FA1AF4F-0A93-EB8C-9AEE-29C6C77955F7}"/>
              </a:ext>
            </a:extLst>
          </p:cNvPr>
          <p:cNvPicPr>
            <a:picLocks noChangeAspect="1"/>
          </p:cNvPicPr>
          <p:nvPr/>
        </p:nvPicPr>
        <p:blipFill rotWithShape="1">
          <a:blip r:embed="rId4"/>
          <a:srcRect b="69587"/>
          <a:stretch/>
        </p:blipFill>
        <p:spPr>
          <a:xfrm>
            <a:off x="6510887" y="1862488"/>
            <a:ext cx="5582359" cy="2264920"/>
          </a:xfrm>
          <a:prstGeom prst="rect">
            <a:avLst/>
          </a:prstGeom>
        </p:spPr>
      </p:pic>
      <p:sp>
        <p:nvSpPr>
          <p:cNvPr id="61" name="TextBox 60">
            <a:extLst>
              <a:ext uri="{FF2B5EF4-FFF2-40B4-BE49-F238E27FC236}">
                <a16:creationId xmlns:a16="http://schemas.microsoft.com/office/drawing/2014/main" id="{5BD6DC9E-6567-4ADC-A880-D5701FD0463D}"/>
              </a:ext>
            </a:extLst>
          </p:cNvPr>
          <p:cNvSpPr txBox="1"/>
          <p:nvPr/>
        </p:nvSpPr>
        <p:spPr>
          <a:xfrm>
            <a:off x="6954187" y="30768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ambria Math" panose="02040503050406030204" pitchFamily="18" charset="0"/>
                <a:ea typeface="Cambria Math" panose="02040503050406030204" pitchFamily="18" charset="0"/>
              </a:rPr>
              <a:t>Hannah Bankole</a:t>
            </a:r>
          </a:p>
        </p:txBody>
      </p:sp>
      <p:sp>
        <p:nvSpPr>
          <p:cNvPr id="60" name="TextBox 59">
            <a:extLst>
              <a:ext uri="{FF2B5EF4-FFF2-40B4-BE49-F238E27FC236}">
                <a16:creationId xmlns:a16="http://schemas.microsoft.com/office/drawing/2014/main" id="{072E9753-C78C-42EB-982F-C2F8A4D8A06B}"/>
              </a:ext>
            </a:extLst>
          </p:cNvPr>
          <p:cNvSpPr txBox="1"/>
          <p:nvPr/>
        </p:nvSpPr>
        <p:spPr>
          <a:xfrm>
            <a:off x="6954287" y="2881226"/>
            <a:ext cx="1846975"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70C0"/>
                </a:solidFill>
                <a:effectLst/>
                <a:uLnTx/>
                <a:uFillTx/>
                <a:latin typeface="Comic Sans MS" panose="030F0702030302020204" pitchFamily="66" charset="0"/>
                <a:ea typeface="+mn-ea"/>
                <a:cs typeface="+mn-cs"/>
              </a:rPr>
              <a:t>Nicole Waterford</a:t>
            </a:r>
          </a:p>
        </p:txBody>
      </p:sp>
      <p:sp>
        <p:nvSpPr>
          <p:cNvPr id="62" name="TextBox 61">
            <a:extLst>
              <a:ext uri="{FF2B5EF4-FFF2-40B4-BE49-F238E27FC236}">
                <a16:creationId xmlns:a16="http://schemas.microsoft.com/office/drawing/2014/main" id="{462BE3DD-ACCC-4909-971A-07DACDBBB583}"/>
              </a:ext>
            </a:extLst>
          </p:cNvPr>
          <p:cNvSpPr txBox="1"/>
          <p:nvPr/>
        </p:nvSpPr>
        <p:spPr>
          <a:xfrm>
            <a:off x="11129329" y="1834821"/>
            <a:ext cx="625786" cy="33855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70C0"/>
                </a:solidFill>
                <a:effectLst/>
                <a:uLnTx/>
                <a:uFillTx/>
                <a:latin typeface="Calibri"/>
                <a:ea typeface="+mn-ea"/>
                <a:cs typeface="+mn-cs"/>
              </a:rPr>
              <a:t>1    2</a:t>
            </a:r>
          </a:p>
        </p:txBody>
      </p:sp>
      <p:sp>
        <p:nvSpPr>
          <p:cNvPr id="5" name="Flowchart: Connector 4">
            <a:extLst>
              <a:ext uri="{FF2B5EF4-FFF2-40B4-BE49-F238E27FC236}">
                <a16:creationId xmlns:a16="http://schemas.microsoft.com/office/drawing/2014/main" id="{6291F1D0-9008-0309-C596-D68FE701CDD9}"/>
              </a:ext>
            </a:extLst>
          </p:cNvPr>
          <p:cNvSpPr/>
          <p:nvPr/>
        </p:nvSpPr>
        <p:spPr>
          <a:xfrm>
            <a:off x="11211625" y="5345515"/>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D5AC4C88-3D2A-68F2-DD09-9B3498678E03}"/>
              </a:ext>
            </a:extLst>
          </p:cNvPr>
          <p:cNvSpPr/>
          <p:nvPr/>
        </p:nvSpPr>
        <p:spPr>
          <a:xfrm>
            <a:off x="10836252" y="616381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833732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fade">
                                      <p:cBhvr>
                                        <p:cTn id="7" dur="500"/>
                                        <p:tgtEl>
                                          <p:spTgt spid="6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Effect transition="in" filter="wipe(left)">
                                      <p:cBhvr>
                                        <p:cTn id="11" dur="500"/>
                                        <p:tgtEl>
                                          <p:spTgt spid="60"/>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61"/>
                                        </p:tgtEl>
                                        <p:attrNameLst>
                                          <p:attrName>style.visibility</p:attrName>
                                        </p:attrNameLst>
                                      </p:cBhvr>
                                      <p:to>
                                        <p:strVal val="visible"/>
                                      </p:to>
                                    </p:set>
                                    <p:animEffect transition="in" filter="wipe(left)">
                                      <p:cBhvr>
                                        <p:cTn id="15" dur="500"/>
                                        <p:tgtEl>
                                          <p:spTgt spid="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0" grpId="0"/>
      <p:bldP spid="62"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F063699-1885-FDE7-0358-769692EF48DF}"/>
              </a:ext>
            </a:extLst>
          </p:cNvPr>
          <p:cNvSpPr/>
          <p:nvPr/>
        </p:nvSpPr>
        <p:spPr>
          <a:xfrm>
            <a:off x="4882930" y="-1229479"/>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931878" y="373291"/>
            <a:ext cx="5236888" cy="1143000"/>
          </a:xfrm>
        </p:spPr>
        <p:txBody>
          <a:bodyPr>
            <a:noAutofit/>
          </a:bodyPr>
          <a:lstStyle/>
          <a:p>
            <a:r>
              <a:rPr lang="en-US" sz="6600" dirty="0">
                <a:solidFill>
                  <a:schemeClr val="tx2">
                    <a:lumMod val="50000"/>
                  </a:schemeClr>
                </a:solidFill>
              </a:rPr>
              <a:t>Community Roster Required at ASP Service</a:t>
            </a:r>
          </a:p>
        </p:txBody>
      </p:sp>
      <p:sp>
        <p:nvSpPr>
          <p:cNvPr id="29" name="Rectangle 28">
            <a:extLst>
              <a:ext uri="{FF2B5EF4-FFF2-40B4-BE49-F238E27FC236}">
                <a16:creationId xmlns:a16="http://schemas.microsoft.com/office/drawing/2014/main" id="{5D861277-1668-4BE8-ABC2-F90136BFA7D0}"/>
              </a:ext>
            </a:extLst>
          </p:cNvPr>
          <p:cNvSpPr/>
          <p:nvPr/>
        </p:nvSpPr>
        <p:spPr>
          <a:xfrm>
            <a:off x="5591718" y="1943147"/>
            <a:ext cx="6027753" cy="1785104"/>
          </a:xfrm>
          <a:prstGeom prst="rect">
            <a:avLst/>
          </a:prstGeom>
        </p:spPr>
        <p:txBody>
          <a:bodyPr wrap="square">
            <a:spAutoFit/>
          </a:bodyPr>
          <a:lstStyle/>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ASP staff distributes supper meals to program and community participants. </a:t>
            </a:r>
          </a:p>
          <a:p>
            <a:pPr marL="0" lvl="2">
              <a:lnSpc>
                <a:spcPct val="90000"/>
              </a:lnSpc>
              <a:spcBef>
                <a:spcPct val="20000"/>
              </a:spcBef>
              <a:buClr>
                <a:srgbClr val="000000"/>
              </a:buClr>
              <a:defRPr/>
            </a:pPr>
            <a:r>
              <a:rPr lang="en-US" sz="2200" dirty="0">
                <a:solidFill>
                  <a:schemeClr val="tx2">
                    <a:lumMod val="50000"/>
                  </a:schemeClr>
                </a:solidFill>
                <a:latin typeface="Century Gothic" panose="020B0502020202020204" pitchFamily="34" charset="0"/>
              </a:rPr>
              <a:t>However, some ASP Services do not have any community participants.</a:t>
            </a:r>
          </a:p>
          <a:p>
            <a:pPr marL="0" marR="0" lvl="2" indent="0" algn="l" defTabSz="457200" rtl="0" eaLnBrk="1" fontAlgn="auto" latinLnBrk="0" hangingPunct="1">
              <a:lnSpc>
                <a:spcPct val="90000"/>
              </a:lnSpc>
              <a:spcBef>
                <a:spcPct val="20000"/>
              </a:spcBef>
              <a:spcAft>
                <a:spcPts val="0"/>
              </a:spcAft>
              <a:buClr>
                <a:srgbClr val="000000"/>
              </a:buClr>
              <a:buSzTx/>
              <a:buFontTx/>
              <a:buNone/>
              <a:tabLst/>
              <a:defRPr/>
            </a:pPr>
            <a:endParaRPr kumimoji="0" lang="en-US" sz="2400" b="0" i="0" u="none" strike="noStrike" kern="1200" cap="none" spc="0" normalizeH="0" baseline="0" noProof="0" dirty="0">
              <a:ln>
                <a:noFill/>
              </a:ln>
              <a:solidFill>
                <a:srgbClr val="000000"/>
              </a:solidFill>
              <a:effectLst/>
              <a:uLnTx/>
              <a:uFillTx/>
              <a:latin typeface="Century Gothic" panose="020B0502020202020204" pitchFamily="34" charset="0"/>
            </a:endParaRPr>
          </a:p>
        </p:txBody>
      </p:sp>
      <p:sp>
        <p:nvSpPr>
          <p:cNvPr id="75" name="Rectangle 74">
            <a:extLst>
              <a:ext uri="{FF2B5EF4-FFF2-40B4-BE49-F238E27FC236}">
                <a16:creationId xmlns:a16="http://schemas.microsoft.com/office/drawing/2014/main" id="{5518FE5A-98B2-410A-8AA7-303F0DA8D44D}"/>
              </a:ext>
            </a:extLst>
          </p:cNvPr>
          <p:cNvSpPr/>
          <p:nvPr/>
        </p:nvSpPr>
        <p:spPr>
          <a:xfrm>
            <a:off x="5591718" y="3429000"/>
            <a:ext cx="5767457" cy="708527"/>
          </a:xfrm>
          <a:prstGeom prst="rect">
            <a:avLst/>
          </a:prstGeom>
          <a:solidFill>
            <a:srgbClr val="FFAE0D"/>
          </a:solidFill>
        </p:spPr>
        <p:txBody>
          <a:bodyPr wrap="square" anchor="b">
            <a:spAutoFit/>
          </a:bodyPr>
          <a:lstStyle/>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Is the Community Roster required if </a:t>
            </a:r>
          </a:p>
          <a:p>
            <a:pPr marL="0" marR="0" lvl="1" indent="-2206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2200" b="0" i="0" u="none" strike="noStrike" kern="1200" cap="none" spc="0" normalizeH="0" baseline="0" noProof="0" dirty="0">
                <a:ln>
                  <a:noFill/>
                </a:ln>
                <a:solidFill>
                  <a:srgbClr val="000000"/>
                </a:solidFill>
                <a:effectLst/>
                <a:uLnTx/>
                <a:uFillTx/>
                <a:latin typeface="Century Gothic" panose="020B0502020202020204" pitchFamily="34" charset="0"/>
              </a:rPr>
              <a:t>there are no community participants?</a:t>
            </a:r>
          </a:p>
        </p:txBody>
      </p:sp>
      <p:grpSp>
        <p:nvGrpSpPr>
          <p:cNvPr id="71" name="Group 70">
            <a:extLst>
              <a:ext uri="{FF2B5EF4-FFF2-40B4-BE49-F238E27FC236}">
                <a16:creationId xmlns:a16="http://schemas.microsoft.com/office/drawing/2014/main" id="{E20C69EC-0EFB-4CAB-96EE-32F3885D3BC9}"/>
              </a:ext>
            </a:extLst>
          </p:cNvPr>
          <p:cNvGrpSpPr/>
          <p:nvPr/>
        </p:nvGrpSpPr>
        <p:grpSpPr>
          <a:xfrm>
            <a:off x="5497974" y="4054651"/>
            <a:ext cx="6121496" cy="2905045"/>
            <a:chOff x="95520" y="4372646"/>
            <a:chExt cx="4476418" cy="2905045"/>
          </a:xfrm>
        </p:grpSpPr>
        <p:sp>
          <p:nvSpPr>
            <p:cNvPr id="72" name="Rectangle 71">
              <a:extLst>
                <a:ext uri="{FF2B5EF4-FFF2-40B4-BE49-F238E27FC236}">
                  <a16:creationId xmlns:a16="http://schemas.microsoft.com/office/drawing/2014/main" id="{AC142360-188D-427C-ACD0-965A6E0CA793}"/>
                </a:ext>
              </a:extLst>
            </p:cNvPr>
            <p:cNvSpPr/>
            <p:nvPr/>
          </p:nvSpPr>
          <p:spPr>
            <a:xfrm>
              <a:off x="323045" y="4372646"/>
              <a:ext cx="3713855" cy="19805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ysClr val="windowText" lastClr="000000"/>
                </a:solidFill>
                <a:effectLst/>
                <a:uLnTx/>
                <a:uFillTx/>
                <a:latin typeface="Century Gothic" panose="020B0502020202020204" pitchFamily="34" charset="0"/>
              </a:endParaRPr>
            </a:p>
          </p:txBody>
        </p:sp>
        <p:sp>
          <p:nvSpPr>
            <p:cNvPr id="73" name="Rectangle 72">
              <a:extLst>
                <a:ext uri="{FF2B5EF4-FFF2-40B4-BE49-F238E27FC236}">
                  <a16:creationId xmlns:a16="http://schemas.microsoft.com/office/drawing/2014/main" id="{5F742981-7CF0-4D1B-8060-C726928BDE72}"/>
                </a:ext>
              </a:extLst>
            </p:cNvPr>
            <p:cNvSpPr/>
            <p:nvPr/>
          </p:nvSpPr>
          <p:spPr>
            <a:xfrm>
              <a:off x="1347733" y="4583543"/>
              <a:ext cx="1715086" cy="496161"/>
            </a:xfrm>
            <a:prstGeom prst="rect">
              <a:avLst/>
            </a:prstGeom>
          </p:spPr>
          <p:txBody>
            <a:bodyPr wrap="square">
              <a:spAutoFit/>
            </a:bodyPr>
            <a:lstStyle/>
            <a:p>
              <a:pPr marL="0" marR="0" lvl="0" indent="-677863" algn="ctr" defTabSz="457200" rtl="0" eaLnBrk="1" fontAlgn="auto" latinLnBrk="0" hangingPunct="1">
                <a:lnSpc>
                  <a:spcPct val="80000"/>
                </a:lnSpc>
                <a:spcBef>
                  <a:spcPct val="20000"/>
                </a:spcBef>
                <a:spcAft>
                  <a:spcPts val="0"/>
                </a:spcAft>
                <a:buClr>
                  <a:srgbClr val="000000"/>
                </a:buClr>
                <a:buSzTx/>
                <a:buFontTx/>
                <a:buNone/>
                <a:tabLst/>
                <a:defRPr/>
              </a:pPr>
              <a:r>
                <a:rPr kumimoji="0" lang="en-US" sz="3200" b="1" i="0" u="none" strike="noStrike" kern="1200" cap="none" spc="0" normalizeH="0" baseline="0" noProof="0" dirty="0">
                  <a:ln>
                    <a:noFill/>
                  </a:ln>
                  <a:solidFill>
                    <a:srgbClr val="7F0000"/>
                  </a:solidFill>
                  <a:effectLst/>
                  <a:uLnTx/>
                  <a:uFillTx/>
                  <a:latin typeface="Century Gothic" panose="020B0502020202020204" pitchFamily="34" charset="0"/>
                </a:rPr>
                <a:t>Yes!</a:t>
              </a:r>
            </a:p>
          </p:txBody>
        </p:sp>
        <p:sp>
          <p:nvSpPr>
            <p:cNvPr id="74" name="Rectangle 73">
              <a:extLst>
                <a:ext uri="{FF2B5EF4-FFF2-40B4-BE49-F238E27FC236}">
                  <a16:creationId xmlns:a16="http://schemas.microsoft.com/office/drawing/2014/main" id="{FB7E42C0-C1AD-4224-BA02-FC912688F05A}"/>
                </a:ext>
              </a:extLst>
            </p:cNvPr>
            <p:cNvSpPr/>
            <p:nvPr/>
          </p:nvSpPr>
          <p:spPr>
            <a:xfrm>
              <a:off x="95520" y="5108892"/>
              <a:ext cx="4476418" cy="2168799"/>
            </a:xfrm>
            <a:prstGeom prst="rect">
              <a:avLst/>
            </a:prstGeom>
          </p:spPr>
          <p:txBody>
            <a:bodyPr wrap="square">
              <a:spAutoFit/>
            </a:bodyPr>
            <a:lstStyle/>
            <a:p>
              <a:pPr marL="579437" marR="0" lvl="2" indent="-342900" algn="l" defTabSz="457200" rtl="0" eaLnBrk="1" fontAlgn="auto" latinLnBrk="0" hangingPunct="1">
                <a:lnSpc>
                  <a:spcPct val="80000"/>
                </a:lnSpc>
                <a:spcBef>
                  <a:spcPct val="20000"/>
                </a:spcBef>
                <a:spcAft>
                  <a:spcPts val="800"/>
                </a:spcAft>
                <a:buClr>
                  <a:schemeClr val="tx2">
                    <a:lumMod val="50000"/>
                  </a:schemeClr>
                </a:buClr>
                <a:buSzTx/>
                <a:buFont typeface="Wingdings" panose="05000000000000000000" pitchFamily="2" charset="2"/>
                <a:buChar char="Ø"/>
                <a:tabLst/>
                <a:defRPr/>
              </a:pP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ASP staff will </a:t>
              </a:r>
              <a:r>
                <a:rPr lang="en-US" sz="2200" dirty="0">
                  <a:solidFill>
                    <a:schemeClr val="tx2">
                      <a:lumMod val="50000"/>
                    </a:schemeClr>
                  </a:solidFill>
                  <a:latin typeface="Century Gothic" panose="020B0502020202020204" pitchFamily="34" charset="0"/>
                </a:rPr>
                <a:t>c</a:t>
              </a:r>
              <a:r>
                <a:rPr kumimoji="0" lang="en-US" sz="2200" b="0" i="0" u="none" strike="noStrike" kern="1200" cap="none" spc="0" normalizeH="0" baseline="0" noProof="0" dirty="0" err="1">
                  <a:ln>
                    <a:noFill/>
                  </a:ln>
                  <a:solidFill>
                    <a:schemeClr val="tx2">
                      <a:lumMod val="50000"/>
                    </a:schemeClr>
                  </a:solidFill>
                  <a:effectLst/>
                  <a:uLnTx/>
                  <a:uFillTx/>
                  <a:latin typeface="Century Gothic" panose="020B0502020202020204" pitchFamily="34" charset="0"/>
                </a:rPr>
                <a:t>onfirm</a:t>
              </a:r>
              <a:r>
                <a:rPr kumimoji="0" lang="en-US" sz="2200" b="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 that the count is zero and fill the blank form</a:t>
              </a: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kumimoji="0" lang="en-US" sz="2200" i="0" u="none" strike="noStrike" kern="1200" cap="none" spc="0" normalizeH="0" baseline="0" noProof="0" dirty="0">
                  <a:ln>
                    <a:noFill/>
                  </a:ln>
                  <a:solidFill>
                    <a:schemeClr val="tx2">
                      <a:lumMod val="50000"/>
                    </a:schemeClr>
                  </a:solidFill>
                  <a:effectLst/>
                  <a:uLnTx/>
                  <a:uFillTx/>
                  <a:latin typeface="Century Gothic" panose="020B0502020202020204" pitchFamily="34" charset="0"/>
                </a:rPr>
                <a:t>Include the school name and date</a:t>
              </a:r>
              <a:endParaRPr lang="en-US" sz="2200" dirty="0">
                <a:solidFill>
                  <a:schemeClr val="tx2">
                    <a:lumMod val="50000"/>
                  </a:schemeClr>
                </a:solidFill>
                <a:latin typeface="Century Gothic" panose="020B0502020202020204" pitchFamily="34" charset="0"/>
              </a:endParaRPr>
            </a:p>
            <a:p>
              <a:pPr marL="1036637" lvl="3" indent="-342900">
                <a:lnSpc>
                  <a:spcPct val="80000"/>
                </a:lnSpc>
                <a:spcBef>
                  <a:spcPct val="20000"/>
                </a:spcBef>
                <a:spcAft>
                  <a:spcPts val="800"/>
                </a:spcAft>
                <a:buClr>
                  <a:schemeClr val="tx2">
                    <a:lumMod val="50000"/>
                  </a:schemeClr>
                </a:buClr>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Submit to the Food Services Manager daily to be filed</a:t>
              </a:r>
            </a:p>
            <a:p>
              <a:pPr marL="693737" marR="0" lvl="2" indent="-457200" algn="l" defTabSz="457200" rtl="0" eaLnBrk="1" fontAlgn="auto" latinLnBrk="0" hangingPunct="1">
                <a:lnSpc>
                  <a:spcPct val="70000"/>
                </a:lnSpc>
                <a:spcBef>
                  <a:spcPct val="20000"/>
                </a:spcBef>
                <a:spcAft>
                  <a:spcPts val="0"/>
                </a:spcAft>
                <a:buClr>
                  <a:srgbClr val="FFCC66"/>
                </a:buClr>
                <a:buSzTx/>
                <a:buFont typeface="Wingdings" panose="05000000000000000000" pitchFamily="2" charset="2"/>
                <a:buChar char="Ø"/>
                <a:tabLst/>
                <a:defRPr/>
              </a:pPr>
              <a:endPar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endParaRPr>
            </a:p>
          </p:txBody>
        </p:sp>
      </p:grpSp>
      <p:sp>
        <p:nvSpPr>
          <p:cNvPr id="3" name="Flowchart: Connector 2">
            <a:extLst>
              <a:ext uri="{FF2B5EF4-FFF2-40B4-BE49-F238E27FC236}">
                <a16:creationId xmlns:a16="http://schemas.microsoft.com/office/drawing/2014/main" id="{5AD051E9-4668-89C8-C5D2-C91BAA0C94BF}"/>
              </a:ext>
            </a:extLst>
          </p:cNvPr>
          <p:cNvSpPr/>
          <p:nvPr/>
        </p:nvSpPr>
        <p:spPr>
          <a:xfrm>
            <a:off x="-888783" y="145471"/>
            <a:ext cx="6386757" cy="63710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8" name="TextBox 117">
            <a:extLst>
              <a:ext uri="{FF2B5EF4-FFF2-40B4-BE49-F238E27FC236}">
                <a16:creationId xmlns:a16="http://schemas.microsoft.com/office/drawing/2014/main" id="{9384ECAC-AC33-4403-AD04-788113C10A18}"/>
              </a:ext>
            </a:extLst>
          </p:cNvPr>
          <p:cNvSpPr txBox="1"/>
          <p:nvPr/>
        </p:nvSpPr>
        <p:spPr>
          <a:xfrm>
            <a:off x="3753284" y="3745541"/>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01640AB-B6FB-EFFF-27F5-D4B7EB453BEB}"/>
              </a:ext>
            </a:extLst>
          </p:cNvPr>
          <p:cNvPicPr>
            <a:picLocks noChangeAspect="1"/>
          </p:cNvPicPr>
          <p:nvPr/>
        </p:nvPicPr>
        <p:blipFill rotWithShape="1">
          <a:blip r:embed="rId4"/>
          <a:srcRect l="-369" r="369" b="38112"/>
          <a:stretch/>
        </p:blipFill>
        <p:spPr>
          <a:xfrm>
            <a:off x="112187" y="1516291"/>
            <a:ext cx="4605219" cy="3703316"/>
          </a:xfrm>
          <a:prstGeom prst="rect">
            <a:avLst/>
          </a:prstGeom>
        </p:spPr>
      </p:pic>
      <p:sp>
        <p:nvSpPr>
          <p:cNvPr id="58" name="TextBox 57">
            <a:extLst>
              <a:ext uri="{FF2B5EF4-FFF2-40B4-BE49-F238E27FC236}">
                <a16:creationId xmlns:a16="http://schemas.microsoft.com/office/drawing/2014/main" id="{7E4C0969-0955-4FB6-BA69-97C3B29B1F87}"/>
              </a:ext>
            </a:extLst>
          </p:cNvPr>
          <p:cNvSpPr txBox="1"/>
          <p:nvPr/>
        </p:nvSpPr>
        <p:spPr>
          <a:xfrm>
            <a:off x="662465" y="1875315"/>
            <a:ext cx="1666163"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70C0"/>
                </a:solidFill>
                <a:effectLst/>
                <a:uLnTx/>
                <a:uFillTx/>
                <a:latin typeface="Calibri"/>
                <a:ea typeface="+mn-ea"/>
                <a:cs typeface="+mn-cs"/>
              </a:rPr>
              <a:t>Happy El</a:t>
            </a:r>
          </a:p>
        </p:txBody>
      </p:sp>
      <p:sp>
        <p:nvSpPr>
          <p:cNvPr id="59" name="TextBox 58">
            <a:extLst>
              <a:ext uri="{FF2B5EF4-FFF2-40B4-BE49-F238E27FC236}">
                <a16:creationId xmlns:a16="http://schemas.microsoft.com/office/drawing/2014/main" id="{454933C1-52CE-4E4F-87B2-B1E4266B814F}"/>
              </a:ext>
            </a:extLst>
          </p:cNvPr>
          <p:cNvSpPr txBox="1"/>
          <p:nvPr/>
        </p:nvSpPr>
        <p:spPr>
          <a:xfrm>
            <a:off x="777216" y="2173628"/>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10/2/2023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4" name="TextBox 123">
            <a:extLst>
              <a:ext uri="{FF2B5EF4-FFF2-40B4-BE49-F238E27FC236}">
                <a16:creationId xmlns:a16="http://schemas.microsoft.com/office/drawing/2014/main" id="{0596D018-556A-4E7E-BEF4-736F23F28C8E}"/>
              </a:ext>
            </a:extLst>
          </p:cNvPr>
          <p:cNvSpPr txBox="1"/>
          <p:nvPr/>
        </p:nvSpPr>
        <p:spPr>
          <a:xfrm>
            <a:off x="3740216" y="2158007"/>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0</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3" name="TextBox 122">
            <a:extLst>
              <a:ext uri="{FF2B5EF4-FFF2-40B4-BE49-F238E27FC236}">
                <a16:creationId xmlns:a16="http://schemas.microsoft.com/office/drawing/2014/main" id="{440FAE24-07B4-402A-993E-9C694E2D69DE}"/>
              </a:ext>
            </a:extLst>
          </p:cNvPr>
          <p:cNvSpPr txBox="1"/>
          <p:nvPr/>
        </p:nvSpPr>
        <p:spPr>
          <a:xfrm rot="20183250">
            <a:off x="2244755" y="2973231"/>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117" name="TextBox 116">
            <a:extLst>
              <a:ext uri="{FF2B5EF4-FFF2-40B4-BE49-F238E27FC236}">
                <a16:creationId xmlns:a16="http://schemas.microsoft.com/office/drawing/2014/main" id="{CD451EE2-C569-4BC4-8377-3F4C73BC86B2}"/>
              </a:ext>
            </a:extLst>
          </p:cNvPr>
          <p:cNvSpPr txBox="1"/>
          <p:nvPr/>
        </p:nvSpPr>
        <p:spPr>
          <a:xfrm rot="20183250">
            <a:off x="2350253" y="4267956"/>
            <a:ext cx="2701517" cy="40011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70C0"/>
                </a:solidFill>
                <a:effectLst/>
                <a:uLnTx/>
                <a:uFillTx/>
                <a:latin typeface="Calibri"/>
                <a:ea typeface="+mn-ea"/>
                <a:cs typeface="+mn-cs"/>
              </a:rPr>
              <a:t>ZERO PARTICIPANTS</a:t>
            </a:r>
          </a:p>
        </p:txBody>
      </p:sp>
      <p:sp>
        <p:nvSpPr>
          <p:cNvPr id="98" name="Oval 97">
            <a:extLst>
              <a:ext uri="{FF2B5EF4-FFF2-40B4-BE49-F238E27FC236}">
                <a16:creationId xmlns:a16="http://schemas.microsoft.com/office/drawing/2014/main" id="{129FC0AD-BC44-4AE1-9134-398A3984B009}"/>
              </a:ext>
            </a:extLst>
          </p:cNvPr>
          <p:cNvSpPr/>
          <p:nvPr/>
        </p:nvSpPr>
        <p:spPr>
          <a:xfrm>
            <a:off x="1009072" y="420096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25" name="TextBox 124">
            <a:extLst>
              <a:ext uri="{FF2B5EF4-FFF2-40B4-BE49-F238E27FC236}">
                <a16:creationId xmlns:a16="http://schemas.microsoft.com/office/drawing/2014/main" id="{61685775-2101-4B72-AA31-1482793098B0}"/>
              </a:ext>
            </a:extLst>
          </p:cNvPr>
          <p:cNvSpPr txBox="1"/>
          <p:nvPr/>
        </p:nvSpPr>
        <p:spPr>
          <a:xfrm>
            <a:off x="737122" y="3749133"/>
            <a:ext cx="95976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70C0"/>
                </a:solidFill>
                <a:effectLst/>
                <a:uLnTx/>
                <a:uFillTx/>
                <a:latin typeface="Calibri"/>
                <a:ea typeface="+mn-ea"/>
                <a:cs typeface="+mn-cs"/>
              </a:rPr>
              <a:t>10/3/2023</a:t>
            </a:r>
            <a:endParaRPr kumimoji="0" lang="en-US" sz="1050" b="0" i="0" u="none" strike="noStrike" kern="1200" cap="none" spc="0" normalizeH="0" baseline="0" noProof="0" dirty="0">
              <a:ln>
                <a:noFill/>
              </a:ln>
              <a:solidFill>
                <a:srgbClr val="0070C0"/>
              </a:solidFill>
              <a:effectLst/>
              <a:uLnTx/>
              <a:uFillTx/>
              <a:latin typeface="Calibri"/>
              <a:ea typeface="+mn-ea"/>
              <a:cs typeface="+mn-cs"/>
            </a:endParaRPr>
          </a:p>
        </p:txBody>
      </p:sp>
      <p:sp>
        <p:nvSpPr>
          <p:cNvPr id="122" name="Oval 121">
            <a:extLst>
              <a:ext uri="{FF2B5EF4-FFF2-40B4-BE49-F238E27FC236}">
                <a16:creationId xmlns:a16="http://schemas.microsoft.com/office/drawing/2014/main" id="{EB5E50D4-1471-4C3E-8BBA-1BD3EC99C2F7}"/>
              </a:ext>
            </a:extLst>
          </p:cNvPr>
          <p:cNvSpPr/>
          <p:nvPr/>
        </p:nvSpPr>
        <p:spPr>
          <a:xfrm>
            <a:off x="996004" y="2532507"/>
            <a:ext cx="960346" cy="1021767"/>
          </a:xfrm>
          <a:prstGeom prst="ellipse">
            <a:avLst/>
          </a:prstGeom>
          <a:noFill/>
          <a:ln w="38100">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6" name="Picture 5" descr="A hand holding a pencil&#10;&#10;Description automatically generated">
            <a:extLst>
              <a:ext uri="{FF2B5EF4-FFF2-40B4-BE49-F238E27FC236}">
                <a16:creationId xmlns:a16="http://schemas.microsoft.com/office/drawing/2014/main" id="{4F212451-5256-9614-5F40-245653AA8B4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25978" y="3974304"/>
            <a:ext cx="1496363" cy="1342570"/>
          </a:xfrm>
          <a:prstGeom prst="rect">
            <a:avLst/>
          </a:prstGeom>
        </p:spPr>
      </p:pic>
      <p:sp>
        <p:nvSpPr>
          <p:cNvPr id="5" name="Flowchart: Connector 4">
            <a:extLst>
              <a:ext uri="{FF2B5EF4-FFF2-40B4-BE49-F238E27FC236}">
                <a16:creationId xmlns:a16="http://schemas.microsoft.com/office/drawing/2014/main" id="{2142AC7E-4A97-5383-EC52-37DD9B249BF6}"/>
              </a:ext>
            </a:extLst>
          </p:cNvPr>
          <p:cNvSpPr/>
          <p:nvPr/>
        </p:nvSpPr>
        <p:spPr>
          <a:xfrm>
            <a:off x="219895" y="552859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DE14569A-1636-5FB8-A178-7B161A2DB379}"/>
              </a:ext>
            </a:extLst>
          </p:cNvPr>
          <p:cNvSpPr/>
          <p:nvPr/>
        </p:nvSpPr>
        <p:spPr>
          <a:xfrm>
            <a:off x="1217004" y="64691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4620156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500" fill="hold"/>
                                        <p:tgtEl>
                                          <p:spTgt spid="75"/>
                                        </p:tgtEl>
                                        <p:attrNameLst>
                                          <p:attrName>ppt_x</p:attrName>
                                        </p:attrNameLst>
                                      </p:cBhvr>
                                      <p:tavLst>
                                        <p:tav tm="0">
                                          <p:val>
                                            <p:strVal val="0-#ppt_w/2"/>
                                          </p:val>
                                        </p:tav>
                                        <p:tav tm="100000">
                                          <p:val>
                                            <p:strVal val="#ppt_x"/>
                                          </p:val>
                                        </p:tav>
                                      </p:tavLst>
                                    </p:anim>
                                    <p:anim calcmode="lin" valueType="num">
                                      <p:cBhvr additive="base">
                                        <p:cTn id="8" dur="500" fill="hold"/>
                                        <p:tgtEl>
                                          <p:spTgt spid="7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71"/>
                                        </p:tgtEl>
                                        <p:attrNameLst>
                                          <p:attrName>style.visibility</p:attrName>
                                        </p:attrNameLst>
                                      </p:cBhvr>
                                      <p:to>
                                        <p:strVal val="visible"/>
                                      </p:to>
                                    </p:set>
                                    <p:animEffect transition="in" filter="fade">
                                      <p:cBhvr>
                                        <p:cTn id="13" dur="500"/>
                                        <p:tgtEl>
                                          <p:spTgt spid="71"/>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59"/>
                                        </p:tgtEl>
                                        <p:attrNameLst>
                                          <p:attrName>style.visibility</p:attrName>
                                        </p:attrNameLst>
                                      </p:cBhvr>
                                      <p:to>
                                        <p:strVal val="visible"/>
                                      </p:to>
                                    </p:set>
                                    <p:animEffect transition="in" filter="fade">
                                      <p:cBhvr>
                                        <p:cTn id="17" dur="500"/>
                                        <p:tgtEl>
                                          <p:spTgt spid="5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8"/>
                                        </p:tgtEl>
                                        <p:attrNameLst>
                                          <p:attrName>style.visibility</p:attrName>
                                        </p:attrNameLst>
                                      </p:cBhvr>
                                      <p:to>
                                        <p:strVal val="visible"/>
                                      </p:to>
                                    </p:set>
                                    <p:animEffect transition="in" filter="fade">
                                      <p:cBhvr>
                                        <p:cTn id="22" dur="500"/>
                                        <p:tgtEl>
                                          <p:spTgt spid="58"/>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122"/>
                                        </p:tgtEl>
                                        <p:attrNameLst>
                                          <p:attrName>style.visibility</p:attrName>
                                        </p:attrNameLst>
                                      </p:cBhvr>
                                      <p:to>
                                        <p:strVal val="visible"/>
                                      </p:to>
                                    </p:set>
                                    <p:animEffect transition="in" filter="fade">
                                      <p:cBhvr>
                                        <p:cTn id="26" dur="500"/>
                                        <p:tgtEl>
                                          <p:spTgt spid="122"/>
                                        </p:tgtEl>
                                      </p:cBhvr>
                                    </p:animEffect>
                                  </p:childTnLst>
                                </p:cTn>
                              </p:par>
                            </p:childTnLst>
                          </p:cTn>
                        </p:par>
                        <p:par>
                          <p:cTn id="27" fill="hold">
                            <p:stCondLst>
                              <p:cond delay="1000"/>
                            </p:stCondLst>
                            <p:childTnLst>
                              <p:par>
                                <p:cTn id="28" presetID="10" presetClass="entr" presetSubtype="0" fill="hold" grpId="0" nodeType="afterEffect">
                                  <p:stCondLst>
                                    <p:cond delay="0"/>
                                  </p:stCondLst>
                                  <p:childTnLst>
                                    <p:set>
                                      <p:cBhvr>
                                        <p:cTn id="29" dur="1" fill="hold">
                                          <p:stCondLst>
                                            <p:cond delay="0"/>
                                          </p:stCondLst>
                                        </p:cTn>
                                        <p:tgtEl>
                                          <p:spTgt spid="123"/>
                                        </p:tgtEl>
                                        <p:attrNameLst>
                                          <p:attrName>style.visibility</p:attrName>
                                        </p:attrNameLst>
                                      </p:cBhvr>
                                      <p:to>
                                        <p:strVal val="visible"/>
                                      </p:to>
                                    </p:set>
                                    <p:animEffect transition="in" filter="fade">
                                      <p:cBhvr>
                                        <p:cTn id="30" dur="500"/>
                                        <p:tgtEl>
                                          <p:spTgt spid="12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4"/>
                                        </p:tgtEl>
                                        <p:attrNameLst>
                                          <p:attrName>style.visibility</p:attrName>
                                        </p:attrNameLst>
                                      </p:cBhvr>
                                      <p:to>
                                        <p:strVal val="visible"/>
                                      </p:to>
                                    </p:set>
                                    <p:animEffect transition="in" filter="fade">
                                      <p:cBhvr>
                                        <p:cTn id="33" dur="500"/>
                                        <p:tgtEl>
                                          <p:spTgt spid="124"/>
                                        </p:tgtEl>
                                      </p:cBhvr>
                                    </p:animEffect>
                                  </p:childTnLst>
                                </p:cTn>
                              </p:par>
                            </p:childTnLst>
                          </p:cTn>
                        </p:par>
                        <p:par>
                          <p:cTn id="34" fill="hold">
                            <p:stCondLst>
                              <p:cond delay="1500"/>
                            </p:stCondLst>
                            <p:childTnLst>
                              <p:par>
                                <p:cTn id="35" presetID="10" presetClass="entr" presetSubtype="0" fill="hold" nodeType="after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par>
                          <p:cTn id="38" fill="hold">
                            <p:stCondLst>
                              <p:cond delay="2000"/>
                            </p:stCondLst>
                            <p:childTnLst>
                              <p:par>
                                <p:cTn id="39" presetID="1" presetClass="path" presetSubtype="0" accel="50000" decel="50000" fill="hold" nodeType="afterEffect">
                                  <p:stCondLst>
                                    <p:cond delay="0"/>
                                  </p:stCondLst>
                                  <p:childTnLst>
                                    <p:animMotion origin="layout" path="M 4.79167E-6 -4.81481E-6 C 0.0246 -4.81481E-6 0.04466 0.03311 0.04466 0.07431 C 0.04466 0.11551 0.0246 0.14908 4.79167E-6 0.14908 C -0.02461 0.14908 -0.04428 0.11551 -0.04428 0.07431 C -0.04428 0.03311 -0.02461 -4.81481E-6 4.79167E-6 -4.81481E-6 Z " pathEditMode="relative" rAng="0" ptsTypes="AAAAA">
                                      <p:cBhvr>
                                        <p:cTn id="40" dur="700" fill="hold"/>
                                        <p:tgtEl>
                                          <p:spTgt spid="6"/>
                                        </p:tgtEl>
                                        <p:attrNameLst>
                                          <p:attrName>ppt_x</p:attrName>
                                          <p:attrName>ppt_y</p:attrName>
                                        </p:attrNameLst>
                                      </p:cBhvr>
                                      <p:rCtr x="13" y="7454"/>
                                    </p:animMotion>
                                  </p:childTnLst>
                                </p:cTn>
                              </p:par>
                              <p:par>
                                <p:cTn id="41" presetID="22" presetClass="entr" presetSubtype="4" fill="hold" grpId="0" nodeType="withEffect">
                                  <p:stCondLst>
                                    <p:cond delay="0"/>
                                  </p:stCondLst>
                                  <p:childTnLst>
                                    <p:set>
                                      <p:cBhvr>
                                        <p:cTn id="42" dur="1" fill="hold">
                                          <p:stCondLst>
                                            <p:cond delay="0"/>
                                          </p:stCondLst>
                                        </p:cTn>
                                        <p:tgtEl>
                                          <p:spTgt spid="98"/>
                                        </p:tgtEl>
                                        <p:attrNameLst>
                                          <p:attrName>style.visibility</p:attrName>
                                        </p:attrNameLst>
                                      </p:cBhvr>
                                      <p:to>
                                        <p:strVal val="visible"/>
                                      </p:to>
                                    </p:set>
                                    <p:animEffect transition="in" filter="wipe(down)">
                                      <p:cBhvr>
                                        <p:cTn id="43" dur="800"/>
                                        <p:tgtEl>
                                          <p:spTgt spid="98"/>
                                        </p:tgtEl>
                                      </p:cBhvr>
                                    </p:animEffect>
                                  </p:childTnLst>
                                </p:cTn>
                              </p:par>
                            </p:childTnLst>
                          </p:cTn>
                        </p:par>
                        <p:par>
                          <p:cTn id="44" fill="hold">
                            <p:stCondLst>
                              <p:cond delay="2800"/>
                            </p:stCondLst>
                            <p:childTnLst>
                              <p:par>
                                <p:cTn id="45" presetID="22" presetClass="entr" presetSubtype="8" fill="hold" grpId="0" nodeType="afterEffect">
                                  <p:stCondLst>
                                    <p:cond delay="0"/>
                                  </p:stCondLst>
                                  <p:childTnLst>
                                    <p:set>
                                      <p:cBhvr>
                                        <p:cTn id="46" dur="1" fill="hold">
                                          <p:stCondLst>
                                            <p:cond delay="0"/>
                                          </p:stCondLst>
                                        </p:cTn>
                                        <p:tgtEl>
                                          <p:spTgt spid="117"/>
                                        </p:tgtEl>
                                        <p:attrNameLst>
                                          <p:attrName>style.visibility</p:attrName>
                                        </p:attrNameLst>
                                      </p:cBhvr>
                                      <p:to>
                                        <p:strVal val="visible"/>
                                      </p:to>
                                    </p:set>
                                    <p:animEffect transition="in" filter="wipe(left)">
                                      <p:cBhvr>
                                        <p:cTn id="47" dur="500"/>
                                        <p:tgtEl>
                                          <p:spTgt spid="11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8"/>
                                        </p:tgtEl>
                                        <p:attrNameLst>
                                          <p:attrName>style.visibility</p:attrName>
                                        </p:attrNameLst>
                                      </p:cBhvr>
                                      <p:to>
                                        <p:strVal val="visible"/>
                                      </p:to>
                                    </p:set>
                                    <p:animEffect transition="in" filter="fade">
                                      <p:cBhvr>
                                        <p:cTn id="50" dur="500"/>
                                        <p:tgtEl>
                                          <p:spTgt spid="118"/>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5"/>
                                        </p:tgtEl>
                                        <p:attrNameLst>
                                          <p:attrName>style.visibility</p:attrName>
                                        </p:attrNameLst>
                                      </p:cBhvr>
                                      <p:to>
                                        <p:strVal val="visible"/>
                                      </p:to>
                                    </p:set>
                                    <p:animEffect transition="in" filter="fade">
                                      <p:cBhvr>
                                        <p:cTn id="53" dur="500"/>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118" grpId="0"/>
      <p:bldP spid="58" grpId="0"/>
      <p:bldP spid="59" grpId="0"/>
      <p:bldP spid="124" grpId="0"/>
      <p:bldP spid="123" grpId="0"/>
      <p:bldP spid="117" grpId="0"/>
      <p:bldP spid="98" grpId="0" animBg="1"/>
      <p:bldP spid="125" grpId="0"/>
      <p:bldP spid="122"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F3D36877-74FF-FDD6-4B7B-45AA78AED854}"/>
              </a:ext>
            </a:extLst>
          </p:cNvPr>
          <p:cNvSpPr/>
          <p:nvPr/>
        </p:nvSpPr>
        <p:spPr>
          <a:xfrm>
            <a:off x="7061890" y="829364"/>
            <a:ext cx="5130110" cy="521769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A603FDD-5979-2ACD-D8E7-7303B4EDA5A4}"/>
              </a:ext>
            </a:extLst>
          </p:cNvPr>
          <p:cNvSpPr/>
          <p:nvPr/>
        </p:nvSpPr>
        <p:spPr>
          <a:xfrm>
            <a:off x="3382083" y="1241500"/>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Flowchart: Connector 1">
            <a:extLst>
              <a:ext uri="{FF2B5EF4-FFF2-40B4-BE49-F238E27FC236}">
                <a16:creationId xmlns:a16="http://schemas.microsoft.com/office/drawing/2014/main" id="{222F027C-033D-E44A-1A1B-CBEC37DA529A}"/>
              </a:ext>
            </a:extLst>
          </p:cNvPr>
          <p:cNvSpPr/>
          <p:nvPr/>
        </p:nvSpPr>
        <p:spPr>
          <a:xfrm>
            <a:off x="-248884" y="1285632"/>
            <a:ext cx="4303294" cy="438523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03AFAA36-2953-4999-ADE2-2F51D83EF25A}"/>
              </a:ext>
            </a:extLst>
          </p:cNvPr>
          <p:cNvSpPr>
            <a:spLocks noGrp="1"/>
          </p:cNvSpPr>
          <p:nvPr>
            <p:ph type="title"/>
          </p:nvPr>
        </p:nvSpPr>
        <p:spPr>
          <a:xfrm>
            <a:off x="108025" y="61108"/>
            <a:ext cx="11975949" cy="1143000"/>
          </a:xfrm>
        </p:spPr>
        <p:txBody>
          <a:bodyPr>
            <a:normAutofit fontScale="90000"/>
          </a:bodyPr>
          <a:lstStyle/>
          <a:p>
            <a:pPr algn="l"/>
            <a:r>
              <a:rPr lang="en-US" dirty="0"/>
              <a:t>PRODUCTION RECORDS MEAL COUNTS</a:t>
            </a:r>
          </a:p>
        </p:txBody>
      </p:sp>
      <p:pic>
        <p:nvPicPr>
          <p:cNvPr id="31" name="Picture 30">
            <a:extLst>
              <a:ext uri="{FF2B5EF4-FFF2-40B4-BE49-F238E27FC236}">
                <a16:creationId xmlns:a16="http://schemas.microsoft.com/office/drawing/2014/main" id="{27385BE4-C269-4F47-ACD5-20421B315FF9}"/>
              </a:ext>
            </a:extLst>
          </p:cNvPr>
          <p:cNvPicPr/>
          <p:nvPr/>
        </p:nvPicPr>
        <p:blipFill rotWithShape="1">
          <a:blip r:embed="rId4"/>
          <a:srcRect l="12390" t="45561" r="74267" b="12392"/>
          <a:stretch/>
        </p:blipFill>
        <p:spPr bwMode="auto">
          <a:xfrm>
            <a:off x="604942" y="1818480"/>
            <a:ext cx="2535383" cy="2886252"/>
          </a:xfrm>
          <a:prstGeom prst="rect">
            <a:avLst/>
          </a:prstGeom>
          <a:ln w="28575">
            <a:solidFill>
              <a:srgbClr val="000000"/>
            </a:solidFill>
          </a:ln>
          <a:extLst>
            <a:ext uri="{53640926-AAD7-44D8-BBD7-CCE9431645EC}">
              <a14:shadowObscured xmlns:a14="http://schemas.microsoft.com/office/drawing/2010/main"/>
            </a:ext>
          </a:extLst>
        </p:spPr>
      </p:pic>
      <p:sp>
        <p:nvSpPr>
          <p:cNvPr id="34" name="Plus Sign 33">
            <a:extLst>
              <a:ext uri="{FF2B5EF4-FFF2-40B4-BE49-F238E27FC236}">
                <a16:creationId xmlns:a16="http://schemas.microsoft.com/office/drawing/2014/main" id="{7DB21336-7F1F-41E2-8F0E-0B183648E75C}"/>
              </a:ext>
            </a:extLst>
          </p:cNvPr>
          <p:cNvSpPr/>
          <p:nvPr/>
        </p:nvSpPr>
        <p:spPr>
          <a:xfrm>
            <a:off x="3426707" y="3167360"/>
            <a:ext cx="580571" cy="565565"/>
          </a:xfrm>
          <a:prstGeom prst="mathPlus">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Equals 34">
            <a:extLst>
              <a:ext uri="{FF2B5EF4-FFF2-40B4-BE49-F238E27FC236}">
                <a16:creationId xmlns:a16="http://schemas.microsoft.com/office/drawing/2014/main" id="{2765C957-9DDF-4765-B0D2-59B1B7658F33}"/>
              </a:ext>
            </a:extLst>
          </p:cNvPr>
          <p:cNvSpPr/>
          <p:nvPr/>
        </p:nvSpPr>
        <p:spPr>
          <a:xfrm>
            <a:off x="7007097" y="3137516"/>
            <a:ext cx="580571" cy="565565"/>
          </a:xfrm>
          <a:prstGeom prst="mathEqual">
            <a:avLst/>
          </a:prstGeom>
          <a:solidFill>
            <a:srgbClr val="FFFFFF"/>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5AE73E6A-59E2-4E5C-BE9A-9FADE5FE2926}"/>
              </a:ext>
            </a:extLst>
          </p:cNvPr>
          <p:cNvSpPr/>
          <p:nvPr/>
        </p:nvSpPr>
        <p:spPr>
          <a:xfrm>
            <a:off x="589189" y="4703170"/>
            <a:ext cx="2600048" cy="484630"/>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ASP Supper Grid Sheet</a:t>
            </a:r>
          </a:p>
        </p:txBody>
      </p:sp>
      <p:grpSp>
        <p:nvGrpSpPr>
          <p:cNvPr id="6" name="Group 5">
            <a:extLst>
              <a:ext uri="{FF2B5EF4-FFF2-40B4-BE49-F238E27FC236}">
                <a16:creationId xmlns:a16="http://schemas.microsoft.com/office/drawing/2014/main" id="{48AFE12F-7D0D-80EF-2749-CF8EF5C18753}"/>
              </a:ext>
            </a:extLst>
          </p:cNvPr>
          <p:cNvGrpSpPr/>
          <p:nvPr/>
        </p:nvGrpSpPr>
        <p:grpSpPr>
          <a:xfrm>
            <a:off x="7726853" y="1920028"/>
            <a:ext cx="3870788" cy="3154980"/>
            <a:chOff x="7726853" y="1920028"/>
            <a:chExt cx="3870788" cy="3154980"/>
          </a:xfrm>
          <a:solidFill>
            <a:srgbClr val="FFAE0D"/>
          </a:solidFill>
        </p:grpSpPr>
        <p:pic>
          <p:nvPicPr>
            <p:cNvPr id="32" name="Picture 31">
              <a:extLst>
                <a:ext uri="{FF2B5EF4-FFF2-40B4-BE49-F238E27FC236}">
                  <a16:creationId xmlns:a16="http://schemas.microsoft.com/office/drawing/2014/main" id="{C49670A3-1019-4CB7-B6F7-A782899FEA6E}"/>
                </a:ext>
              </a:extLst>
            </p:cNvPr>
            <p:cNvPicPr/>
            <p:nvPr/>
          </p:nvPicPr>
          <p:blipFill rotWithShape="1">
            <a:blip r:embed="rId5"/>
            <a:srcRect l="68269" t="39310" r="12019" b="31089"/>
            <a:stretch/>
          </p:blipFill>
          <p:spPr bwMode="auto">
            <a:xfrm>
              <a:off x="7726853" y="1920028"/>
              <a:ext cx="3870787" cy="2434976"/>
            </a:xfrm>
            <a:prstGeom prst="rect">
              <a:avLst/>
            </a:prstGeom>
            <a:grpFill/>
            <a:ln w="38100">
              <a:solidFill>
                <a:srgbClr val="FFAE0D"/>
              </a:solidFill>
            </a:ln>
            <a:extLst>
              <a:ext uri="{53640926-AAD7-44D8-BBD7-CCE9431645EC}">
                <a14:shadowObscured xmlns:a14="http://schemas.microsoft.com/office/drawing/2010/main"/>
              </a:ext>
            </a:extLst>
          </p:spPr>
        </p:pic>
        <p:sp>
          <p:nvSpPr>
            <p:cNvPr id="39" name="Rectangle 38">
              <a:extLst>
                <a:ext uri="{FF2B5EF4-FFF2-40B4-BE49-F238E27FC236}">
                  <a16:creationId xmlns:a16="http://schemas.microsoft.com/office/drawing/2014/main" id="{5D6AF240-A32B-41EB-A8F0-4B3B00B0FF98}"/>
                </a:ext>
              </a:extLst>
            </p:cNvPr>
            <p:cNvSpPr/>
            <p:nvPr/>
          </p:nvSpPr>
          <p:spPr>
            <a:xfrm>
              <a:off x="7726853" y="4397448"/>
              <a:ext cx="3870788" cy="67756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bg1"/>
                  </a:solidFill>
                </a:rPr>
                <a:t>PRODUCTION RECORDS</a:t>
              </a:r>
            </a:p>
            <a:p>
              <a:pPr algn="ctr"/>
              <a:r>
                <a:rPr lang="en-US" b="1" dirty="0">
                  <a:solidFill>
                    <a:schemeClr val="bg1"/>
                  </a:solidFill>
                </a:rPr>
                <a:t>(Reimbursable Meals)</a:t>
              </a:r>
            </a:p>
          </p:txBody>
        </p:sp>
        <p:sp>
          <p:nvSpPr>
            <p:cNvPr id="40" name="TextBox 39">
              <a:extLst>
                <a:ext uri="{FF2B5EF4-FFF2-40B4-BE49-F238E27FC236}">
                  <a16:creationId xmlns:a16="http://schemas.microsoft.com/office/drawing/2014/main" id="{47B3E2AA-9DFA-44F0-AB6D-378F81794059}"/>
                </a:ext>
              </a:extLst>
            </p:cNvPr>
            <p:cNvSpPr txBox="1"/>
            <p:nvPr/>
          </p:nvSpPr>
          <p:spPr>
            <a:xfrm>
              <a:off x="8951046" y="2731277"/>
              <a:ext cx="1422400" cy="1323439"/>
            </a:xfrm>
            <a:prstGeom prst="rect">
              <a:avLst/>
            </a:prstGeom>
            <a:grpFill/>
          </p:spPr>
          <p:txBody>
            <a:bodyPr wrap="square" rtlCol="0">
              <a:spAutoFit/>
            </a:bodyPr>
            <a:lstStyle/>
            <a:p>
              <a:pPr algn="ctr"/>
              <a:r>
                <a:rPr lang="en-US" sz="8000" b="1" dirty="0">
                  <a:solidFill>
                    <a:schemeClr val="bg1"/>
                  </a:solidFill>
                </a:rPr>
                <a:t>81</a:t>
              </a:r>
              <a:endParaRPr lang="en-US" b="1" dirty="0">
                <a:solidFill>
                  <a:schemeClr val="bg1"/>
                </a:solidFill>
              </a:endParaRPr>
            </a:p>
          </p:txBody>
        </p:sp>
      </p:grpSp>
      <p:sp>
        <p:nvSpPr>
          <p:cNvPr id="41" name="TextBox 40">
            <a:extLst>
              <a:ext uri="{FF2B5EF4-FFF2-40B4-BE49-F238E27FC236}">
                <a16:creationId xmlns:a16="http://schemas.microsoft.com/office/drawing/2014/main" id="{A5C5E804-CAEC-404A-A7F7-13EFAABE9D37}"/>
              </a:ext>
            </a:extLst>
          </p:cNvPr>
          <p:cNvSpPr txBox="1"/>
          <p:nvPr/>
        </p:nvSpPr>
        <p:spPr>
          <a:xfrm>
            <a:off x="1193766" y="2731907"/>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47</a:t>
            </a:r>
            <a:endParaRPr lang="en-US" b="1" dirty="0">
              <a:solidFill>
                <a:schemeClr val="bg1"/>
              </a:solidFill>
            </a:endParaRPr>
          </a:p>
        </p:txBody>
      </p:sp>
      <p:grpSp>
        <p:nvGrpSpPr>
          <p:cNvPr id="5" name="Group 4">
            <a:extLst>
              <a:ext uri="{FF2B5EF4-FFF2-40B4-BE49-F238E27FC236}">
                <a16:creationId xmlns:a16="http://schemas.microsoft.com/office/drawing/2014/main" id="{14CCC739-159F-5A3E-CE6D-2495A56053FE}"/>
              </a:ext>
            </a:extLst>
          </p:cNvPr>
          <p:cNvGrpSpPr/>
          <p:nvPr/>
        </p:nvGrpSpPr>
        <p:grpSpPr>
          <a:xfrm>
            <a:off x="4290811" y="1816918"/>
            <a:ext cx="2540741" cy="3331976"/>
            <a:chOff x="4290811" y="1816918"/>
            <a:chExt cx="2540741" cy="3331976"/>
          </a:xfrm>
        </p:grpSpPr>
        <p:pic>
          <p:nvPicPr>
            <p:cNvPr id="33" name="Picture 32">
              <a:extLst>
                <a:ext uri="{FF2B5EF4-FFF2-40B4-BE49-F238E27FC236}">
                  <a16:creationId xmlns:a16="http://schemas.microsoft.com/office/drawing/2014/main" id="{F6446170-1408-45B8-B7F8-BB103A2C6B0F}"/>
                </a:ext>
              </a:extLst>
            </p:cNvPr>
            <p:cNvPicPr/>
            <p:nvPr/>
          </p:nvPicPr>
          <p:blipFill rotWithShape="1">
            <a:blip r:embed="rId6"/>
            <a:srcRect l="60577" t="15493" r="13475" b="14202"/>
            <a:stretch/>
          </p:blipFill>
          <p:spPr bwMode="auto">
            <a:xfrm rot="16200000">
              <a:off x="4120735" y="1992353"/>
              <a:ext cx="2886251" cy="2535382"/>
            </a:xfrm>
            <a:prstGeom prst="rect">
              <a:avLst/>
            </a:prstGeom>
            <a:ln w="28575">
              <a:solidFill>
                <a:srgbClr val="000000"/>
              </a:solidFill>
            </a:ln>
            <a:extLst>
              <a:ext uri="{53640926-AAD7-44D8-BBD7-CCE9431645EC}">
                <a14:shadowObscured xmlns:a14="http://schemas.microsoft.com/office/drawing/2010/main"/>
              </a:ext>
            </a:extLst>
          </p:spPr>
        </p:pic>
        <p:sp>
          <p:nvSpPr>
            <p:cNvPr id="37" name="Rectangle 36">
              <a:extLst>
                <a:ext uri="{FF2B5EF4-FFF2-40B4-BE49-F238E27FC236}">
                  <a16:creationId xmlns:a16="http://schemas.microsoft.com/office/drawing/2014/main" id="{45342AD4-3D09-42B3-B4BE-101BF545B75B}"/>
                </a:ext>
              </a:extLst>
            </p:cNvPr>
            <p:cNvSpPr/>
            <p:nvPr/>
          </p:nvSpPr>
          <p:spPr>
            <a:xfrm>
              <a:off x="4290811" y="4714691"/>
              <a:ext cx="2535383" cy="434203"/>
            </a:xfrm>
            <a:prstGeom prst="rect">
              <a:avLst/>
            </a:prstGeom>
            <a:solidFill>
              <a:schemeClr val="tx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rPr>
                <a:t>Community Roster</a:t>
              </a:r>
            </a:p>
          </p:txBody>
        </p:sp>
        <p:sp>
          <p:nvSpPr>
            <p:cNvPr id="42" name="TextBox 41">
              <a:extLst>
                <a:ext uri="{FF2B5EF4-FFF2-40B4-BE49-F238E27FC236}">
                  <a16:creationId xmlns:a16="http://schemas.microsoft.com/office/drawing/2014/main" id="{29881938-CBB2-4475-B00A-3468A5B6B2D1}"/>
                </a:ext>
              </a:extLst>
            </p:cNvPr>
            <p:cNvSpPr txBox="1"/>
            <p:nvPr/>
          </p:nvSpPr>
          <p:spPr>
            <a:xfrm>
              <a:off x="4909660" y="2730345"/>
              <a:ext cx="1422400" cy="1323439"/>
            </a:xfrm>
            <a:prstGeom prst="rect">
              <a:avLst/>
            </a:prstGeom>
            <a:solidFill>
              <a:schemeClr val="tx2">
                <a:lumMod val="50000"/>
              </a:schemeClr>
            </a:solidFill>
          </p:spPr>
          <p:txBody>
            <a:bodyPr wrap="square" rtlCol="0">
              <a:spAutoFit/>
            </a:bodyPr>
            <a:lstStyle/>
            <a:p>
              <a:pPr algn="ctr"/>
              <a:r>
                <a:rPr lang="en-US" sz="8000" b="1" dirty="0">
                  <a:solidFill>
                    <a:schemeClr val="bg1"/>
                  </a:solidFill>
                </a:rPr>
                <a:t>34</a:t>
              </a:r>
              <a:endParaRPr lang="en-US" b="1" dirty="0">
                <a:solidFill>
                  <a:schemeClr val="bg1"/>
                </a:solidFill>
              </a:endParaRPr>
            </a:p>
          </p:txBody>
        </p:sp>
      </p:grpSp>
      <p:sp>
        <p:nvSpPr>
          <p:cNvPr id="43" name="Title 3">
            <a:extLst>
              <a:ext uri="{FF2B5EF4-FFF2-40B4-BE49-F238E27FC236}">
                <a16:creationId xmlns:a16="http://schemas.microsoft.com/office/drawing/2014/main" id="{5FEF8E0A-651D-4CCF-8DF5-AE844E8B0E5C}"/>
              </a:ext>
            </a:extLst>
          </p:cNvPr>
          <p:cNvSpPr txBox="1">
            <a:spLocks/>
          </p:cNvSpPr>
          <p:nvPr/>
        </p:nvSpPr>
        <p:spPr>
          <a:xfrm>
            <a:off x="37791" y="5734698"/>
            <a:ext cx="8753284"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algn="l"/>
            <a:r>
              <a:rPr lang="en-US" sz="2000" dirty="0">
                <a:solidFill>
                  <a:schemeClr val="bg1"/>
                </a:solidFill>
                <a:latin typeface="Century Gothic" panose="020B0502020202020204" pitchFamily="34" charset="0"/>
              </a:rPr>
              <a:t>Reimbursable meal counts on the Production Record must support the ASP Grid Sheet and the Community Roster. </a:t>
            </a:r>
          </a:p>
        </p:txBody>
      </p:sp>
    </p:spTree>
    <p:custDataLst>
      <p:tags r:id="rId1"/>
    </p:custDataLst>
    <p:extLst>
      <p:ext uri="{BB962C8B-B14F-4D97-AF65-F5344CB8AC3E}">
        <p14:creationId xmlns:p14="http://schemas.microsoft.com/office/powerpoint/2010/main" val="306449895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5082328" y="233362"/>
            <a:ext cx="7548165" cy="1143000"/>
          </a:xfrm>
        </p:spPr>
        <p:txBody>
          <a:bodyPr>
            <a:noAutofit/>
          </a:bodyPr>
          <a:lstStyle/>
          <a:p>
            <a:r>
              <a:rPr lang="en-US" dirty="0"/>
              <a:t>Do Not Back Out Leftovers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5606717" y="1582221"/>
            <a:ext cx="6499388" cy="4541852"/>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600"/>
              </a:spcAft>
              <a:buNone/>
            </a:pPr>
            <a:r>
              <a:rPr lang="en-US" altLang="en-US" sz="2400" dirty="0">
                <a:solidFill>
                  <a:schemeClr val="bg1"/>
                </a:solidFill>
                <a:latin typeface="Century Gothic" panose="020B0502020202020204" pitchFamily="34" charset="0"/>
              </a:rPr>
              <a:t>“Backing out” is when leftovers are subtracted from the meals prepared to determine the meal count.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“Backing out” leftovers is strictly prohibited</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 counts are obtained from the amounts recorded on the ASP Supper Grid Sheet and the Community Roster</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It is not possible to claim more meals than the amount prepared on the production worksheet</a:t>
            </a:r>
          </a:p>
          <a:p>
            <a:pPr lvl="1">
              <a:spcBef>
                <a:spcPts val="0"/>
              </a:spcBef>
              <a:spcAft>
                <a:spcPts val="400"/>
              </a:spcAft>
              <a:buFont typeface="Wingdings" panose="05000000000000000000" pitchFamily="2" charset="2"/>
              <a:buChar char="Ø"/>
            </a:pPr>
            <a:r>
              <a:rPr lang="en-US" altLang="en-US" sz="2400" dirty="0">
                <a:solidFill>
                  <a:schemeClr val="bg1"/>
                </a:solidFill>
                <a:latin typeface="Century Gothic" panose="020B0502020202020204" pitchFamily="34" charset="0"/>
              </a:rPr>
              <a:t>Meals must be recorded accurately</a:t>
            </a:r>
          </a:p>
          <a:p>
            <a:pPr marL="0" indent="0">
              <a:spcBef>
                <a:spcPts val="0"/>
              </a:spcBef>
              <a:buNone/>
            </a:pPr>
            <a:endParaRPr lang="en-US" altLang="en-US" sz="26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C25099A0-5A7F-8917-2A42-E52802626A4F}"/>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673768" y="233362"/>
            <a:ext cx="4814530" cy="5197642"/>
          </a:xfrm>
          <a:prstGeom prst="ellipse">
            <a:avLst/>
          </a:prstGeom>
          <a:ln w="63500" cap="rnd">
            <a:solidFill>
              <a:schemeClr val="bg1"/>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05E4CE7E-1B4A-526D-15FA-C2BB0B09BDAB}"/>
              </a:ext>
            </a:extLst>
          </p:cNvPr>
          <p:cNvSpPr/>
          <p:nvPr/>
        </p:nvSpPr>
        <p:spPr>
          <a:xfrm>
            <a:off x="-79361" y="4153237"/>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2E9FA6C2-E023-FF07-EFAB-AB45F42196AD}"/>
              </a:ext>
            </a:extLst>
          </p:cNvPr>
          <p:cNvSpPr/>
          <p:nvPr/>
        </p:nvSpPr>
        <p:spPr>
          <a:xfrm>
            <a:off x="1170109" y="5431004"/>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84557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5945DF6-833C-311B-0661-7B0BF8EE95AB}"/>
              </a:ext>
            </a:extLst>
          </p:cNvPr>
          <p:cNvSpPr/>
          <p:nvPr/>
        </p:nvSpPr>
        <p:spPr>
          <a:xfrm>
            <a:off x="2820645" y="560084"/>
            <a:ext cx="6209163" cy="5737831"/>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043256C8-B4CE-40FC-9971-DE4E3097D102}"/>
              </a:ext>
            </a:extLst>
          </p:cNvPr>
          <p:cNvSpPr>
            <a:spLocks noGrp="1"/>
          </p:cNvSpPr>
          <p:nvPr>
            <p:ph sz="half" idx="2"/>
          </p:nvPr>
        </p:nvSpPr>
        <p:spPr>
          <a:xfrm>
            <a:off x="3419220" y="2624371"/>
            <a:ext cx="5070030" cy="3684588"/>
          </a:xfrm>
        </p:spPr>
        <p:txBody>
          <a:bodyPr vert="horz" lIns="91440" tIns="45720" rIns="91440" bIns="45720" rtlCol="0" anchor="t">
            <a:noAutofit/>
          </a:bodyPr>
          <a:lstStyle/>
          <a:p>
            <a:pPr marL="0" indent="0" algn="ctr">
              <a:spcBef>
                <a:spcPts val="0"/>
              </a:spcBef>
              <a:spcAft>
                <a:spcPts val="800"/>
              </a:spcAft>
              <a:buNone/>
            </a:pPr>
            <a:r>
              <a:rPr lang="en-US" sz="2200" dirty="0">
                <a:solidFill>
                  <a:schemeClr val="bg1"/>
                </a:solidFill>
                <a:latin typeface="Century Gothic" panose="020B0502020202020204" pitchFamily="34" charset="0"/>
              </a:rPr>
              <a:t>Food Service Division (FSD) is required to provide annual CACFP supper training to all Food Services Staff (FS), After School Early Childhood Program (AECP) Staff, and After School Program (ASP) Staff before the start of every school year, new program, and to new employees.</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514102" y="1267595"/>
            <a:ext cx="10515600" cy="1325563"/>
          </a:xfrm>
        </p:spPr>
        <p:txBody>
          <a:bodyPr>
            <a:noAutofit/>
          </a:bodyPr>
          <a:lstStyle/>
          <a:p>
            <a:pPr algn="l"/>
            <a:r>
              <a:rPr lang="en-US" sz="8800" dirty="0">
                <a:solidFill>
                  <a:schemeClr val="bg1"/>
                </a:solidFill>
              </a:rPr>
              <a:t>Annual Training</a:t>
            </a:r>
          </a:p>
        </p:txBody>
      </p:sp>
      <p:sp>
        <p:nvSpPr>
          <p:cNvPr id="6" name="Flowchart: Connector 5">
            <a:extLst>
              <a:ext uri="{FF2B5EF4-FFF2-40B4-BE49-F238E27FC236}">
                <a16:creationId xmlns:a16="http://schemas.microsoft.com/office/drawing/2014/main" id="{5A50CDE6-4468-9A8F-75EA-6327F97E15DA}"/>
              </a:ext>
            </a:extLst>
          </p:cNvPr>
          <p:cNvSpPr/>
          <p:nvPr/>
        </p:nvSpPr>
        <p:spPr>
          <a:xfrm>
            <a:off x="7738631" y="469352"/>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7CF470FE-C15A-63DD-C305-60401C678BAB}"/>
              </a:ext>
            </a:extLst>
          </p:cNvPr>
          <p:cNvSpPr/>
          <p:nvPr/>
        </p:nvSpPr>
        <p:spPr>
          <a:xfrm>
            <a:off x="3145822" y="5465122"/>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A7EBD38B-F354-FB8E-4C5D-4372C68C9A70}"/>
              </a:ext>
            </a:extLst>
          </p:cNvPr>
          <p:cNvSpPr/>
          <p:nvPr/>
        </p:nvSpPr>
        <p:spPr>
          <a:xfrm>
            <a:off x="8736731" y="42985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63A7E55-15FC-D2CE-A7D2-0D3ACF578423}"/>
              </a:ext>
            </a:extLst>
          </p:cNvPr>
          <p:cNvSpPr/>
          <p:nvPr/>
        </p:nvSpPr>
        <p:spPr>
          <a:xfrm>
            <a:off x="1652122" y="2404606"/>
            <a:ext cx="1441921"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660070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CFEFA71C-C52A-EEDB-57F4-CF84D2E878E2}"/>
              </a:ext>
            </a:extLst>
          </p:cNvPr>
          <p:cNvSpPr/>
          <p:nvPr/>
        </p:nvSpPr>
        <p:spPr>
          <a:xfrm>
            <a:off x="5783867"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37D9B344-E9D0-2308-307A-C6B47DC2EAE3}"/>
              </a:ext>
            </a:extLst>
          </p:cNvPr>
          <p:cNvSpPr/>
          <p:nvPr/>
        </p:nvSpPr>
        <p:spPr>
          <a:xfrm>
            <a:off x="-193087"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6479464" y="2233801"/>
            <a:ext cx="5712536" cy="2390398"/>
          </a:xfrm>
          <a:prstGeom prst="rect">
            <a:avLst/>
          </a:prstGeom>
        </p:spPr>
        <p:txBody>
          <a:bodyPr wrap="square">
            <a:spAutoFit/>
          </a:bodyPr>
          <a:lstStyle/>
          <a:p>
            <a:pPr>
              <a:spcAft>
                <a:spcPts val="400"/>
              </a:spcAft>
            </a:pPr>
            <a:r>
              <a:rPr lang="en-US" sz="2400" dirty="0">
                <a:solidFill>
                  <a:schemeClr val="tx2">
                    <a:lumMod val="50000"/>
                  </a:schemeClr>
                </a:solidFill>
                <a:latin typeface="Century Gothic" panose="020B0502020202020204" pitchFamily="34" charset="0"/>
              </a:rPr>
              <a:t>Claiming is the request for reimbursement that FSD submits to the California Department of Social Services. FSD obtains this information from the Newton CMS system.</a:t>
            </a:r>
          </a:p>
          <a:p>
            <a:pPr>
              <a:spcAft>
                <a:spcPts val="400"/>
              </a:spcAft>
              <a:buFont typeface="Wingdings" panose="05000000000000000000" pitchFamily="2" charset="2"/>
              <a:buChar char="Ø"/>
            </a:pPr>
            <a:endParaRPr lang="en-US" sz="2600" dirty="0">
              <a:solidFill>
                <a:srgbClr val="000000"/>
              </a:solidFill>
              <a:latin typeface="Century Gothic" panose="020B0502020202020204" pitchFamily="34" charset="0"/>
            </a:endParaRP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4717085" y="556604"/>
            <a:ext cx="8390747"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7200" dirty="0">
                <a:solidFill>
                  <a:schemeClr val="tx2">
                    <a:lumMod val="50000"/>
                  </a:schemeClr>
                </a:solidFill>
                <a:latin typeface="Onyx" panose="04050602080702020203" pitchFamily="82" charset="0"/>
              </a:rPr>
              <a:t>Claiming for</a:t>
            </a:r>
          </a:p>
          <a:p>
            <a:r>
              <a:rPr lang="en-US" sz="7200" dirty="0">
                <a:solidFill>
                  <a:schemeClr val="tx2">
                    <a:lumMod val="50000"/>
                  </a:schemeClr>
                </a:solidFill>
                <a:latin typeface="Onyx" panose="04050602080702020203" pitchFamily="82" charset="0"/>
              </a:rPr>
              <a:t> Reimbursement</a:t>
            </a:r>
          </a:p>
        </p:txBody>
      </p:sp>
      <p:sp>
        <p:nvSpPr>
          <p:cNvPr id="23" name="Rectangle 22">
            <a:extLst>
              <a:ext uri="{FF2B5EF4-FFF2-40B4-BE49-F238E27FC236}">
                <a16:creationId xmlns:a16="http://schemas.microsoft.com/office/drawing/2014/main" id="{CDFC81D8-55C0-4118-915F-15FC5AC541C9}"/>
              </a:ext>
            </a:extLst>
          </p:cNvPr>
          <p:cNvSpPr/>
          <p:nvPr/>
        </p:nvSpPr>
        <p:spPr>
          <a:xfrm>
            <a:off x="6250800" y="4154103"/>
            <a:ext cx="5557549" cy="2086212"/>
          </a:xfrm>
          <a:prstGeom prst="rect">
            <a:avLst/>
          </a:prstGeom>
        </p:spPr>
        <p:txBody>
          <a:bodyPr wrap="square">
            <a:spAutoFit/>
          </a:bodyPr>
          <a:lstStyle/>
          <a:p>
            <a:pPr lvl="2" indent="-344488">
              <a:buFont typeface="Wingdings" panose="05000000000000000000" pitchFamily="2" charset="2"/>
              <a:buChar char="Ø"/>
            </a:pPr>
            <a:r>
              <a:rPr lang="en-US" sz="2200" dirty="0">
                <a:solidFill>
                  <a:schemeClr val="tx2">
                    <a:lumMod val="50000"/>
                  </a:schemeClr>
                </a:solidFill>
                <a:latin typeface="Century Gothic" panose="020B0502020202020204" pitchFamily="34" charset="0"/>
              </a:rPr>
              <a:t>Meal counts are obtained from ASP Supper Grid Sheet and Community Roster combined</a:t>
            </a:r>
          </a:p>
          <a:p>
            <a:pPr lvl="2" indent="-344488" defTabSz="914400">
              <a:lnSpc>
                <a:spcPct val="90000"/>
              </a:lnSpc>
              <a:spcBef>
                <a:spcPts val="500"/>
              </a:spcBef>
              <a:buFont typeface="Wingdings" panose="05000000000000000000" pitchFamily="2" charset="2"/>
              <a:buChar char="Ø"/>
              <a:defRPr/>
            </a:pPr>
            <a:r>
              <a:rPr lang="en-US" sz="2200" dirty="0">
                <a:solidFill>
                  <a:schemeClr val="tx2">
                    <a:lumMod val="50000"/>
                  </a:schemeClr>
                </a:solidFill>
                <a:latin typeface="Century Gothic" panose="020B0502020202020204" pitchFamily="34" charset="0"/>
              </a:rPr>
              <a:t>Manager inputs the total meal count under the </a:t>
            </a:r>
            <a:r>
              <a:rPr lang="en-US" sz="2200" b="1" dirty="0">
                <a:solidFill>
                  <a:schemeClr val="tx2">
                    <a:lumMod val="50000"/>
                  </a:schemeClr>
                </a:solidFill>
                <a:latin typeface="Century Gothic" panose="020B0502020202020204" pitchFamily="34" charset="0"/>
              </a:rPr>
              <a:t>MISC counts </a:t>
            </a:r>
            <a:r>
              <a:rPr lang="en-US" sz="2200" dirty="0">
                <a:solidFill>
                  <a:schemeClr val="tx2">
                    <a:lumMod val="50000"/>
                  </a:schemeClr>
                </a:solidFill>
                <a:latin typeface="Century Gothic" panose="020B0502020202020204" pitchFamily="34" charset="0"/>
              </a:rPr>
              <a:t>tab in the Newton CMS system</a:t>
            </a:r>
          </a:p>
        </p:txBody>
      </p:sp>
      <p:sp>
        <p:nvSpPr>
          <p:cNvPr id="6" name="Flowchart: Connector 5">
            <a:extLst>
              <a:ext uri="{FF2B5EF4-FFF2-40B4-BE49-F238E27FC236}">
                <a16:creationId xmlns:a16="http://schemas.microsoft.com/office/drawing/2014/main" id="{A7051A39-E8D2-72B9-102A-C7BEE377AFEB}"/>
              </a:ext>
            </a:extLst>
          </p:cNvPr>
          <p:cNvSpPr/>
          <p:nvPr/>
        </p:nvSpPr>
        <p:spPr>
          <a:xfrm>
            <a:off x="383651" y="5124048"/>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A2B6C837-F55B-70B4-E6A4-75BC1CE0A3FC}"/>
              </a:ext>
            </a:extLst>
          </p:cNvPr>
          <p:cNvSpPr/>
          <p:nvPr/>
        </p:nvSpPr>
        <p:spPr>
          <a:xfrm>
            <a:off x="1265272" y="624031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1" name="Picture 10" descr="A group of tables with numbers&#10;&#10;Description automatically generated with medium confidence">
            <a:extLst>
              <a:ext uri="{FF2B5EF4-FFF2-40B4-BE49-F238E27FC236}">
                <a16:creationId xmlns:a16="http://schemas.microsoft.com/office/drawing/2014/main" id="{44CA6C7C-36C9-E09F-B00F-71E04EC63687}"/>
              </a:ext>
            </a:extLst>
          </p:cNvPr>
          <p:cNvPicPr>
            <a:picLocks noChangeAspect="1"/>
          </p:cNvPicPr>
          <p:nvPr/>
        </p:nvPicPr>
        <p:blipFill>
          <a:blip r:embed="rId3"/>
          <a:stretch>
            <a:fillRect/>
          </a:stretch>
        </p:blipFill>
        <p:spPr>
          <a:xfrm>
            <a:off x="2433893" y="2409107"/>
            <a:ext cx="2474431" cy="3199627"/>
          </a:xfrm>
          <a:prstGeom prst="rect">
            <a:avLst/>
          </a:prstGeom>
        </p:spPr>
      </p:pic>
      <p:pic>
        <p:nvPicPr>
          <p:cNvPr id="9" name="Picture 8" descr="A white sheet with black lines&#10;&#10;Description automatically generated">
            <a:extLst>
              <a:ext uri="{FF2B5EF4-FFF2-40B4-BE49-F238E27FC236}">
                <a16:creationId xmlns:a16="http://schemas.microsoft.com/office/drawing/2014/main" id="{3688A3A6-3E30-70B3-E893-C05E288D56FA}"/>
              </a:ext>
            </a:extLst>
          </p:cNvPr>
          <p:cNvPicPr>
            <a:picLocks noChangeAspect="1"/>
          </p:cNvPicPr>
          <p:nvPr/>
        </p:nvPicPr>
        <p:blipFill>
          <a:blip r:embed="rId4"/>
          <a:stretch>
            <a:fillRect/>
          </a:stretch>
        </p:blipFill>
        <p:spPr>
          <a:xfrm>
            <a:off x="930002" y="809293"/>
            <a:ext cx="2485495" cy="3199627"/>
          </a:xfrm>
          <a:prstGeom prst="rect">
            <a:avLst/>
          </a:prstGeom>
        </p:spPr>
      </p:pic>
    </p:spTree>
    <p:extLst>
      <p:ext uri="{BB962C8B-B14F-4D97-AF65-F5344CB8AC3E}">
        <p14:creationId xmlns:p14="http://schemas.microsoft.com/office/powerpoint/2010/main" val="3457398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7DD4481F-E9F5-AA26-4489-832AD25EEBF8}"/>
              </a:ext>
            </a:extLst>
          </p:cNvPr>
          <p:cNvSpPr/>
          <p:nvPr/>
        </p:nvSpPr>
        <p:spPr>
          <a:xfrm>
            <a:off x="-2650495" y="-1477986"/>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58E93938-7120-F0D8-D907-4F68796897ED}"/>
              </a:ext>
            </a:extLst>
          </p:cNvPr>
          <p:cNvSpPr/>
          <p:nvPr/>
        </p:nvSpPr>
        <p:spPr>
          <a:xfrm>
            <a:off x="6145368"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104AA5F-441D-B85D-8172-0ECE0A82636E}"/>
              </a:ext>
            </a:extLst>
          </p:cNvPr>
          <p:cNvSpPr>
            <a:spLocks noGrp="1"/>
          </p:cNvSpPr>
          <p:nvPr>
            <p:ph type="title"/>
          </p:nvPr>
        </p:nvSpPr>
        <p:spPr>
          <a:xfrm>
            <a:off x="-540895" y="428660"/>
            <a:ext cx="6299200" cy="1143000"/>
          </a:xfrm>
        </p:spPr>
        <p:txBody>
          <a:bodyPr/>
          <a:lstStyle/>
          <a:p>
            <a:r>
              <a:rPr lang="en-US" sz="7200" dirty="0">
                <a:solidFill>
                  <a:srgbClr val="002060"/>
                </a:solidFill>
              </a:rPr>
              <a:t>Same Day Supper Meal Count Input</a:t>
            </a:r>
          </a:p>
        </p:txBody>
      </p:sp>
      <p:pic>
        <p:nvPicPr>
          <p:cNvPr id="13" name="Picture 12" descr="A screenshot of a computer&#10;&#10;AI-generated content may be incorrect.">
            <a:extLst>
              <a:ext uri="{FF2B5EF4-FFF2-40B4-BE49-F238E27FC236}">
                <a16:creationId xmlns:a16="http://schemas.microsoft.com/office/drawing/2014/main" id="{997888B8-AA16-4535-FEFF-9039DC8966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7520" y="1591053"/>
            <a:ext cx="4857906" cy="2862255"/>
          </a:xfrm>
          <a:prstGeom prst="rect">
            <a:avLst/>
          </a:prstGeom>
        </p:spPr>
      </p:pic>
      <p:pic>
        <p:nvPicPr>
          <p:cNvPr id="4" name="Picture 3" descr="Monitor PNG Image - PurePNG | Free transparent CC0 PNG Image Library">
            <a:extLst>
              <a:ext uri="{FF2B5EF4-FFF2-40B4-BE49-F238E27FC236}">
                <a16:creationId xmlns:a16="http://schemas.microsoft.com/office/drawing/2014/main" id="{0B392A53-13ED-CC08-052B-1818D4EE477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6670624" y="1298126"/>
            <a:ext cx="5451698" cy="426174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605977D-8FD8-0876-18AA-9988D1AA8B09}"/>
              </a:ext>
            </a:extLst>
          </p:cNvPr>
          <p:cNvSpPr txBox="1"/>
          <p:nvPr/>
        </p:nvSpPr>
        <p:spPr>
          <a:xfrm>
            <a:off x="58323" y="2171252"/>
            <a:ext cx="5837525"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When supper meal counts are entered the same day of service for reimbursement:</a:t>
            </a:r>
          </a:p>
        </p:txBody>
      </p:sp>
      <p:sp>
        <p:nvSpPr>
          <p:cNvPr id="16" name="TextBox 15">
            <a:extLst>
              <a:ext uri="{FF2B5EF4-FFF2-40B4-BE49-F238E27FC236}">
                <a16:creationId xmlns:a16="http://schemas.microsoft.com/office/drawing/2014/main" id="{58C7935D-76FC-AA21-5B1E-F414287F0D87}"/>
              </a:ext>
            </a:extLst>
          </p:cNvPr>
          <p:cNvSpPr txBox="1"/>
          <p:nvPr/>
        </p:nvSpPr>
        <p:spPr>
          <a:xfrm>
            <a:off x="69678" y="3324977"/>
            <a:ext cx="5837525" cy="830997"/>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Click “Post Operating Day” in the daily checklist on the left hand side.</a:t>
            </a:r>
          </a:p>
        </p:txBody>
      </p:sp>
      <p:sp>
        <p:nvSpPr>
          <p:cNvPr id="27" name="TextBox 26">
            <a:extLst>
              <a:ext uri="{FF2B5EF4-FFF2-40B4-BE49-F238E27FC236}">
                <a16:creationId xmlns:a16="http://schemas.microsoft.com/office/drawing/2014/main" id="{B7834067-3097-50B3-200F-CC06D2E92E55}"/>
              </a:ext>
            </a:extLst>
          </p:cNvPr>
          <p:cNvSpPr txBox="1"/>
          <p:nvPr/>
        </p:nvSpPr>
        <p:spPr>
          <a:xfrm>
            <a:off x="58323" y="4135377"/>
            <a:ext cx="5078055" cy="830997"/>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Enter supper meal counts on the “MISC Counts” tab.</a:t>
            </a:r>
          </a:p>
        </p:txBody>
      </p:sp>
      <p:sp>
        <p:nvSpPr>
          <p:cNvPr id="8" name="TextBox 7">
            <a:extLst>
              <a:ext uri="{FF2B5EF4-FFF2-40B4-BE49-F238E27FC236}">
                <a16:creationId xmlns:a16="http://schemas.microsoft.com/office/drawing/2014/main" id="{4D1E3EE7-0D25-2E0C-50D4-9C21484CA19D}"/>
              </a:ext>
            </a:extLst>
          </p:cNvPr>
          <p:cNvSpPr txBox="1"/>
          <p:nvPr/>
        </p:nvSpPr>
        <p:spPr>
          <a:xfrm>
            <a:off x="43654" y="4930526"/>
            <a:ext cx="5110570"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Return to the “Bank Deposit” Tab. Click Reviewed then OK and your day has been posted.</a:t>
            </a:r>
          </a:p>
        </p:txBody>
      </p:sp>
      <p:pic>
        <p:nvPicPr>
          <p:cNvPr id="30" name="Picture 29" descr="A screenshot of a computer&#10;&#10;AI-generated content may be incorrect.">
            <a:extLst>
              <a:ext uri="{FF2B5EF4-FFF2-40B4-BE49-F238E27FC236}">
                <a16:creationId xmlns:a16="http://schemas.microsoft.com/office/drawing/2014/main" id="{B01ED5B6-7313-02CC-39ED-F41D3E55B55D}"/>
              </a:ext>
            </a:extLst>
          </p:cNvPr>
          <p:cNvPicPr>
            <a:picLocks noChangeAspect="1"/>
          </p:cNvPicPr>
          <p:nvPr/>
        </p:nvPicPr>
        <p:blipFill>
          <a:blip r:embed="rId5"/>
          <a:stretch>
            <a:fillRect/>
          </a:stretch>
        </p:blipFill>
        <p:spPr>
          <a:xfrm>
            <a:off x="7922156" y="1931909"/>
            <a:ext cx="2948633" cy="2180542"/>
          </a:xfrm>
          <a:prstGeom prst="rect">
            <a:avLst/>
          </a:prstGeom>
        </p:spPr>
      </p:pic>
      <p:cxnSp>
        <p:nvCxnSpPr>
          <p:cNvPr id="33" name="Straight Arrow Connector 32">
            <a:extLst>
              <a:ext uri="{FF2B5EF4-FFF2-40B4-BE49-F238E27FC236}">
                <a16:creationId xmlns:a16="http://schemas.microsoft.com/office/drawing/2014/main" id="{14703360-DA3D-907F-A521-EA3A7A8DCDEA}"/>
              </a:ext>
            </a:extLst>
          </p:cNvPr>
          <p:cNvCxnSpPr/>
          <p:nvPr/>
        </p:nvCxnSpPr>
        <p:spPr>
          <a:xfrm flipV="1">
            <a:off x="5486400" y="3211244"/>
            <a:ext cx="1388533" cy="666489"/>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35" name="Rectangle 34">
            <a:extLst>
              <a:ext uri="{FF2B5EF4-FFF2-40B4-BE49-F238E27FC236}">
                <a16:creationId xmlns:a16="http://schemas.microsoft.com/office/drawing/2014/main" id="{73D42092-9C0E-8F2C-A537-33858D026872}"/>
              </a:ext>
            </a:extLst>
          </p:cNvPr>
          <p:cNvSpPr/>
          <p:nvPr/>
        </p:nvSpPr>
        <p:spPr>
          <a:xfrm>
            <a:off x="6967519" y="3048000"/>
            <a:ext cx="657741" cy="163244"/>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7" name="Picture 36" descr="A screenshot of a computer&#10;&#10;AI-generated content may be incorrect.">
            <a:extLst>
              <a:ext uri="{FF2B5EF4-FFF2-40B4-BE49-F238E27FC236}">
                <a16:creationId xmlns:a16="http://schemas.microsoft.com/office/drawing/2014/main" id="{A751CE1E-12C6-525A-6BFC-3193393C47C0}"/>
              </a:ext>
            </a:extLst>
          </p:cNvPr>
          <p:cNvPicPr>
            <a:picLocks noChangeAspect="1"/>
          </p:cNvPicPr>
          <p:nvPr/>
        </p:nvPicPr>
        <p:blipFill>
          <a:blip r:embed="rId6"/>
          <a:stretch>
            <a:fillRect/>
          </a:stretch>
        </p:blipFill>
        <p:spPr>
          <a:xfrm>
            <a:off x="7922156" y="1931908"/>
            <a:ext cx="2939340" cy="2180543"/>
          </a:xfrm>
          <a:prstGeom prst="rect">
            <a:avLst/>
          </a:prstGeom>
        </p:spPr>
      </p:pic>
      <p:cxnSp>
        <p:nvCxnSpPr>
          <p:cNvPr id="39" name="Straight Arrow Connector 38">
            <a:extLst>
              <a:ext uri="{FF2B5EF4-FFF2-40B4-BE49-F238E27FC236}">
                <a16:creationId xmlns:a16="http://schemas.microsoft.com/office/drawing/2014/main" id="{BE0B9FFB-81D7-120B-4A24-442C783BF140}"/>
              </a:ext>
            </a:extLst>
          </p:cNvPr>
          <p:cNvCxnSpPr>
            <a:cxnSpLocks/>
            <a:stCxn id="27" idx="3"/>
          </p:cNvCxnSpPr>
          <p:nvPr/>
        </p:nvCxnSpPr>
        <p:spPr>
          <a:xfrm flipV="1">
            <a:off x="5136378" y="2171252"/>
            <a:ext cx="4160022" cy="2379624"/>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1" name="Rectangle 40">
            <a:extLst>
              <a:ext uri="{FF2B5EF4-FFF2-40B4-BE49-F238E27FC236}">
                <a16:creationId xmlns:a16="http://schemas.microsoft.com/office/drawing/2014/main" id="{9C74CBEF-E24D-463C-FE40-65CFD7CB4E35}"/>
              </a:ext>
            </a:extLst>
          </p:cNvPr>
          <p:cNvSpPr/>
          <p:nvPr/>
        </p:nvSpPr>
        <p:spPr>
          <a:xfrm>
            <a:off x="8974015" y="2637692"/>
            <a:ext cx="920262" cy="140677"/>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D9A95C8F-67E0-D006-BE26-03EC55A01E0C}"/>
              </a:ext>
            </a:extLst>
          </p:cNvPr>
          <p:cNvSpPr txBox="1"/>
          <p:nvPr/>
        </p:nvSpPr>
        <p:spPr>
          <a:xfrm>
            <a:off x="8930583" y="2608003"/>
            <a:ext cx="274434" cy="200055"/>
          </a:xfrm>
          <a:prstGeom prst="rect">
            <a:avLst/>
          </a:prstGeom>
          <a:noFill/>
        </p:spPr>
        <p:txBody>
          <a:bodyPr wrap="none" rtlCol="0">
            <a:spAutoFit/>
          </a:bodyPr>
          <a:lstStyle/>
          <a:p>
            <a:r>
              <a:rPr lang="en-US" sz="700" dirty="0">
                <a:solidFill>
                  <a:srgbClr val="FF0000"/>
                </a:solidFill>
              </a:rPr>
              <a:t>60</a:t>
            </a:r>
          </a:p>
        </p:txBody>
      </p:sp>
      <p:pic>
        <p:nvPicPr>
          <p:cNvPr id="44" name="Picture 43" descr="A screenshot of a computer&#10;&#10;AI-generated content may be incorrect.">
            <a:extLst>
              <a:ext uri="{FF2B5EF4-FFF2-40B4-BE49-F238E27FC236}">
                <a16:creationId xmlns:a16="http://schemas.microsoft.com/office/drawing/2014/main" id="{DBCDC2AB-0172-0B2F-EF34-6DCBEBF9F9AD}"/>
              </a:ext>
            </a:extLst>
          </p:cNvPr>
          <p:cNvPicPr>
            <a:picLocks noChangeAspect="1"/>
          </p:cNvPicPr>
          <p:nvPr/>
        </p:nvPicPr>
        <p:blipFill>
          <a:blip r:embed="rId7"/>
          <a:stretch>
            <a:fillRect/>
          </a:stretch>
        </p:blipFill>
        <p:spPr>
          <a:xfrm>
            <a:off x="7931721" y="1931907"/>
            <a:ext cx="2960695" cy="2176278"/>
          </a:xfrm>
          <a:prstGeom prst="rect">
            <a:avLst/>
          </a:prstGeom>
        </p:spPr>
      </p:pic>
      <p:cxnSp>
        <p:nvCxnSpPr>
          <p:cNvPr id="46" name="Straight Arrow Connector 45">
            <a:extLst>
              <a:ext uri="{FF2B5EF4-FFF2-40B4-BE49-F238E27FC236}">
                <a16:creationId xmlns:a16="http://schemas.microsoft.com/office/drawing/2014/main" id="{AD74DC28-76F0-7E21-5BB2-6976A368AF5B}"/>
              </a:ext>
            </a:extLst>
          </p:cNvPr>
          <p:cNvCxnSpPr/>
          <p:nvPr/>
        </p:nvCxnSpPr>
        <p:spPr>
          <a:xfrm flipV="1">
            <a:off x="4953000" y="2286000"/>
            <a:ext cx="5444067" cy="3471333"/>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pic>
        <p:nvPicPr>
          <p:cNvPr id="1026" name="Picture 2" descr="Free Red Check Mark Transparent, Download Free Red Check Mark Transparent png images, Free ...">
            <a:extLst>
              <a:ext uri="{FF2B5EF4-FFF2-40B4-BE49-F238E27FC236}">
                <a16:creationId xmlns:a16="http://schemas.microsoft.com/office/drawing/2014/main" id="{12FE0B11-E076-B6BB-8F9C-C1E1D8BD64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520728" y="2152891"/>
            <a:ext cx="75945" cy="79094"/>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Arrow Connector 47">
            <a:extLst>
              <a:ext uri="{FF2B5EF4-FFF2-40B4-BE49-F238E27FC236}">
                <a16:creationId xmlns:a16="http://schemas.microsoft.com/office/drawing/2014/main" id="{5CBDD501-2894-ED4A-AB0A-10D918E3A382}"/>
              </a:ext>
            </a:extLst>
          </p:cNvPr>
          <p:cNvCxnSpPr/>
          <p:nvPr/>
        </p:nvCxnSpPr>
        <p:spPr>
          <a:xfrm flipV="1">
            <a:off x="4953000" y="4021666"/>
            <a:ext cx="5214257" cy="1735667"/>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49" name="Rectangle 48">
            <a:extLst>
              <a:ext uri="{FF2B5EF4-FFF2-40B4-BE49-F238E27FC236}">
                <a16:creationId xmlns:a16="http://schemas.microsoft.com/office/drawing/2014/main" id="{C5A0BF4B-CD25-B018-879E-FCA7A33B74A2}"/>
              </a:ext>
            </a:extLst>
          </p:cNvPr>
          <p:cNvSpPr/>
          <p:nvPr/>
        </p:nvSpPr>
        <p:spPr>
          <a:xfrm>
            <a:off x="10280968" y="3751413"/>
            <a:ext cx="296896" cy="371976"/>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829877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22" presetClass="entr" presetSubtype="8" fill="hold" nodeType="after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wipe(left)">
                                      <p:cBhvr>
                                        <p:cTn id="10" dur="500"/>
                                        <p:tgtEl>
                                          <p:spTgt spid="3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1000"/>
                            </p:stCondLst>
                            <p:childTnLst>
                              <p:par>
                                <p:cTn id="16" presetID="1" presetClass="entr" presetSubtype="0" fill="hold"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par>
                                <p:cTn id="22" presetID="1" presetClass="exit" presetSubtype="0" fill="hold" nodeType="withEffect">
                                  <p:stCondLst>
                                    <p:cond delay="0"/>
                                  </p:stCondLst>
                                  <p:childTnLst>
                                    <p:set>
                                      <p:cBhvr>
                                        <p:cTn id="23" dur="1" fill="hold">
                                          <p:stCondLst>
                                            <p:cond delay="0"/>
                                          </p:stCondLst>
                                        </p:cTn>
                                        <p:tgtEl>
                                          <p:spTgt spid="33"/>
                                        </p:tgtEl>
                                        <p:attrNameLst>
                                          <p:attrName>style.visibility</p:attrName>
                                        </p:attrNameLst>
                                      </p:cBhvr>
                                      <p:to>
                                        <p:strVal val="hidden"/>
                                      </p:to>
                                    </p:set>
                                  </p:childTnLst>
                                </p:cTn>
                              </p:par>
                              <p:par>
                                <p:cTn id="24" presetID="1" presetClass="exit" presetSubtype="0" fill="hold" grpId="1" nodeType="withEffect">
                                  <p:stCondLst>
                                    <p:cond delay="0"/>
                                  </p:stCondLst>
                                  <p:childTnLst>
                                    <p:set>
                                      <p:cBhvr>
                                        <p:cTn id="25" dur="1" fill="hold">
                                          <p:stCondLst>
                                            <p:cond delay="0"/>
                                          </p:stCondLst>
                                        </p:cTn>
                                        <p:tgtEl>
                                          <p:spTgt spid="35"/>
                                        </p:tgtEl>
                                        <p:attrNameLst>
                                          <p:attrName>style.visibility</p:attrName>
                                        </p:attrNameLst>
                                      </p:cBhvr>
                                      <p:to>
                                        <p:strVal val="hidden"/>
                                      </p:to>
                                    </p:set>
                                  </p:childTnLst>
                                </p:cTn>
                              </p:par>
                              <p:par>
                                <p:cTn id="26" presetID="1" presetClass="entr" presetSubtype="0" fill="hold" nodeType="with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par>
                                <p:cTn id="28" presetID="1" presetClass="exit" presetSubtype="0" fill="hold" nodeType="withEffect">
                                  <p:stCondLst>
                                    <p:cond delay="0"/>
                                  </p:stCondLst>
                                  <p:childTnLst>
                                    <p:set>
                                      <p:cBhvr>
                                        <p:cTn id="29" dur="1" fill="hold">
                                          <p:stCondLst>
                                            <p:cond delay="0"/>
                                          </p:stCondLst>
                                        </p:cTn>
                                        <p:tgtEl>
                                          <p:spTgt spid="30"/>
                                        </p:tgtEl>
                                        <p:attrNameLst>
                                          <p:attrName>style.visibility</p:attrName>
                                        </p:attrNameLst>
                                      </p:cBhvr>
                                      <p:to>
                                        <p:strVal val="hidden"/>
                                      </p:to>
                                    </p:set>
                                  </p:childTnLst>
                                </p:cTn>
                              </p:par>
                              <p:par>
                                <p:cTn id="30" presetID="22" presetClass="entr" presetSubtype="8" fill="hold" nodeType="withEffect">
                                  <p:stCondLst>
                                    <p:cond delay="0"/>
                                  </p:stCondLst>
                                  <p:childTnLst>
                                    <p:set>
                                      <p:cBhvr>
                                        <p:cTn id="31" dur="1" fill="hold">
                                          <p:stCondLst>
                                            <p:cond delay="0"/>
                                          </p:stCondLst>
                                        </p:cTn>
                                        <p:tgtEl>
                                          <p:spTgt spid="39"/>
                                        </p:tgtEl>
                                        <p:attrNameLst>
                                          <p:attrName>style.visibility</p:attrName>
                                        </p:attrNameLst>
                                      </p:cBhvr>
                                      <p:to>
                                        <p:strVal val="visible"/>
                                      </p:to>
                                    </p:set>
                                    <p:animEffect transition="in" filter="wipe(left)">
                                      <p:cBhvr>
                                        <p:cTn id="32" dur="500"/>
                                        <p:tgtEl>
                                          <p:spTgt spid="39"/>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wipe(left)">
                                      <p:cBhvr>
                                        <p:cTn id="36" dur="500"/>
                                        <p:tgtEl>
                                          <p:spTgt spid="41"/>
                                        </p:tgtEl>
                                      </p:cBhvr>
                                    </p:animEffect>
                                  </p:childTnLst>
                                </p:cTn>
                              </p:par>
                            </p:childTnLst>
                          </p:cTn>
                        </p:par>
                        <p:par>
                          <p:cTn id="37" fill="hold">
                            <p:stCondLst>
                              <p:cond delay="1000"/>
                            </p:stCondLst>
                            <p:childTnLst>
                              <p:par>
                                <p:cTn id="38" presetID="22" presetClass="entr" presetSubtype="8" fill="hold" grpId="0" nodeType="afterEffect">
                                  <p:stCondLst>
                                    <p:cond delay="0"/>
                                  </p:stCondLst>
                                  <p:childTnLst>
                                    <p:set>
                                      <p:cBhvr>
                                        <p:cTn id="39" dur="1" fill="hold">
                                          <p:stCondLst>
                                            <p:cond delay="0"/>
                                          </p:stCondLst>
                                        </p:cTn>
                                        <p:tgtEl>
                                          <p:spTgt spid="42"/>
                                        </p:tgtEl>
                                        <p:attrNameLst>
                                          <p:attrName>style.visibility</p:attrName>
                                        </p:attrNameLst>
                                      </p:cBhvr>
                                      <p:to>
                                        <p:strVal val="visible"/>
                                      </p:to>
                                    </p:set>
                                    <p:animEffect transition="in" filter="wipe(left)">
                                      <p:cBhvr>
                                        <p:cTn id="40" dur="500"/>
                                        <p:tgtEl>
                                          <p:spTgt spid="42"/>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xit" presetSubtype="0" fill="hold" nodeType="withEffect">
                                  <p:stCondLst>
                                    <p:cond delay="0"/>
                                  </p:stCondLst>
                                  <p:childTnLst>
                                    <p:set>
                                      <p:cBhvr>
                                        <p:cTn id="46" dur="1" fill="hold">
                                          <p:stCondLst>
                                            <p:cond delay="0"/>
                                          </p:stCondLst>
                                        </p:cTn>
                                        <p:tgtEl>
                                          <p:spTgt spid="37"/>
                                        </p:tgtEl>
                                        <p:attrNameLst>
                                          <p:attrName>style.visibility</p:attrName>
                                        </p:attrNameLst>
                                      </p:cBhvr>
                                      <p:to>
                                        <p:strVal val="hidden"/>
                                      </p:to>
                                    </p:set>
                                  </p:childTnLst>
                                </p:cTn>
                              </p:par>
                              <p:par>
                                <p:cTn id="47" presetID="1" presetClass="exit" presetSubtype="0" fill="hold" nodeType="withEffect">
                                  <p:stCondLst>
                                    <p:cond delay="0"/>
                                  </p:stCondLst>
                                  <p:childTnLst>
                                    <p:set>
                                      <p:cBhvr>
                                        <p:cTn id="48" dur="1" fill="hold">
                                          <p:stCondLst>
                                            <p:cond delay="0"/>
                                          </p:stCondLst>
                                        </p:cTn>
                                        <p:tgtEl>
                                          <p:spTgt spid="39"/>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41"/>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42"/>
                                        </p:tgtEl>
                                        <p:attrNameLst>
                                          <p:attrName>style.visibility</p:attrName>
                                        </p:attrNameLst>
                                      </p:cBhvr>
                                      <p:to>
                                        <p:strVal val="hidden"/>
                                      </p:to>
                                    </p:set>
                                  </p:childTnLst>
                                </p:cTn>
                              </p:par>
                              <p:par>
                                <p:cTn id="53" presetID="1" presetClass="entr" presetSubtype="0" fill="hold" nodeType="withEffect">
                                  <p:stCondLst>
                                    <p:cond delay="0"/>
                                  </p:stCondLst>
                                  <p:childTnLst>
                                    <p:set>
                                      <p:cBhvr>
                                        <p:cTn id="54" dur="1" fill="hold">
                                          <p:stCondLst>
                                            <p:cond delay="0"/>
                                          </p:stCondLst>
                                        </p:cTn>
                                        <p:tgtEl>
                                          <p:spTgt spid="44"/>
                                        </p:tgtEl>
                                        <p:attrNameLst>
                                          <p:attrName>style.visibility</p:attrName>
                                        </p:attrNameLst>
                                      </p:cBhvr>
                                      <p:to>
                                        <p:strVal val="visible"/>
                                      </p:to>
                                    </p:set>
                                  </p:childTnLst>
                                </p:cTn>
                              </p:par>
                              <p:par>
                                <p:cTn id="55" presetID="22" presetClass="entr" presetSubtype="8" fill="hold" nodeType="withEffect">
                                  <p:stCondLst>
                                    <p:cond delay="0"/>
                                  </p:stCondLst>
                                  <p:childTnLst>
                                    <p:set>
                                      <p:cBhvr>
                                        <p:cTn id="56" dur="1" fill="hold">
                                          <p:stCondLst>
                                            <p:cond delay="0"/>
                                          </p:stCondLst>
                                        </p:cTn>
                                        <p:tgtEl>
                                          <p:spTgt spid="46"/>
                                        </p:tgtEl>
                                        <p:attrNameLst>
                                          <p:attrName>style.visibility</p:attrName>
                                        </p:attrNameLst>
                                      </p:cBhvr>
                                      <p:to>
                                        <p:strVal val="visible"/>
                                      </p:to>
                                    </p:set>
                                    <p:animEffect transition="in" filter="wipe(left)">
                                      <p:cBhvr>
                                        <p:cTn id="57" dur="500"/>
                                        <p:tgtEl>
                                          <p:spTgt spid="46"/>
                                        </p:tgtEl>
                                      </p:cBhvr>
                                    </p:animEffect>
                                  </p:childTnLst>
                                </p:cTn>
                              </p:par>
                            </p:childTnLst>
                          </p:cTn>
                        </p:par>
                        <p:par>
                          <p:cTn id="58" fill="hold">
                            <p:stCondLst>
                              <p:cond delay="500"/>
                            </p:stCondLst>
                            <p:childTnLst>
                              <p:par>
                                <p:cTn id="59" presetID="22" presetClass="entr" presetSubtype="4" fill="hold" nodeType="afterEffect">
                                  <p:stCondLst>
                                    <p:cond delay="0"/>
                                  </p:stCondLst>
                                  <p:childTnLst>
                                    <p:set>
                                      <p:cBhvr>
                                        <p:cTn id="60" dur="1" fill="hold">
                                          <p:stCondLst>
                                            <p:cond delay="0"/>
                                          </p:stCondLst>
                                        </p:cTn>
                                        <p:tgtEl>
                                          <p:spTgt spid="1026"/>
                                        </p:tgtEl>
                                        <p:attrNameLst>
                                          <p:attrName>style.visibility</p:attrName>
                                        </p:attrNameLst>
                                      </p:cBhvr>
                                      <p:to>
                                        <p:strVal val="visible"/>
                                      </p:to>
                                    </p:set>
                                    <p:animEffect transition="in" filter="wipe(down)">
                                      <p:cBhvr>
                                        <p:cTn id="61" dur="500"/>
                                        <p:tgtEl>
                                          <p:spTgt spid="1026"/>
                                        </p:tgtEl>
                                      </p:cBhvr>
                                    </p:animEffect>
                                  </p:childTnLst>
                                </p:cTn>
                              </p:par>
                            </p:childTnLst>
                          </p:cTn>
                        </p:par>
                        <p:par>
                          <p:cTn id="62" fill="hold">
                            <p:stCondLst>
                              <p:cond delay="1000"/>
                            </p:stCondLst>
                            <p:childTnLst>
                              <p:par>
                                <p:cTn id="63" presetID="1" presetClass="exit" presetSubtype="0" fill="hold" nodeType="afterEffect">
                                  <p:stCondLst>
                                    <p:cond delay="0"/>
                                  </p:stCondLst>
                                  <p:childTnLst>
                                    <p:set>
                                      <p:cBhvr>
                                        <p:cTn id="64" dur="1" fill="hold">
                                          <p:stCondLst>
                                            <p:cond delay="0"/>
                                          </p:stCondLst>
                                        </p:cTn>
                                        <p:tgtEl>
                                          <p:spTgt spid="46"/>
                                        </p:tgtEl>
                                        <p:attrNameLst>
                                          <p:attrName>style.visibility</p:attrName>
                                        </p:attrNameLst>
                                      </p:cBhvr>
                                      <p:to>
                                        <p:strVal val="hidden"/>
                                      </p:to>
                                    </p:set>
                                  </p:childTnLst>
                                </p:cTn>
                              </p:par>
                            </p:childTnLst>
                          </p:cTn>
                        </p:par>
                        <p:par>
                          <p:cTn id="65" fill="hold">
                            <p:stCondLst>
                              <p:cond delay="1000"/>
                            </p:stCondLst>
                            <p:childTnLst>
                              <p:par>
                                <p:cTn id="66" presetID="22" presetClass="entr" presetSubtype="8" fill="hold" nodeType="afterEffect">
                                  <p:stCondLst>
                                    <p:cond delay="0"/>
                                  </p:stCondLst>
                                  <p:childTnLst>
                                    <p:set>
                                      <p:cBhvr>
                                        <p:cTn id="67" dur="1" fill="hold">
                                          <p:stCondLst>
                                            <p:cond delay="0"/>
                                          </p:stCondLst>
                                        </p:cTn>
                                        <p:tgtEl>
                                          <p:spTgt spid="48"/>
                                        </p:tgtEl>
                                        <p:attrNameLst>
                                          <p:attrName>style.visibility</p:attrName>
                                        </p:attrNameLst>
                                      </p:cBhvr>
                                      <p:to>
                                        <p:strVal val="visible"/>
                                      </p:to>
                                    </p:set>
                                    <p:animEffect transition="in" filter="wipe(left)">
                                      <p:cBhvr>
                                        <p:cTn id="68" dur="500"/>
                                        <p:tgtEl>
                                          <p:spTgt spid="48"/>
                                        </p:tgtEl>
                                      </p:cBhvr>
                                    </p:animEffect>
                                  </p:childTnLst>
                                </p:cTn>
                              </p:par>
                            </p:childTnLst>
                          </p:cTn>
                        </p:par>
                        <p:par>
                          <p:cTn id="69" fill="hold">
                            <p:stCondLst>
                              <p:cond delay="1500"/>
                            </p:stCondLst>
                            <p:childTnLst>
                              <p:par>
                                <p:cTn id="70" presetID="22" presetClass="entr" presetSubtype="8" fill="hold" grpId="0" nodeType="afterEffect">
                                  <p:stCondLst>
                                    <p:cond delay="0"/>
                                  </p:stCondLst>
                                  <p:childTnLst>
                                    <p:set>
                                      <p:cBhvr>
                                        <p:cTn id="71" dur="1" fill="hold">
                                          <p:stCondLst>
                                            <p:cond delay="0"/>
                                          </p:stCondLst>
                                        </p:cTn>
                                        <p:tgtEl>
                                          <p:spTgt spid="49"/>
                                        </p:tgtEl>
                                        <p:attrNameLst>
                                          <p:attrName>style.visibility</p:attrName>
                                        </p:attrNameLst>
                                      </p:cBhvr>
                                      <p:to>
                                        <p:strVal val="visible"/>
                                      </p:to>
                                    </p:set>
                                    <p:animEffect transition="in" filter="wipe(left)">
                                      <p:cBhvr>
                                        <p:cTn id="7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7" grpId="0"/>
      <p:bldP spid="8" grpId="0"/>
      <p:bldP spid="35" grpId="0" animBg="1"/>
      <p:bldP spid="35" grpId="1" animBg="1"/>
      <p:bldP spid="41" grpId="0" animBg="1"/>
      <p:bldP spid="41" grpId="1" animBg="1"/>
      <p:bldP spid="42" grpId="0"/>
      <p:bldP spid="42" grpId="1"/>
      <p:bldP spid="49"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B1FEE58D-C0FD-1FA1-6801-C903EA43AB5A}"/>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7225A5E8-176E-7966-DF23-B0505F49C397}"/>
              </a:ext>
            </a:extLst>
          </p:cNvPr>
          <p:cNvSpPr/>
          <p:nvPr/>
        </p:nvSpPr>
        <p:spPr>
          <a:xfrm>
            <a:off x="-193087" y="-146299"/>
            <a:ext cx="6502210" cy="652142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76B9BADE-CF07-B76D-4358-C6F6C1225BC6}"/>
              </a:ext>
            </a:extLst>
          </p:cNvPr>
          <p:cNvSpPr>
            <a:spLocks noGrp="1"/>
          </p:cNvSpPr>
          <p:nvPr>
            <p:ph type="title"/>
          </p:nvPr>
        </p:nvSpPr>
        <p:spPr>
          <a:xfrm>
            <a:off x="6629399" y="457339"/>
            <a:ext cx="5799869" cy="1143000"/>
          </a:xfrm>
        </p:spPr>
        <p:txBody>
          <a:bodyPr/>
          <a:lstStyle/>
          <a:p>
            <a:r>
              <a:rPr lang="en-US" sz="7200" dirty="0">
                <a:solidFill>
                  <a:srgbClr val="002060"/>
                </a:solidFill>
              </a:rPr>
              <a:t>Next Day Supper Meal Count Input</a:t>
            </a:r>
          </a:p>
        </p:txBody>
      </p:sp>
      <p:pic>
        <p:nvPicPr>
          <p:cNvPr id="3" name="Picture 2" descr="A screenshot of a computer&#10;&#10;AI-generated content may be incorrect.">
            <a:extLst>
              <a:ext uri="{FF2B5EF4-FFF2-40B4-BE49-F238E27FC236}">
                <a16:creationId xmlns:a16="http://schemas.microsoft.com/office/drawing/2014/main" id="{32A3C3ED-3043-3F0A-D3A3-A458B2803D0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9065" y="1591053"/>
            <a:ext cx="4857906" cy="2862255"/>
          </a:xfrm>
          <a:prstGeom prst="rect">
            <a:avLst/>
          </a:prstGeom>
        </p:spPr>
      </p:pic>
      <p:pic>
        <p:nvPicPr>
          <p:cNvPr id="2" name="Picture 1" descr="Monitor PNG Image - PurePNG | Free transparent CC0 PNG Image Library">
            <a:extLst>
              <a:ext uri="{FF2B5EF4-FFF2-40B4-BE49-F238E27FC236}">
                <a16:creationId xmlns:a16="http://schemas.microsoft.com/office/drawing/2014/main" id="{155447EC-7ABC-DFD3-B542-27D9C1C1BE3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332169" y="1298126"/>
            <a:ext cx="5451698" cy="426174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8EAE53A-923A-A9FC-CF31-A395A1C6B1C4}"/>
              </a:ext>
            </a:extLst>
          </p:cNvPr>
          <p:cNvSpPr txBox="1"/>
          <p:nvPr/>
        </p:nvSpPr>
        <p:spPr>
          <a:xfrm>
            <a:off x="6591743" y="1977390"/>
            <a:ext cx="5837525"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When supper meal counts are entered the next day of service for reimbursement:</a:t>
            </a:r>
          </a:p>
        </p:txBody>
      </p:sp>
      <p:sp>
        <p:nvSpPr>
          <p:cNvPr id="8" name="TextBox 7">
            <a:extLst>
              <a:ext uri="{FF2B5EF4-FFF2-40B4-BE49-F238E27FC236}">
                <a16:creationId xmlns:a16="http://schemas.microsoft.com/office/drawing/2014/main" id="{F53E0749-F5F5-FD52-F4DB-2BADC4E1CB21}"/>
              </a:ext>
            </a:extLst>
          </p:cNvPr>
          <p:cNvSpPr txBox="1"/>
          <p:nvPr/>
        </p:nvSpPr>
        <p:spPr>
          <a:xfrm>
            <a:off x="7073186" y="3144515"/>
            <a:ext cx="4985464"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Click “Enter After School Counts” on the left-hand side in the daily checklist.</a:t>
            </a:r>
          </a:p>
        </p:txBody>
      </p:sp>
      <p:sp>
        <p:nvSpPr>
          <p:cNvPr id="9" name="TextBox 8">
            <a:extLst>
              <a:ext uri="{FF2B5EF4-FFF2-40B4-BE49-F238E27FC236}">
                <a16:creationId xmlns:a16="http://schemas.microsoft.com/office/drawing/2014/main" id="{253EDB07-2768-DEE9-9D21-9C4630D5C9A0}"/>
              </a:ext>
            </a:extLst>
          </p:cNvPr>
          <p:cNvSpPr txBox="1"/>
          <p:nvPr/>
        </p:nvSpPr>
        <p:spPr>
          <a:xfrm>
            <a:off x="7073186" y="4347539"/>
            <a:ext cx="4795420" cy="461665"/>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Select the date to be opened.</a:t>
            </a:r>
          </a:p>
        </p:txBody>
      </p:sp>
      <p:sp>
        <p:nvSpPr>
          <p:cNvPr id="10" name="TextBox 9">
            <a:extLst>
              <a:ext uri="{FF2B5EF4-FFF2-40B4-BE49-F238E27FC236}">
                <a16:creationId xmlns:a16="http://schemas.microsoft.com/office/drawing/2014/main" id="{1D767DFF-00F4-98A1-140D-02791F0C24F9}"/>
              </a:ext>
            </a:extLst>
          </p:cNvPr>
          <p:cNvSpPr txBox="1"/>
          <p:nvPr/>
        </p:nvSpPr>
        <p:spPr>
          <a:xfrm>
            <a:off x="7073186" y="4911804"/>
            <a:ext cx="4880689" cy="1200329"/>
          </a:xfrm>
          <a:prstGeom prst="rect">
            <a:avLst/>
          </a:prstGeom>
          <a:noFill/>
        </p:spPr>
        <p:txBody>
          <a:bodyPr wrap="square" rtlCol="0">
            <a:spAutoFit/>
          </a:bodyPr>
          <a:lstStyle/>
          <a:p>
            <a:r>
              <a:rPr lang="en-US" sz="2400" dirty="0">
                <a:solidFill>
                  <a:srgbClr val="002060"/>
                </a:solidFill>
                <a:latin typeface="Century Gothic" panose="020B0502020202020204" pitchFamily="34" charset="0"/>
              </a:rPr>
              <a:t>Enter Supper Meal Counts on the “Edit After School Counts” pop up then click OK.</a:t>
            </a:r>
          </a:p>
        </p:txBody>
      </p:sp>
      <p:sp>
        <p:nvSpPr>
          <p:cNvPr id="18" name="Rectangle 17">
            <a:extLst>
              <a:ext uri="{FF2B5EF4-FFF2-40B4-BE49-F238E27FC236}">
                <a16:creationId xmlns:a16="http://schemas.microsoft.com/office/drawing/2014/main" id="{B07656DE-3492-8BB8-3592-1B1D7E290E17}"/>
              </a:ext>
            </a:extLst>
          </p:cNvPr>
          <p:cNvSpPr/>
          <p:nvPr/>
        </p:nvSpPr>
        <p:spPr>
          <a:xfrm>
            <a:off x="5258611" y="4375885"/>
            <a:ext cx="204980" cy="45719"/>
          </a:xfrm>
          <a:prstGeom prst="rect">
            <a:avLst/>
          </a:prstGeom>
          <a:gradFill flip="none" rotWithShape="1">
            <a:gsLst>
              <a:gs pos="0">
                <a:srgbClr val="EEEEEE"/>
              </a:gs>
              <a:gs pos="74000">
                <a:srgbClr val="E7E7E7"/>
              </a:gs>
              <a:gs pos="83000">
                <a:srgbClr val="E3E3E3"/>
              </a:gs>
              <a:gs pos="100000">
                <a:srgbClr val="D7D7D7"/>
              </a:gs>
            </a:gsLst>
            <a:lin ang="54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E206D1A3-FA13-5A2F-88B9-8AD5A3AC5F2D}"/>
              </a:ext>
            </a:extLst>
          </p:cNvPr>
          <p:cNvSpPr txBox="1"/>
          <p:nvPr/>
        </p:nvSpPr>
        <p:spPr>
          <a:xfrm>
            <a:off x="5192303" y="4329494"/>
            <a:ext cx="328936" cy="138499"/>
          </a:xfrm>
          <a:prstGeom prst="rect">
            <a:avLst/>
          </a:prstGeom>
          <a:noFill/>
        </p:spPr>
        <p:txBody>
          <a:bodyPr wrap="none" rtlCol="0">
            <a:spAutoFit/>
          </a:bodyPr>
          <a:lstStyle/>
          <a:p>
            <a:r>
              <a:rPr lang="en-US" sz="300" dirty="0">
                <a:solidFill>
                  <a:srgbClr val="0F0C09"/>
                </a:solidFill>
              </a:rPr>
              <a:t>4/7/2025</a:t>
            </a:r>
          </a:p>
        </p:txBody>
      </p:sp>
      <p:cxnSp>
        <p:nvCxnSpPr>
          <p:cNvPr id="12" name="Straight Arrow Connector 11">
            <a:extLst>
              <a:ext uri="{FF2B5EF4-FFF2-40B4-BE49-F238E27FC236}">
                <a16:creationId xmlns:a16="http://schemas.microsoft.com/office/drawing/2014/main" id="{7E8D7D09-DAE6-8DCB-F198-2CD7EEA2AE8E}"/>
              </a:ext>
            </a:extLst>
          </p:cNvPr>
          <p:cNvCxnSpPr>
            <a:cxnSpLocks/>
          </p:cNvCxnSpPr>
          <p:nvPr/>
        </p:nvCxnSpPr>
        <p:spPr>
          <a:xfrm flipH="1" flipV="1">
            <a:off x="1389656" y="2262629"/>
            <a:ext cx="5536924" cy="1707105"/>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23" name="Rectangle 22">
            <a:extLst>
              <a:ext uri="{FF2B5EF4-FFF2-40B4-BE49-F238E27FC236}">
                <a16:creationId xmlns:a16="http://schemas.microsoft.com/office/drawing/2014/main" id="{CAEF3F24-85CE-F7B5-6F42-EEA989C84BB0}"/>
              </a:ext>
            </a:extLst>
          </p:cNvPr>
          <p:cNvSpPr/>
          <p:nvPr/>
        </p:nvSpPr>
        <p:spPr>
          <a:xfrm>
            <a:off x="629065" y="2139786"/>
            <a:ext cx="727295" cy="11355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Picture 30" descr="A white screen with black text&#10;&#10;AI-generated content may be incorrect.">
            <a:extLst>
              <a:ext uri="{FF2B5EF4-FFF2-40B4-BE49-F238E27FC236}">
                <a16:creationId xmlns:a16="http://schemas.microsoft.com/office/drawing/2014/main" id="{8E966C3C-371C-3708-B96C-488917E39DA2}"/>
              </a:ext>
            </a:extLst>
          </p:cNvPr>
          <p:cNvPicPr>
            <a:picLocks noChangeAspect="1"/>
          </p:cNvPicPr>
          <p:nvPr/>
        </p:nvPicPr>
        <p:blipFill>
          <a:blip r:embed="rId5"/>
          <a:stretch>
            <a:fillRect/>
          </a:stretch>
        </p:blipFill>
        <p:spPr>
          <a:xfrm>
            <a:off x="1573985" y="2543410"/>
            <a:ext cx="2540478" cy="952131"/>
          </a:xfrm>
          <a:prstGeom prst="rect">
            <a:avLst/>
          </a:prstGeom>
          <a:ln>
            <a:solidFill>
              <a:schemeClr val="bg1">
                <a:lumMod val="65000"/>
              </a:schemeClr>
            </a:solidFill>
          </a:ln>
        </p:spPr>
      </p:pic>
      <p:cxnSp>
        <p:nvCxnSpPr>
          <p:cNvPr id="35" name="Straight Arrow Connector 34">
            <a:extLst>
              <a:ext uri="{FF2B5EF4-FFF2-40B4-BE49-F238E27FC236}">
                <a16:creationId xmlns:a16="http://schemas.microsoft.com/office/drawing/2014/main" id="{4676B758-9CDE-FBE8-B6E1-3664FB95FF9E}"/>
              </a:ext>
            </a:extLst>
          </p:cNvPr>
          <p:cNvCxnSpPr>
            <a:cxnSpLocks/>
          </p:cNvCxnSpPr>
          <p:nvPr/>
        </p:nvCxnSpPr>
        <p:spPr>
          <a:xfrm flipH="1" flipV="1">
            <a:off x="2753980" y="3207795"/>
            <a:ext cx="4220187" cy="152159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6" name="Rectangle 35">
            <a:extLst>
              <a:ext uri="{FF2B5EF4-FFF2-40B4-BE49-F238E27FC236}">
                <a16:creationId xmlns:a16="http://schemas.microsoft.com/office/drawing/2014/main" id="{31DB5940-4EE6-C584-6617-6FA0CA3B6276}"/>
              </a:ext>
            </a:extLst>
          </p:cNvPr>
          <p:cNvSpPr/>
          <p:nvPr/>
        </p:nvSpPr>
        <p:spPr>
          <a:xfrm>
            <a:off x="1577440" y="3072436"/>
            <a:ext cx="995666" cy="144159"/>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7" name="Group 46">
            <a:extLst>
              <a:ext uri="{FF2B5EF4-FFF2-40B4-BE49-F238E27FC236}">
                <a16:creationId xmlns:a16="http://schemas.microsoft.com/office/drawing/2014/main" id="{529AAC41-927B-02E3-5BA2-5574B537F253}"/>
              </a:ext>
            </a:extLst>
          </p:cNvPr>
          <p:cNvGrpSpPr/>
          <p:nvPr/>
        </p:nvGrpSpPr>
        <p:grpSpPr>
          <a:xfrm>
            <a:off x="1385652" y="1986550"/>
            <a:ext cx="2722051" cy="2255730"/>
            <a:chOff x="3733678" y="1171459"/>
            <a:chExt cx="4724643" cy="4515082"/>
          </a:xfrm>
        </p:grpSpPr>
        <p:pic>
          <p:nvPicPr>
            <p:cNvPr id="43" name="Picture 42" descr="A screenshot of a computer&#10;&#10;AI-generated content may be incorrect.">
              <a:extLst>
                <a:ext uri="{FF2B5EF4-FFF2-40B4-BE49-F238E27FC236}">
                  <a16:creationId xmlns:a16="http://schemas.microsoft.com/office/drawing/2014/main" id="{BB46D866-DF5E-6D6C-8226-8C3C27DA0F8D}"/>
                </a:ext>
              </a:extLst>
            </p:cNvPr>
            <p:cNvPicPr>
              <a:picLocks noChangeAspect="1"/>
            </p:cNvPicPr>
            <p:nvPr/>
          </p:nvPicPr>
          <p:blipFill>
            <a:blip r:embed="rId6"/>
            <a:stretch>
              <a:fillRect/>
            </a:stretch>
          </p:blipFill>
          <p:spPr>
            <a:xfrm>
              <a:off x="3733678" y="1171459"/>
              <a:ext cx="4724643" cy="4515082"/>
            </a:xfrm>
            <a:prstGeom prst="rect">
              <a:avLst/>
            </a:prstGeom>
          </p:spPr>
        </p:pic>
        <p:sp>
          <p:nvSpPr>
            <p:cNvPr id="44" name="Rectangle 43">
              <a:extLst>
                <a:ext uri="{FF2B5EF4-FFF2-40B4-BE49-F238E27FC236}">
                  <a16:creationId xmlns:a16="http://schemas.microsoft.com/office/drawing/2014/main" id="{57B28E58-198A-230F-8A39-660219B0EA61}"/>
                </a:ext>
              </a:extLst>
            </p:cNvPr>
            <p:cNvSpPr/>
            <p:nvPr/>
          </p:nvSpPr>
          <p:spPr>
            <a:xfrm>
              <a:off x="4846984" y="1488954"/>
              <a:ext cx="2441838" cy="179580"/>
            </a:xfrm>
            <a:prstGeom prst="rect">
              <a:avLst/>
            </a:prstGeom>
            <a:solidFill>
              <a:srgbClr val="F0F0F0"/>
            </a:solidFill>
            <a:ln>
              <a:solidFill>
                <a:srgbClr val="F4F3F3"/>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A8DB7DBB-E069-4EA7-9DF1-4F40AFC142DF}"/>
                </a:ext>
              </a:extLst>
            </p:cNvPr>
            <p:cNvSpPr txBox="1"/>
            <p:nvPr/>
          </p:nvSpPr>
          <p:spPr>
            <a:xfrm>
              <a:off x="4702403" y="1409330"/>
              <a:ext cx="1825759" cy="338826"/>
            </a:xfrm>
            <a:prstGeom prst="rect">
              <a:avLst/>
            </a:prstGeom>
            <a:noFill/>
          </p:spPr>
          <p:txBody>
            <a:bodyPr wrap="none" rtlCol="0">
              <a:spAutoFit/>
            </a:bodyPr>
            <a:lstStyle/>
            <a:p>
              <a:r>
                <a:rPr lang="en-US" sz="500" b="1" dirty="0">
                  <a:solidFill>
                    <a:srgbClr val="0F0C09"/>
                  </a:solidFill>
                  <a:latin typeface="Aptos Narrow" panose="020B0004020202020204" pitchFamily="34" charset="0"/>
                </a:rPr>
                <a:t>(7479) VERMONT on April 4, 2025 </a:t>
              </a:r>
            </a:p>
          </p:txBody>
        </p:sp>
      </p:grpSp>
      <p:cxnSp>
        <p:nvCxnSpPr>
          <p:cNvPr id="50" name="Straight Arrow Connector 49">
            <a:extLst>
              <a:ext uri="{FF2B5EF4-FFF2-40B4-BE49-F238E27FC236}">
                <a16:creationId xmlns:a16="http://schemas.microsoft.com/office/drawing/2014/main" id="{FE7100F2-306A-6345-BE1C-DCEC379070D2}"/>
              </a:ext>
            </a:extLst>
          </p:cNvPr>
          <p:cNvCxnSpPr>
            <a:cxnSpLocks/>
          </p:cNvCxnSpPr>
          <p:nvPr/>
        </p:nvCxnSpPr>
        <p:spPr>
          <a:xfrm flipH="1" flipV="1">
            <a:off x="2844224" y="3306902"/>
            <a:ext cx="4175065" cy="21835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52" name="Rectangle 51">
            <a:extLst>
              <a:ext uri="{FF2B5EF4-FFF2-40B4-BE49-F238E27FC236}">
                <a16:creationId xmlns:a16="http://schemas.microsoft.com/office/drawing/2014/main" id="{44A35841-45C0-9113-EC67-43D8FFF06E1C}"/>
              </a:ext>
            </a:extLst>
          </p:cNvPr>
          <p:cNvSpPr/>
          <p:nvPr/>
        </p:nvSpPr>
        <p:spPr>
          <a:xfrm>
            <a:off x="1577440" y="3114415"/>
            <a:ext cx="1266784" cy="12475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4" name="Straight Arrow Connector 53">
            <a:extLst>
              <a:ext uri="{FF2B5EF4-FFF2-40B4-BE49-F238E27FC236}">
                <a16:creationId xmlns:a16="http://schemas.microsoft.com/office/drawing/2014/main" id="{3E76406C-6DE1-B0F0-E82F-39A9A33C11A9}"/>
              </a:ext>
            </a:extLst>
          </p:cNvPr>
          <p:cNvCxnSpPr/>
          <p:nvPr/>
        </p:nvCxnSpPr>
        <p:spPr>
          <a:xfrm flipH="1" flipV="1">
            <a:off x="3742267" y="4242280"/>
            <a:ext cx="3277022" cy="1248205"/>
          </a:xfrm>
          <a:prstGeom prst="straightConnector1">
            <a:avLst/>
          </a:prstGeom>
          <a:ln w="19050">
            <a:tailEnd type="triangle"/>
          </a:ln>
        </p:spPr>
        <p:style>
          <a:lnRef idx="2">
            <a:schemeClr val="accent1"/>
          </a:lnRef>
          <a:fillRef idx="0">
            <a:schemeClr val="accent1"/>
          </a:fillRef>
          <a:effectRef idx="1">
            <a:schemeClr val="accent1"/>
          </a:effectRef>
          <a:fontRef idx="minor">
            <a:schemeClr val="tx1"/>
          </a:fontRef>
        </p:style>
      </p:cxnSp>
      <p:sp>
        <p:nvSpPr>
          <p:cNvPr id="55" name="Rectangle 54">
            <a:extLst>
              <a:ext uri="{FF2B5EF4-FFF2-40B4-BE49-F238E27FC236}">
                <a16:creationId xmlns:a16="http://schemas.microsoft.com/office/drawing/2014/main" id="{A61C4020-1111-5ACE-A03D-22DC843448F2}"/>
              </a:ext>
            </a:extLst>
          </p:cNvPr>
          <p:cNvSpPr/>
          <p:nvPr/>
        </p:nvSpPr>
        <p:spPr>
          <a:xfrm>
            <a:off x="3293533" y="3835400"/>
            <a:ext cx="414466" cy="474612"/>
          </a:xfrm>
          <a:prstGeom prst="rect">
            <a:avLst/>
          </a:prstGeom>
          <a:noFill/>
          <a:ln w="1905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516208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par>
                          <p:cTn id="7" fill="hold">
                            <p:stCondLst>
                              <p:cond delay="0"/>
                            </p:stCondLst>
                            <p:childTnLst>
                              <p:par>
                                <p:cTn id="8" presetID="22" presetClass="entr" presetSubtype="2" fill="hold"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right)">
                                      <p:cBhvr>
                                        <p:cTn id="10" dur="500"/>
                                        <p:tgtEl>
                                          <p:spTgt spid="12"/>
                                        </p:tgtEl>
                                      </p:cBhvr>
                                    </p:animEffect>
                                  </p:childTnLst>
                                </p:cTn>
                              </p:par>
                            </p:childTnLst>
                          </p:cTn>
                        </p:par>
                        <p:par>
                          <p:cTn id="11" fill="hold">
                            <p:stCondLst>
                              <p:cond delay="500"/>
                            </p:stCondLst>
                            <p:childTnLst>
                              <p:par>
                                <p:cTn id="12" presetID="22" presetClass="entr" presetSubtype="2" fill="hold" grpId="0" nodeType="after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wipe(right)">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12"/>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3"/>
                                        </p:tgtEl>
                                        <p:attrNameLst>
                                          <p:attrName>style.visibility</p:attrName>
                                        </p:attrNameLst>
                                      </p:cBhvr>
                                      <p:to>
                                        <p:strVal val="hidden"/>
                                      </p:to>
                                    </p:set>
                                  </p:childTnLst>
                                </p:cTn>
                              </p:par>
                              <p:par>
                                <p:cTn id="23" presetID="1" presetClass="entr" presetSubtype="0" fill="hold"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childTnLst>
                          </p:cTn>
                        </p:par>
                        <p:par>
                          <p:cTn id="25" fill="hold">
                            <p:stCondLst>
                              <p:cond delay="0"/>
                            </p:stCondLst>
                            <p:childTnLst>
                              <p:par>
                                <p:cTn id="26" presetID="22" presetClass="entr" presetSubtype="2" fill="hold" nodeType="after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wipe(right)">
                                      <p:cBhvr>
                                        <p:cTn id="28" dur="500"/>
                                        <p:tgtEl>
                                          <p:spTgt spid="35"/>
                                        </p:tgtEl>
                                      </p:cBhvr>
                                    </p:animEffect>
                                  </p:childTnLst>
                                </p:cTn>
                              </p:par>
                            </p:childTnLst>
                          </p:cTn>
                        </p:par>
                        <p:par>
                          <p:cTn id="29" fill="hold">
                            <p:stCondLst>
                              <p:cond delay="500"/>
                            </p:stCondLst>
                            <p:childTnLst>
                              <p:par>
                                <p:cTn id="30" presetID="22" presetClass="entr" presetSubtype="2" fill="hold" grpId="0" nodeType="after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wipe(right)">
                                      <p:cBhvr>
                                        <p:cTn id="32" dur="500"/>
                                        <p:tgtEl>
                                          <p:spTgt spid="36"/>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par>
                                <p:cTn id="37" presetID="1" presetClass="exit" presetSubtype="0" fill="hold" nodeType="withEffect">
                                  <p:stCondLst>
                                    <p:cond delay="0"/>
                                  </p:stCondLst>
                                  <p:childTnLst>
                                    <p:set>
                                      <p:cBhvr>
                                        <p:cTn id="38" dur="1" fill="hold">
                                          <p:stCondLst>
                                            <p:cond delay="0"/>
                                          </p:stCondLst>
                                        </p:cTn>
                                        <p:tgtEl>
                                          <p:spTgt spid="31"/>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3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36"/>
                                        </p:tgtEl>
                                        <p:attrNameLst>
                                          <p:attrName>style.visibility</p:attrName>
                                        </p:attrNameLst>
                                      </p:cBhvr>
                                      <p:to>
                                        <p:strVal val="hidden"/>
                                      </p:to>
                                    </p:set>
                                  </p:childTnLst>
                                </p:cTn>
                              </p:par>
                            </p:childTnLst>
                          </p:cTn>
                        </p:par>
                        <p:par>
                          <p:cTn id="43" fill="hold">
                            <p:stCondLst>
                              <p:cond delay="0"/>
                            </p:stCondLst>
                            <p:childTnLst>
                              <p:par>
                                <p:cTn id="44" presetID="22" presetClass="entr" presetSubtype="2" fill="hold"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right)">
                                      <p:cBhvr>
                                        <p:cTn id="46" dur="500"/>
                                        <p:tgtEl>
                                          <p:spTgt spid="50"/>
                                        </p:tgtEl>
                                      </p:cBhvr>
                                    </p:animEffec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47"/>
                                        </p:tgtEl>
                                        <p:attrNameLst>
                                          <p:attrName>style.visibility</p:attrName>
                                        </p:attrNameLst>
                                      </p:cBhvr>
                                      <p:to>
                                        <p:strVal val="visible"/>
                                      </p:to>
                                    </p:set>
                                  </p:childTnLst>
                                </p:cTn>
                              </p:par>
                            </p:childTnLst>
                          </p:cTn>
                        </p:par>
                        <p:par>
                          <p:cTn id="50" fill="hold">
                            <p:stCondLst>
                              <p:cond delay="500"/>
                            </p:stCondLst>
                            <p:childTnLst>
                              <p:par>
                                <p:cTn id="51" presetID="22" presetClass="entr" presetSubtype="2" fill="hold" grpId="0" nodeType="after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wipe(right)">
                                      <p:cBhvr>
                                        <p:cTn id="53" dur="500"/>
                                        <p:tgtEl>
                                          <p:spTgt spid="52"/>
                                        </p:tgtEl>
                                      </p:cBhvr>
                                    </p:animEffect>
                                  </p:childTnLst>
                                </p:cTn>
                              </p:par>
                            </p:childTnLst>
                          </p:cTn>
                        </p:par>
                        <p:par>
                          <p:cTn id="54" fill="hold">
                            <p:stCondLst>
                              <p:cond delay="1000"/>
                            </p:stCondLst>
                            <p:childTnLst>
                              <p:par>
                                <p:cTn id="55" presetID="1" presetClass="exit" presetSubtype="0" fill="hold" nodeType="afterEffect">
                                  <p:stCondLst>
                                    <p:cond delay="0"/>
                                  </p:stCondLst>
                                  <p:childTnLst>
                                    <p:set>
                                      <p:cBhvr>
                                        <p:cTn id="56" dur="1" fill="hold">
                                          <p:stCondLst>
                                            <p:cond delay="0"/>
                                          </p:stCondLst>
                                        </p:cTn>
                                        <p:tgtEl>
                                          <p:spTgt spid="50"/>
                                        </p:tgtEl>
                                        <p:attrNameLst>
                                          <p:attrName>style.visibility</p:attrName>
                                        </p:attrNameLst>
                                      </p:cBhvr>
                                      <p:to>
                                        <p:strVal val="hidden"/>
                                      </p:to>
                                    </p:set>
                                  </p:childTnLst>
                                </p:cTn>
                              </p:par>
                            </p:childTnLst>
                          </p:cTn>
                        </p:par>
                        <p:par>
                          <p:cTn id="57" fill="hold">
                            <p:stCondLst>
                              <p:cond delay="1000"/>
                            </p:stCondLst>
                            <p:childTnLst>
                              <p:par>
                                <p:cTn id="58" presetID="1" presetClass="exit" presetSubtype="0" fill="hold" grpId="1" nodeType="afterEffect">
                                  <p:stCondLst>
                                    <p:cond delay="0"/>
                                  </p:stCondLst>
                                  <p:childTnLst>
                                    <p:set>
                                      <p:cBhvr>
                                        <p:cTn id="59" dur="1" fill="hold">
                                          <p:stCondLst>
                                            <p:cond delay="0"/>
                                          </p:stCondLst>
                                        </p:cTn>
                                        <p:tgtEl>
                                          <p:spTgt spid="52"/>
                                        </p:tgtEl>
                                        <p:attrNameLst>
                                          <p:attrName>style.visibility</p:attrName>
                                        </p:attrNameLst>
                                      </p:cBhvr>
                                      <p:to>
                                        <p:strVal val="hidden"/>
                                      </p:to>
                                    </p:set>
                                  </p:childTnLst>
                                </p:cTn>
                              </p:par>
                              <p:par>
                                <p:cTn id="60" presetID="22" presetClass="entr" presetSubtype="2" fill="hold" nodeType="withEffect">
                                  <p:stCondLst>
                                    <p:cond delay="0"/>
                                  </p:stCondLst>
                                  <p:childTnLst>
                                    <p:set>
                                      <p:cBhvr>
                                        <p:cTn id="61" dur="1" fill="hold">
                                          <p:stCondLst>
                                            <p:cond delay="0"/>
                                          </p:stCondLst>
                                        </p:cTn>
                                        <p:tgtEl>
                                          <p:spTgt spid="54"/>
                                        </p:tgtEl>
                                        <p:attrNameLst>
                                          <p:attrName>style.visibility</p:attrName>
                                        </p:attrNameLst>
                                      </p:cBhvr>
                                      <p:to>
                                        <p:strVal val="visible"/>
                                      </p:to>
                                    </p:set>
                                    <p:animEffect transition="in" filter="wipe(right)">
                                      <p:cBhvr>
                                        <p:cTn id="62" dur="500"/>
                                        <p:tgtEl>
                                          <p:spTgt spid="54"/>
                                        </p:tgtEl>
                                      </p:cBhvr>
                                    </p:animEffect>
                                  </p:childTnLst>
                                </p:cTn>
                              </p:par>
                            </p:childTnLst>
                          </p:cTn>
                        </p:par>
                        <p:par>
                          <p:cTn id="63" fill="hold">
                            <p:stCondLst>
                              <p:cond delay="1500"/>
                            </p:stCondLst>
                            <p:childTnLst>
                              <p:par>
                                <p:cTn id="64" presetID="22" presetClass="entr" presetSubtype="2" fill="hold" grpId="0" nodeType="afterEffect">
                                  <p:stCondLst>
                                    <p:cond delay="0"/>
                                  </p:stCondLst>
                                  <p:childTnLst>
                                    <p:set>
                                      <p:cBhvr>
                                        <p:cTn id="65" dur="1" fill="hold">
                                          <p:stCondLst>
                                            <p:cond delay="0"/>
                                          </p:stCondLst>
                                        </p:cTn>
                                        <p:tgtEl>
                                          <p:spTgt spid="55"/>
                                        </p:tgtEl>
                                        <p:attrNameLst>
                                          <p:attrName>style.visibility</p:attrName>
                                        </p:attrNameLst>
                                      </p:cBhvr>
                                      <p:to>
                                        <p:strVal val="visible"/>
                                      </p:to>
                                    </p:set>
                                    <p:animEffect transition="in" filter="wipe(right)">
                                      <p:cBhvr>
                                        <p:cTn id="66"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23" grpId="0" animBg="1"/>
      <p:bldP spid="23" grpId="1" animBg="1"/>
      <p:bldP spid="36" grpId="0" animBg="1"/>
      <p:bldP spid="36" grpId="1" animBg="1"/>
      <p:bldP spid="52" grpId="0" animBg="1"/>
      <p:bldP spid="52" grpId="1" animBg="1"/>
      <p:bldP spid="55"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Straight Connector 37">
            <a:extLst>
              <a:ext uri="{FF2B5EF4-FFF2-40B4-BE49-F238E27FC236}">
                <a16:creationId xmlns:a16="http://schemas.microsoft.com/office/drawing/2014/main" id="{89B68587-BD40-7734-0594-40CE393BBFF0}"/>
              </a:ext>
            </a:extLst>
          </p:cNvPr>
          <p:cNvCxnSpPr>
            <a:cxnSpLocks/>
          </p:cNvCxnSpPr>
          <p:nvPr/>
        </p:nvCxnSpPr>
        <p:spPr>
          <a:xfrm flipH="1">
            <a:off x="8885036" y="5641371"/>
            <a:ext cx="1088830"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1C90882A-E0CA-3514-3B05-0CF411EFD6E3}"/>
              </a:ext>
            </a:extLst>
          </p:cNvPr>
          <p:cNvCxnSpPr>
            <a:cxnSpLocks/>
          </p:cNvCxnSpPr>
          <p:nvPr/>
        </p:nvCxnSpPr>
        <p:spPr>
          <a:xfrm flipH="1">
            <a:off x="8034238" y="3453782"/>
            <a:ext cx="777080" cy="79655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3648E7F9-9050-195B-C3B4-19C6E3A46A6C}"/>
              </a:ext>
            </a:extLst>
          </p:cNvPr>
          <p:cNvCxnSpPr>
            <a:cxnSpLocks/>
          </p:cNvCxnSpPr>
          <p:nvPr/>
        </p:nvCxnSpPr>
        <p:spPr>
          <a:xfrm>
            <a:off x="6660356" y="3540500"/>
            <a:ext cx="616744" cy="925777"/>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011181F6-E10A-F3D2-9CD8-F0961CE4BD11}"/>
              </a:ext>
            </a:extLst>
          </p:cNvPr>
          <p:cNvCxnSpPr>
            <a:cxnSpLocks/>
          </p:cNvCxnSpPr>
          <p:nvPr/>
        </p:nvCxnSpPr>
        <p:spPr>
          <a:xfrm>
            <a:off x="2939256" y="2439439"/>
            <a:ext cx="1467644" cy="0"/>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08993AFF-9B29-0B78-74B4-16A9BAC3047C}"/>
              </a:ext>
            </a:extLst>
          </p:cNvPr>
          <p:cNvCxnSpPr>
            <a:cxnSpLocks/>
          </p:cNvCxnSpPr>
          <p:nvPr/>
        </p:nvCxnSpPr>
        <p:spPr>
          <a:xfrm>
            <a:off x="2342754" y="3338463"/>
            <a:ext cx="590946" cy="1127814"/>
          </a:xfrm>
          <a:prstGeom prst="line">
            <a:avLst/>
          </a:prstGeom>
          <a:ln>
            <a:solidFill>
              <a:srgbClr val="FFAE0D"/>
            </a:solidFill>
          </a:ln>
        </p:spPr>
        <p:style>
          <a:lnRef idx="2">
            <a:schemeClr val="accent1"/>
          </a:lnRef>
          <a:fillRef idx="0">
            <a:schemeClr val="accent1"/>
          </a:fillRef>
          <a:effectRef idx="1">
            <a:schemeClr val="accent1"/>
          </a:effectRef>
          <a:fontRef idx="minor">
            <a:schemeClr val="tx1"/>
          </a:fontRef>
        </p:style>
      </p:cxnSp>
      <p:sp>
        <p:nvSpPr>
          <p:cNvPr id="2" name="Title 1">
            <a:extLst>
              <a:ext uri="{FF2B5EF4-FFF2-40B4-BE49-F238E27FC236}">
                <a16:creationId xmlns:a16="http://schemas.microsoft.com/office/drawing/2014/main" id="{1B2E2AAA-6EF2-A3C7-0EA0-F9DA3FCB5866}"/>
              </a:ext>
            </a:extLst>
          </p:cNvPr>
          <p:cNvSpPr>
            <a:spLocks noGrp="1"/>
          </p:cNvSpPr>
          <p:nvPr>
            <p:ph type="title"/>
          </p:nvPr>
        </p:nvSpPr>
        <p:spPr>
          <a:xfrm>
            <a:off x="833435" y="-79812"/>
            <a:ext cx="10972800" cy="1143000"/>
          </a:xfrm>
        </p:spPr>
        <p:txBody>
          <a:bodyPr/>
          <a:lstStyle/>
          <a:p>
            <a:r>
              <a:rPr lang="en-US" sz="7200" dirty="0"/>
              <a:t>After School Program Service</a:t>
            </a:r>
          </a:p>
        </p:txBody>
      </p:sp>
      <p:grpSp>
        <p:nvGrpSpPr>
          <p:cNvPr id="22" name="Group 21">
            <a:extLst>
              <a:ext uri="{FF2B5EF4-FFF2-40B4-BE49-F238E27FC236}">
                <a16:creationId xmlns:a16="http://schemas.microsoft.com/office/drawing/2014/main" id="{E803C8C8-C1B6-8FAD-4370-078A9DC44985}"/>
              </a:ext>
            </a:extLst>
          </p:cNvPr>
          <p:cNvGrpSpPr/>
          <p:nvPr/>
        </p:nvGrpSpPr>
        <p:grpSpPr>
          <a:xfrm>
            <a:off x="36909" y="495441"/>
            <a:ext cx="3225800" cy="2971800"/>
            <a:chOff x="-69850" y="1219200"/>
            <a:chExt cx="3225800" cy="2971800"/>
          </a:xfrm>
        </p:grpSpPr>
        <p:sp>
          <p:nvSpPr>
            <p:cNvPr id="16" name="Flowchart: Connector 15">
              <a:extLst>
                <a:ext uri="{FF2B5EF4-FFF2-40B4-BE49-F238E27FC236}">
                  <a16:creationId xmlns:a16="http://schemas.microsoft.com/office/drawing/2014/main" id="{D2FA486C-B903-0B48-F78C-158643B27347}"/>
                </a:ext>
              </a:extLst>
            </p:cNvPr>
            <p:cNvSpPr/>
            <p:nvPr/>
          </p:nvSpPr>
          <p:spPr>
            <a:xfrm>
              <a:off x="-69850" y="1219200"/>
              <a:ext cx="3225800" cy="2971800"/>
            </a:xfrm>
            <a:prstGeom prst="flowChartConnector">
              <a:avLst/>
            </a:prstGeom>
            <a:solidFill>
              <a:srgbClr val="7F0000"/>
            </a:solidFill>
            <a:ln>
              <a:solidFill>
                <a:srgbClr val="7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D5CAA0B-A5FD-1ABD-6028-2FEB7CEDE80C}"/>
                </a:ext>
              </a:extLst>
            </p:cNvPr>
            <p:cNvSpPr txBox="1"/>
            <p:nvPr/>
          </p:nvSpPr>
          <p:spPr>
            <a:xfrm>
              <a:off x="330200" y="1760835"/>
              <a:ext cx="2425700" cy="2031325"/>
            </a:xfrm>
            <a:prstGeom prst="rect">
              <a:avLst/>
            </a:prstGeom>
            <a:noFill/>
          </p:spPr>
          <p:txBody>
            <a:bodyPr wrap="square">
              <a:spAutoFit/>
            </a:bodyPr>
            <a:lstStyle/>
            <a:p>
              <a:pPr algn="ctr"/>
              <a:r>
                <a:rPr lang="en-US" sz="1800" i="0" u="none" strike="noStrike" dirty="0">
                  <a:solidFill>
                    <a:schemeClr val="bg1"/>
                  </a:solidFill>
                  <a:effectLst/>
                  <a:latin typeface="Century Gothic" panose="020B0502020202020204" pitchFamily="34" charset="0"/>
                </a:rPr>
                <a:t>Meals are prepared by Food Services Staff; FS Staff then transports ASP supper meals to the ASP staff just before service</a:t>
              </a:r>
              <a:endParaRPr lang="en-US" dirty="0">
                <a:solidFill>
                  <a:schemeClr val="bg1"/>
                </a:solidFill>
              </a:endParaRPr>
            </a:p>
          </p:txBody>
        </p:sp>
      </p:grpSp>
      <p:grpSp>
        <p:nvGrpSpPr>
          <p:cNvPr id="23" name="Group 22">
            <a:extLst>
              <a:ext uri="{FF2B5EF4-FFF2-40B4-BE49-F238E27FC236}">
                <a16:creationId xmlns:a16="http://schemas.microsoft.com/office/drawing/2014/main" id="{AFABF391-CECD-1575-B167-09FEB2718BEF}"/>
              </a:ext>
            </a:extLst>
          </p:cNvPr>
          <p:cNvGrpSpPr/>
          <p:nvPr/>
        </p:nvGrpSpPr>
        <p:grpSpPr>
          <a:xfrm>
            <a:off x="1912938" y="3467241"/>
            <a:ext cx="3225800" cy="2971800"/>
            <a:chOff x="2054227" y="3792160"/>
            <a:chExt cx="3225800" cy="2971800"/>
          </a:xfrm>
        </p:grpSpPr>
        <p:sp>
          <p:nvSpPr>
            <p:cNvPr id="17" name="Flowchart: Connector 16">
              <a:extLst>
                <a:ext uri="{FF2B5EF4-FFF2-40B4-BE49-F238E27FC236}">
                  <a16:creationId xmlns:a16="http://schemas.microsoft.com/office/drawing/2014/main" id="{CC6ECBDC-C1C0-B4DE-76BD-5972EC58FDAC}"/>
                </a:ext>
              </a:extLst>
            </p:cNvPr>
            <p:cNvSpPr/>
            <p:nvPr/>
          </p:nvSpPr>
          <p:spPr>
            <a:xfrm>
              <a:off x="2054227" y="379216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3EC4FCCB-D579-1B5F-9E94-8B6E4544DF6E}"/>
                </a:ext>
              </a:extLst>
            </p:cNvPr>
            <p:cNvSpPr txBox="1"/>
            <p:nvPr/>
          </p:nvSpPr>
          <p:spPr>
            <a:xfrm>
              <a:off x="2289178" y="4672360"/>
              <a:ext cx="2679700" cy="1477328"/>
            </a:xfrm>
            <a:prstGeom prst="rect">
              <a:avLst/>
            </a:prstGeom>
            <a:noFill/>
          </p:spPr>
          <p:txBody>
            <a:bodyPr wrap="square">
              <a:spAutoFit/>
            </a:bodyPr>
            <a:lstStyle/>
            <a:p>
              <a:pPr algn="ctr"/>
              <a:r>
                <a:rPr lang="en-US" sz="1800" b="0" i="0" u="none" strike="noStrike" dirty="0">
                  <a:solidFill>
                    <a:srgbClr val="002060"/>
                  </a:solidFill>
                  <a:effectLst/>
                  <a:latin typeface="Century Gothic" panose="020B0502020202020204" pitchFamily="34" charset="0"/>
                </a:rPr>
                <a:t>Meal service begins immediately after the dismissal bell rings, and lasts for 30 minutes.</a:t>
              </a:r>
              <a:endParaRPr lang="en-US" dirty="0">
                <a:solidFill>
                  <a:srgbClr val="002060"/>
                </a:solidFill>
              </a:endParaRPr>
            </a:p>
          </p:txBody>
        </p:sp>
      </p:grpSp>
      <p:grpSp>
        <p:nvGrpSpPr>
          <p:cNvPr id="24" name="Group 23">
            <a:extLst>
              <a:ext uri="{FF2B5EF4-FFF2-40B4-BE49-F238E27FC236}">
                <a16:creationId xmlns:a16="http://schemas.microsoft.com/office/drawing/2014/main" id="{90CCAE3C-F8B9-FFC2-0A87-EC9B6DD3B84A}"/>
              </a:ext>
            </a:extLst>
          </p:cNvPr>
          <p:cNvGrpSpPr/>
          <p:nvPr/>
        </p:nvGrpSpPr>
        <p:grpSpPr>
          <a:xfrm>
            <a:off x="4260453" y="989268"/>
            <a:ext cx="3316286" cy="3048000"/>
            <a:chOff x="4213227" y="1295400"/>
            <a:chExt cx="3316286" cy="3048000"/>
          </a:xfrm>
        </p:grpSpPr>
        <p:sp>
          <p:nvSpPr>
            <p:cNvPr id="18" name="Flowchart: Connector 17">
              <a:extLst>
                <a:ext uri="{FF2B5EF4-FFF2-40B4-BE49-F238E27FC236}">
                  <a16:creationId xmlns:a16="http://schemas.microsoft.com/office/drawing/2014/main" id="{5519E07E-860F-AE8E-5044-396F78B36E17}"/>
                </a:ext>
              </a:extLst>
            </p:cNvPr>
            <p:cNvSpPr/>
            <p:nvPr/>
          </p:nvSpPr>
          <p:spPr>
            <a:xfrm>
              <a:off x="4213227" y="1295400"/>
              <a:ext cx="3316286" cy="30480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n>
                  <a:solidFill>
                    <a:sysClr val="windowText" lastClr="000000"/>
                  </a:solidFill>
                </a:ln>
                <a:solidFill>
                  <a:srgbClr val="002060"/>
                </a:solidFill>
              </a:endParaRPr>
            </a:p>
          </p:txBody>
        </p:sp>
        <p:sp>
          <p:nvSpPr>
            <p:cNvPr id="9" name="TextBox 8">
              <a:extLst>
                <a:ext uri="{FF2B5EF4-FFF2-40B4-BE49-F238E27FC236}">
                  <a16:creationId xmlns:a16="http://schemas.microsoft.com/office/drawing/2014/main" id="{73C9FAEC-265E-F247-3B00-290877375BE6}"/>
                </a:ext>
              </a:extLst>
            </p:cNvPr>
            <p:cNvSpPr txBox="1"/>
            <p:nvPr/>
          </p:nvSpPr>
          <p:spPr>
            <a:xfrm>
              <a:off x="4279108" y="2019047"/>
              <a:ext cx="3225800" cy="1754326"/>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distributes meals to program students &amp; assists with serving participants from the community for the first ten minutes of service.</a:t>
              </a:r>
              <a:endParaRPr lang="en-US" dirty="0">
                <a:solidFill>
                  <a:srgbClr val="002060"/>
                </a:solidFill>
              </a:endParaRPr>
            </a:p>
          </p:txBody>
        </p:sp>
      </p:grpSp>
      <p:grpSp>
        <p:nvGrpSpPr>
          <p:cNvPr id="25" name="Group 24">
            <a:extLst>
              <a:ext uri="{FF2B5EF4-FFF2-40B4-BE49-F238E27FC236}">
                <a16:creationId xmlns:a16="http://schemas.microsoft.com/office/drawing/2014/main" id="{91FB729B-B243-BE53-B926-7FE56AFDA620}"/>
              </a:ext>
            </a:extLst>
          </p:cNvPr>
          <p:cNvGrpSpPr/>
          <p:nvPr/>
        </p:nvGrpSpPr>
        <p:grpSpPr>
          <a:xfrm>
            <a:off x="6238080" y="3885608"/>
            <a:ext cx="2851148" cy="2681765"/>
            <a:chOff x="6445252" y="4056794"/>
            <a:chExt cx="2851148" cy="2681765"/>
          </a:xfrm>
        </p:grpSpPr>
        <p:sp>
          <p:nvSpPr>
            <p:cNvPr id="19" name="Flowchart: Connector 18">
              <a:extLst>
                <a:ext uri="{FF2B5EF4-FFF2-40B4-BE49-F238E27FC236}">
                  <a16:creationId xmlns:a16="http://schemas.microsoft.com/office/drawing/2014/main" id="{67CDAF7E-385B-2AAB-4B91-F440410814FF}"/>
                </a:ext>
              </a:extLst>
            </p:cNvPr>
            <p:cNvSpPr/>
            <p:nvPr/>
          </p:nvSpPr>
          <p:spPr>
            <a:xfrm>
              <a:off x="6445252" y="4056794"/>
              <a:ext cx="2851148" cy="2681765"/>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A9A49F0B-533A-21CD-C5F6-725368C8CA8F}"/>
                </a:ext>
              </a:extLst>
            </p:cNvPr>
            <p:cNvSpPr txBox="1"/>
            <p:nvPr/>
          </p:nvSpPr>
          <p:spPr>
            <a:xfrm>
              <a:off x="6527007" y="4678912"/>
              <a:ext cx="26797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Staff ensures reimbursable meal is received before placing an "x" on the meal count form.</a:t>
              </a:r>
              <a:endParaRPr lang="en-US" dirty="0">
                <a:solidFill>
                  <a:srgbClr val="002060"/>
                </a:solidFill>
              </a:endParaRPr>
            </a:p>
          </p:txBody>
        </p:sp>
      </p:grpSp>
      <p:grpSp>
        <p:nvGrpSpPr>
          <p:cNvPr id="26" name="Group 25">
            <a:extLst>
              <a:ext uri="{FF2B5EF4-FFF2-40B4-BE49-F238E27FC236}">
                <a16:creationId xmlns:a16="http://schemas.microsoft.com/office/drawing/2014/main" id="{BF740C3D-D2E4-5B2B-177C-CD7E67888E39}"/>
              </a:ext>
            </a:extLst>
          </p:cNvPr>
          <p:cNvGrpSpPr/>
          <p:nvPr/>
        </p:nvGrpSpPr>
        <p:grpSpPr>
          <a:xfrm>
            <a:off x="8272460" y="1286123"/>
            <a:ext cx="3225800" cy="2971800"/>
            <a:chOff x="8634413" y="1219200"/>
            <a:chExt cx="3225800" cy="2971800"/>
          </a:xfrm>
        </p:grpSpPr>
        <p:sp>
          <p:nvSpPr>
            <p:cNvPr id="20" name="Flowchart: Connector 19">
              <a:extLst>
                <a:ext uri="{FF2B5EF4-FFF2-40B4-BE49-F238E27FC236}">
                  <a16:creationId xmlns:a16="http://schemas.microsoft.com/office/drawing/2014/main" id="{25956353-5733-21D2-67C7-A9B250C5B470}"/>
                </a:ext>
              </a:extLst>
            </p:cNvPr>
            <p:cNvSpPr/>
            <p:nvPr/>
          </p:nvSpPr>
          <p:spPr>
            <a:xfrm>
              <a:off x="8634413" y="1219200"/>
              <a:ext cx="3225800" cy="2971800"/>
            </a:xfrm>
            <a:prstGeom prst="flowChartConnector">
              <a:avLst/>
            </a:prstGeom>
            <a:solidFill>
              <a:schemeClr val="bg1"/>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877044BD-0C56-56DE-AD66-B4C0D24CFE21}"/>
                </a:ext>
              </a:extLst>
            </p:cNvPr>
            <p:cNvSpPr txBox="1"/>
            <p:nvPr/>
          </p:nvSpPr>
          <p:spPr>
            <a:xfrm>
              <a:off x="8723313" y="1962644"/>
              <a:ext cx="3048000" cy="1477328"/>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Meals are consumed in the designated eating area. ASP staff assist with ensuring no food leaves the campus.</a:t>
              </a:r>
              <a:endParaRPr lang="en-US" dirty="0">
                <a:solidFill>
                  <a:srgbClr val="002060"/>
                </a:solidFill>
              </a:endParaRPr>
            </a:p>
          </p:txBody>
        </p:sp>
      </p:grpSp>
      <p:grpSp>
        <p:nvGrpSpPr>
          <p:cNvPr id="27" name="Group 26">
            <a:extLst>
              <a:ext uri="{FF2B5EF4-FFF2-40B4-BE49-F238E27FC236}">
                <a16:creationId xmlns:a16="http://schemas.microsoft.com/office/drawing/2014/main" id="{091FD2D6-4AA8-6901-9DD5-436E69282E6E}"/>
              </a:ext>
            </a:extLst>
          </p:cNvPr>
          <p:cNvGrpSpPr/>
          <p:nvPr/>
        </p:nvGrpSpPr>
        <p:grpSpPr>
          <a:xfrm>
            <a:off x="9561512" y="4250339"/>
            <a:ext cx="2503487" cy="2388694"/>
            <a:chOff x="9688512" y="4183416"/>
            <a:chExt cx="2503487" cy="2388694"/>
          </a:xfrm>
        </p:grpSpPr>
        <p:sp>
          <p:nvSpPr>
            <p:cNvPr id="21" name="Flowchart: Connector 20">
              <a:extLst>
                <a:ext uri="{FF2B5EF4-FFF2-40B4-BE49-F238E27FC236}">
                  <a16:creationId xmlns:a16="http://schemas.microsoft.com/office/drawing/2014/main" id="{6843905F-4CD2-237A-1286-59457E52E788}"/>
                </a:ext>
              </a:extLst>
            </p:cNvPr>
            <p:cNvSpPr/>
            <p:nvPr/>
          </p:nvSpPr>
          <p:spPr>
            <a:xfrm>
              <a:off x="9688512" y="4183416"/>
              <a:ext cx="2503487" cy="2388694"/>
            </a:xfrm>
            <a:prstGeom prst="flowChartConnector">
              <a:avLst/>
            </a:prstGeom>
            <a:solidFill>
              <a:srgbClr val="FFAE0D"/>
            </a:solidFill>
            <a:ln>
              <a:solidFill>
                <a:srgbClr val="FFAE0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4BA09A72-43DD-48EC-3443-776B4EE6E2FC}"/>
                </a:ext>
              </a:extLst>
            </p:cNvPr>
            <p:cNvSpPr txBox="1"/>
            <p:nvPr/>
          </p:nvSpPr>
          <p:spPr>
            <a:xfrm>
              <a:off x="10128645" y="4399354"/>
              <a:ext cx="1623222" cy="2031325"/>
            </a:xfrm>
            <a:prstGeom prst="rect">
              <a:avLst/>
            </a:prstGeom>
            <a:noFill/>
          </p:spPr>
          <p:txBody>
            <a:bodyPr wrap="square">
              <a:spAutoFit/>
            </a:bodyPr>
            <a:lstStyle/>
            <a:p>
              <a:pPr algn="ctr"/>
              <a:r>
                <a:rPr lang="en-US" sz="1800" i="0" u="none" strike="noStrike" dirty="0">
                  <a:solidFill>
                    <a:srgbClr val="002060"/>
                  </a:solidFill>
                  <a:effectLst/>
                  <a:latin typeface="Century Gothic" panose="020B0502020202020204" pitchFamily="34" charset="0"/>
                </a:rPr>
                <a:t>ASP Supper Grid Sheet &amp; Community Roster are required at the point of service.</a:t>
              </a:r>
              <a:endParaRPr lang="en-US" dirty="0">
                <a:solidFill>
                  <a:srgbClr val="002060"/>
                </a:solidFill>
              </a:endParaRPr>
            </a:p>
          </p:txBody>
        </p:sp>
      </p:grpSp>
      <p:sp>
        <p:nvSpPr>
          <p:cNvPr id="40" name="Rectangle 39">
            <a:extLst>
              <a:ext uri="{FF2B5EF4-FFF2-40B4-BE49-F238E27FC236}">
                <a16:creationId xmlns:a16="http://schemas.microsoft.com/office/drawing/2014/main" id="{286461B2-B4CF-078B-0B2F-0BA31E49EEC2}"/>
              </a:ext>
            </a:extLst>
          </p:cNvPr>
          <p:cNvSpPr/>
          <p:nvPr/>
        </p:nvSpPr>
        <p:spPr>
          <a:xfrm>
            <a:off x="0" y="6583473"/>
            <a:ext cx="7555963" cy="286232"/>
          </a:xfrm>
          <a:prstGeom prst="rect">
            <a:avLst/>
          </a:prstGeom>
        </p:spPr>
        <p:txBody>
          <a:bodyPr wrap="square">
            <a:spAutoFit/>
          </a:bodyPr>
          <a:lstStyle/>
          <a:p>
            <a:pPr marL="0" marR="0" lvl="2" indent="0" algn="l" defTabSz="457200" rtl="0" eaLnBrk="1" fontAlgn="auto" latinLnBrk="0" hangingPunct="1">
              <a:lnSpc>
                <a:spcPct val="90000"/>
              </a:lnSpc>
              <a:spcBef>
                <a:spcPts val="0"/>
              </a:spcBef>
              <a:spcAft>
                <a:spcPts val="800"/>
              </a:spcAft>
              <a:buClrTx/>
              <a:buSzTx/>
              <a:buFontTx/>
              <a:buNone/>
              <a:tabLst/>
              <a:defRPr/>
            </a:pPr>
            <a:r>
              <a:rPr kumimoji="0" lang="en-US" sz="1400"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Tree>
    <p:custDataLst>
      <p:tags r:id="rId1"/>
    </p:custDataLst>
    <p:extLst>
      <p:ext uri="{BB962C8B-B14F-4D97-AF65-F5344CB8AC3E}">
        <p14:creationId xmlns:p14="http://schemas.microsoft.com/office/powerpoint/2010/main" val="93246718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nodeType="clickEffect">
                                  <p:stCondLst>
                                    <p:cond delay="0"/>
                                  </p:stCondLst>
                                  <p:childTnLst>
                                    <p:set>
                                      <p:cBhvr>
                                        <p:cTn id="10" dur="1" fill="hold">
                                          <p:stCondLst>
                                            <p:cond delay="0"/>
                                          </p:stCondLst>
                                        </p:cTn>
                                        <p:tgtEl>
                                          <p:spTgt spid="29"/>
                                        </p:tgtEl>
                                        <p:attrNameLst>
                                          <p:attrName>style.visibility</p:attrName>
                                        </p:attrNameLst>
                                      </p:cBhvr>
                                      <p:to>
                                        <p:strVal val="visible"/>
                                      </p:to>
                                    </p:set>
                                    <p:animEffect transition="in" filter="wipe(left)">
                                      <p:cBhvr>
                                        <p:cTn id="11" dur="500"/>
                                        <p:tgtEl>
                                          <p:spTgt spid="2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wipe(left)">
                                      <p:cBhvr>
                                        <p:cTn id="19" dur="500"/>
                                        <p:tgtEl>
                                          <p:spTgt spid="30"/>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wipe(up)">
                                      <p:cBhvr>
                                        <p:cTn id="27" dur="500"/>
                                        <p:tgtEl>
                                          <p:spTgt spid="32"/>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38"/>
                                        </p:tgtEl>
                                        <p:attrNameLst>
                                          <p:attrName>style.visibility</p:attrName>
                                        </p:attrNameLst>
                                      </p:cBhvr>
                                      <p:to>
                                        <p:strVal val="visible"/>
                                      </p:to>
                                    </p:set>
                                    <p:animEffect transition="in" filter="wipe(left)">
                                      <p:cBhvr>
                                        <p:cTn id="35" dur="500"/>
                                        <p:tgtEl>
                                          <p:spTgt spid="38"/>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wipe(left)">
                                      <p:cBhvr>
                                        <p:cTn id="43" dur="500"/>
                                        <p:tgtEl>
                                          <p:spTgt spid="34"/>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26"/>
                                        </p:tgtEl>
                                        <p:attrNameLst>
                                          <p:attrName>style.visibility</p:attrName>
                                        </p:attrNameLst>
                                      </p:cBhvr>
                                      <p:to>
                                        <p:strVal val="visible"/>
                                      </p:to>
                                    </p:set>
                                  </p:childTnLst>
                                </p:cTn>
                              </p:par>
                              <p:par>
                                <p:cTn id="47" presetID="10" presetClass="entr" presetSubtype="0" fill="hold" grpId="0" nodeType="withEffect">
                                  <p:stCondLst>
                                    <p:cond delay="0"/>
                                  </p:stCondLst>
                                  <p:childTnLst>
                                    <p:set>
                                      <p:cBhvr>
                                        <p:cTn id="48" dur="1" fill="hold">
                                          <p:stCondLst>
                                            <p:cond delay="0"/>
                                          </p:stCondLst>
                                        </p:cTn>
                                        <p:tgtEl>
                                          <p:spTgt spid="40"/>
                                        </p:tgtEl>
                                        <p:attrNameLst>
                                          <p:attrName>style.visibility</p:attrName>
                                        </p:attrNameLst>
                                      </p:cBhvr>
                                      <p:to>
                                        <p:strVal val="visible"/>
                                      </p:to>
                                    </p:set>
                                    <p:animEffect transition="in" filter="fade">
                                      <p:cBhvr>
                                        <p:cTn id="49"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190873" y="-16638"/>
            <a:ext cx="11662110" cy="1828842"/>
          </a:xfrm>
        </p:spPr>
        <p:txBody>
          <a:bodyPr>
            <a:normAutofit/>
          </a:bodyPr>
          <a:lstStyle/>
          <a:p>
            <a:r>
              <a:rPr lang="en-US" dirty="0"/>
              <a:t>Program Attendance Rosters</a:t>
            </a:r>
          </a:p>
        </p:txBody>
      </p:sp>
      <p:sp>
        <p:nvSpPr>
          <p:cNvPr id="29" name="Rectangle 28">
            <a:extLst>
              <a:ext uri="{FF2B5EF4-FFF2-40B4-BE49-F238E27FC236}">
                <a16:creationId xmlns:a16="http://schemas.microsoft.com/office/drawing/2014/main" id="{5D861277-1668-4BE8-ABC2-F90136BFA7D0}"/>
              </a:ext>
            </a:extLst>
          </p:cNvPr>
          <p:cNvSpPr/>
          <p:nvPr/>
        </p:nvSpPr>
        <p:spPr>
          <a:xfrm>
            <a:off x="6190593" y="3170148"/>
            <a:ext cx="5901144" cy="3859518"/>
          </a:xfrm>
          <a:prstGeom prst="rect">
            <a:avLst/>
          </a:prstGeom>
        </p:spPr>
        <p:txBody>
          <a:bodyPr wrap="square" lIns="91440" tIns="45720" rIns="91440" bIns="45720" anchor="t">
            <a:spAutoFit/>
          </a:bodyPr>
          <a:lstStyle/>
          <a:p>
            <a:pPr marL="457200" lvl="2" indent="-4572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Attendance Rosters must be:</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Greater than or equal to meal counts to support meal claims</a:t>
            </a:r>
          </a:p>
          <a:p>
            <a:pPr marL="914400"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Include student names:</a:t>
            </a: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Can be electronic or manual copies</a:t>
            </a:r>
          </a:p>
          <a:p>
            <a:pPr marL="1371600" lvl="4" indent="-457200">
              <a:lnSpc>
                <a:spcPct val="90000"/>
              </a:lnSpc>
              <a:spcBef>
                <a:spcPct val="20000"/>
              </a:spcBef>
              <a:buClr>
                <a:schemeClr val="bg1"/>
              </a:buClr>
              <a:buFont typeface="Arial" panose="020B0604020202020204" pitchFamily="34" charset="0"/>
              <a:buChar char="•"/>
              <a:defRPr/>
            </a:pPr>
            <a:r>
              <a:rPr lang="en-US" sz="2400" b="1" dirty="0">
                <a:solidFill>
                  <a:schemeClr val="bg1"/>
                </a:solidFill>
                <a:latin typeface="Century Gothic" panose="020B0502020202020204" pitchFamily="34" charset="0"/>
              </a:rPr>
              <a:t>Must be submitted weekly</a:t>
            </a:r>
            <a:endParaRPr lang="en-US" sz="2400" dirty="0">
              <a:solidFill>
                <a:schemeClr val="bg1"/>
              </a:solidFill>
              <a:latin typeface="Century Gothic" panose="020B0502020202020204" pitchFamily="34" charset="0"/>
            </a:endParaRPr>
          </a:p>
          <a:p>
            <a:pPr marL="1371600" lvl="4"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If rosters are not submitted weekly contact your AFSS</a:t>
            </a:r>
          </a:p>
          <a:p>
            <a:pPr marL="0" lvl="2">
              <a:lnSpc>
                <a:spcPct val="90000"/>
              </a:lnSpc>
              <a:spcBef>
                <a:spcPct val="20000"/>
              </a:spcBef>
              <a:buClr>
                <a:srgbClr val="000000"/>
              </a:buClr>
              <a:defRPr/>
            </a:pPr>
            <a:endParaRPr lang="en-US" sz="2400" dirty="0">
              <a:solidFill>
                <a:srgbClr val="000000"/>
              </a:solidFill>
              <a:latin typeface="Century Gothic" panose="020B0502020202020204" pitchFamily="34" charset="0"/>
            </a:endParaRPr>
          </a:p>
        </p:txBody>
      </p:sp>
      <p:sp>
        <p:nvSpPr>
          <p:cNvPr id="9" name="Rectangle 8">
            <a:extLst>
              <a:ext uri="{FF2B5EF4-FFF2-40B4-BE49-F238E27FC236}">
                <a16:creationId xmlns:a16="http://schemas.microsoft.com/office/drawing/2014/main" id="{45E91F7F-97B5-4257-A994-7315EDB1D914}"/>
              </a:ext>
            </a:extLst>
          </p:cNvPr>
          <p:cNvSpPr/>
          <p:nvPr/>
        </p:nvSpPr>
        <p:spPr>
          <a:xfrm>
            <a:off x="4694269" y="1812204"/>
            <a:ext cx="6919723" cy="1421928"/>
          </a:xfrm>
          <a:prstGeom prst="rect">
            <a:avLst/>
          </a:prstGeom>
        </p:spPr>
        <p:txBody>
          <a:bodyPr wrap="square">
            <a:spAutoFit/>
          </a:bodyPr>
          <a:lstStyle/>
          <a:p>
            <a:pPr marL="0" lvl="2">
              <a:lnSpc>
                <a:spcPct val="90000"/>
              </a:lnSpc>
              <a:spcBef>
                <a:spcPct val="20000"/>
              </a:spcBef>
              <a:buClr>
                <a:srgbClr val="000000"/>
              </a:buClr>
              <a:defRPr/>
            </a:pPr>
            <a:r>
              <a:rPr lang="en-US" sz="2400" dirty="0">
                <a:solidFill>
                  <a:schemeClr val="bg1"/>
                </a:solidFill>
                <a:latin typeface="Century Gothic" panose="020B0502020202020204" pitchFamily="34" charset="0"/>
              </a:rPr>
              <a:t>Program attendance rosters record students present in afterschool programs and support the meal counts on the ASP Supper Grid sheet.</a:t>
            </a:r>
          </a:p>
        </p:txBody>
      </p:sp>
      <p:pic>
        <p:nvPicPr>
          <p:cNvPr id="3" name="Picture 2">
            <a:extLst>
              <a:ext uri="{FF2B5EF4-FFF2-40B4-BE49-F238E27FC236}">
                <a16:creationId xmlns:a16="http://schemas.microsoft.com/office/drawing/2014/main" id="{FEAAA31C-7035-756B-662D-B02A53D890E0}"/>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86665" y="502243"/>
            <a:ext cx="4234888" cy="3979551"/>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pic>
        <p:nvPicPr>
          <p:cNvPr id="49" name="Picture 48">
            <a:extLst>
              <a:ext uri="{FF2B5EF4-FFF2-40B4-BE49-F238E27FC236}">
                <a16:creationId xmlns:a16="http://schemas.microsoft.com/office/drawing/2014/main" id="{0CD03CA4-D194-4D84-826A-C82181EA9852}"/>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2920452" y="3481754"/>
            <a:ext cx="2772730" cy="292182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5F20331D-F54C-C976-AC97-DA3806279AC6}"/>
              </a:ext>
            </a:extLst>
          </p:cNvPr>
          <p:cNvSpPr/>
          <p:nvPr/>
        </p:nvSpPr>
        <p:spPr>
          <a:xfrm>
            <a:off x="201373" y="3660556"/>
            <a:ext cx="1168031" cy="119467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3DBEDB92-DBF4-5E60-14E5-3CDEA1DC5297}"/>
              </a:ext>
            </a:extLst>
          </p:cNvPr>
          <p:cNvSpPr/>
          <p:nvPr/>
        </p:nvSpPr>
        <p:spPr>
          <a:xfrm>
            <a:off x="919626" y="4529944"/>
            <a:ext cx="556590" cy="598459"/>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205442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9887930B-F5D3-4C1B-EFB2-85F3FEE3CC58}"/>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1592266" y="160637"/>
            <a:ext cx="8771074" cy="1143000"/>
          </a:xfrm>
        </p:spPr>
        <p:txBody>
          <a:bodyPr>
            <a:noAutofit/>
          </a:bodyPr>
          <a:lstStyle/>
          <a:p>
            <a:r>
              <a:rPr lang="en-US" sz="6600" dirty="0"/>
              <a:t>Early Dismissal Policy</a:t>
            </a:r>
          </a:p>
        </p:txBody>
      </p:sp>
      <p:graphicFrame>
        <p:nvGraphicFramePr>
          <p:cNvPr id="9" name="Table 8">
            <a:extLst>
              <a:ext uri="{FF2B5EF4-FFF2-40B4-BE49-F238E27FC236}">
                <a16:creationId xmlns:a16="http://schemas.microsoft.com/office/drawing/2014/main" id="{0E953577-2EDC-4755-82C9-4814712BD108}"/>
              </a:ext>
            </a:extLst>
          </p:cNvPr>
          <p:cNvGraphicFramePr>
            <a:graphicFrameLocks noGrp="1"/>
          </p:cNvGraphicFramePr>
          <p:nvPr>
            <p:extLst>
              <p:ext uri="{D42A27DB-BD31-4B8C-83A1-F6EECF244321}">
                <p14:modId xmlns:p14="http://schemas.microsoft.com/office/powerpoint/2010/main" val="1613858109"/>
              </p:ext>
            </p:extLst>
          </p:nvPr>
        </p:nvGraphicFramePr>
        <p:xfrm>
          <a:off x="1665152" y="2612832"/>
          <a:ext cx="8229600" cy="2987040"/>
        </p:xfrm>
        <a:graphic>
          <a:graphicData uri="http://schemas.openxmlformats.org/drawingml/2006/table">
            <a:tbl>
              <a:tblPr firstRow="1">
                <a:tableStyleId>{46F890A9-2807-4EBB-B81D-B2AA78EC7F39}</a:tableStyleId>
              </a:tblPr>
              <a:tblGrid>
                <a:gridCol w="1957971">
                  <a:extLst>
                    <a:ext uri="{9D8B030D-6E8A-4147-A177-3AD203B41FA5}">
                      <a16:colId xmlns:a16="http://schemas.microsoft.com/office/drawing/2014/main" val="628071845"/>
                    </a:ext>
                  </a:extLst>
                </a:gridCol>
                <a:gridCol w="3215618">
                  <a:extLst>
                    <a:ext uri="{9D8B030D-6E8A-4147-A177-3AD203B41FA5}">
                      <a16:colId xmlns:a16="http://schemas.microsoft.com/office/drawing/2014/main" val="1344146220"/>
                    </a:ext>
                  </a:extLst>
                </a:gridCol>
                <a:gridCol w="3056011">
                  <a:extLst>
                    <a:ext uri="{9D8B030D-6E8A-4147-A177-3AD203B41FA5}">
                      <a16:colId xmlns:a16="http://schemas.microsoft.com/office/drawing/2014/main" val="3760747609"/>
                    </a:ext>
                  </a:extLst>
                </a:gridCol>
              </a:tblGrid>
              <a:tr h="235154">
                <a:tc>
                  <a:txBody>
                    <a:bodyPr/>
                    <a:lstStyle/>
                    <a:p>
                      <a:pPr algn="r"/>
                      <a:r>
                        <a:rPr lang="en-US" sz="2400" b="1" dirty="0">
                          <a:solidFill>
                            <a:schemeClr val="bg1"/>
                          </a:solidFill>
                        </a:rPr>
                        <a:t>Cut-Off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Before 1:00 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tc>
                  <a:txBody>
                    <a:bodyPr/>
                    <a:lstStyle/>
                    <a:p>
                      <a:pPr algn="l"/>
                      <a:r>
                        <a:rPr lang="en-US" sz="2600" b="1" dirty="0">
                          <a:solidFill>
                            <a:schemeClr val="bg1"/>
                          </a:solidFill>
                        </a:rPr>
                        <a:t>After 1:00 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tx2">
                        <a:lumMod val="50000"/>
                      </a:schemeClr>
                    </a:solidFill>
                  </a:tcPr>
                </a:tc>
                <a:extLst>
                  <a:ext uri="{0D108BD9-81ED-4DB2-BD59-A6C34878D82A}">
                    <a16:rowId xmlns:a16="http://schemas.microsoft.com/office/drawing/2014/main" val="3042790985"/>
                  </a:ext>
                </a:extLst>
              </a:tr>
              <a:tr h="437822">
                <a:tc>
                  <a:txBody>
                    <a:bodyPr/>
                    <a:lstStyle/>
                    <a:p>
                      <a:pPr algn="r"/>
                      <a:r>
                        <a:rPr lang="en-US" sz="2400" b="1" baseline="0" dirty="0">
                          <a:solidFill>
                            <a:schemeClr val="bg1"/>
                          </a:solidFill>
                        </a:rPr>
                        <a:t>Rule:</a:t>
                      </a:r>
                      <a:endParaRPr lang="en-US" sz="2400" b="1" dirty="0">
                        <a:solidFill>
                          <a:schemeClr val="bg1"/>
                        </a:solidFill>
                      </a:endParaRP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l"/>
                      <a:r>
                        <a:rPr lang="en-US" sz="2200" baseline="0" dirty="0">
                          <a:solidFill>
                            <a:srgbClr val="000000"/>
                          </a:solidFill>
                        </a:rPr>
                        <a:t>Students are served at the regular dismissal time </a:t>
                      </a:r>
                      <a:endParaRPr lang="en-US" sz="220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the</a:t>
                      </a:r>
                      <a:r>
                        <a:rPr lang="en-US" sz="2200" baseline="0" dirty="0">
                          <a:solidFill>
                            <a:srgbClr val="000000"/>
                          </a:solidFill>
                        </a:rPr>
                        <a:t> early dismissal time</a:t>
                      </a:r>
                      <a:endParaRPr lang="en-US" sz="2200" dirty="0">
                        <a:solidFill>
                          <a:srgbClr val="000000"/>
                        </a:solidFill>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142804402"/>
                  </a:ext>
                </a:extLst>
              </a:tr>
              <a:tr h="437822">
                <a:tc>
                  <a:txBody>
                    <a:bodyPr/>
                    <a:lstStyle/>
                    <a:p>
                      <a:pPr algn="r"/>
                      <a:r>
                        <a:rPr lang="en-US" sz="2400" b="1" dirty="0">
                          <a:solidFill>
                            <a:schemeClr val="bg1"/>
                          </a:solidFill>
                        </a:rPr>
                        <a:t>Scenario:</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algn="ctr"/>
                      <a:r>
                        <a:rPr lang="en-US" sz="2400" baseline="0" dirty="0">
                          <a:solidFill>
                            <a:srgbClr val="000000"/>
                          </a:solidFill>
                        </a:rPr>
                        <a:t>Students are dismissed </a:t>
                      </a:r>
                      <a:r>
                        <a:rPr lang="en-US" sz="2800" b="1" baseline="0" dirty="0">
                          <a:solidFill>
                            <a:srgbClr val="000000"/>
                          </a:solidFill>
                        </a:rPr>
                        <a:t>at 12:50pm</a:t>
                      </a:r>
                      <a:endParaRPr lang="en-US" sz="2400" b="1" baseline="0" dirty="0">
                        <a:solidFill>
                          <a:srgbClr val="000000"/>
                        </a:solidFill>
                      </a:endParaRP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400" baseline="0" dirty="0">
                          <a:solidFill>
                            <a:srgbClr val="000000"/>
                          </a:solidFill>
                        </a:rPr>
                        <a:t>Students are dismissed </a:t>
                      </a:r>
                      <a:r>
                        <a:rPr lang="en-US" sz="2800" b="1" baseline="0" dirty="0">
                          <a:solidFill>
                            <a:srgbClr val="000000"/>
                          </a:solidFill>
                        </a:rPr>
                        <a:t>at 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108383446"/>
                  </a:ext>
                </a:extLst>
              </a:tr>
              <a:tr h="437822">
                <a:tc>
                  <a:txBody>
                    <a:bodyPr/>
                    <a:lstStyle/>
                    <a:p>
                      <a:pPr algn="r"/>
                      <a:r>
                        <a:rPr lang="en-US" sz="2400" b="1" dirty="0">
                          <a:solidFill>
                            <a:schemeClr val="bg1"/>
                          </a:solidFill>
                        </a:rPr>
                        <a:t>Service Time:</a:t>
                      </a:r>
                    </a:p>
                  </a:txBody>
                  <a:tcPr anchor="ctr">
                    <a:lnL w="28575" cap="flat" cmpd="sng" algn="ctr">
                      <a:solidFill>
                        <a:schemeClr val="bg1"/>
                      </a:solidFill>
                      <a:prstDash val="solid"/>
                      <a:round/>
                      <a:headEnd type="none" w="med" len="med"/>
                      <a:tailEnd type="none" w="med" len="med"/>
                    </a:lnL>
                    <a:lnR w="76200"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2">
                        <a:lumMod val="50000"/>
                      </a:schemeClr>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*2:30pm</a:t>
                      </a:r>
                    </a:p>
                  </a:txBody>
                  <a:tcPr anchor="ctr">
                    <a:lnL w="762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bg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mn-lt"/>
                          <a:ea typeface="+mn-ea"/>
                          <a:cs typeface="+mn-cs"/>
                        </a:rPr>
                        <a:t>Students are served at </a:t>
                      </a:r>
                      <a:r>
                        <a:rPr kumimoji="0" lang="en-US" sz="2800" b="1" i="0" u="none" strike="noStrike" kern="1200" cap="none" spc="0" normalizeH="0" baseline="0" noProof="0" dirty="0">
                          <a:ln>
                            <a:noFill/>
                          </a:ln>
                          <a:solidFill>
                            <a:srgbClr val="000000"/>
                          </a:solidFill>
                          <a:effectLst/>
                          <a:uLnTx/>
                          <a:uFillTx/>
                          <a:latin typeface="+mn-lt"/>
                          <a:ea typeface="+mn-ea"/>
                          <a:cs typeface="+mn-cs"/>
                        </a:rPr>
                        <a:t>1:20pm</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accent6"/>
                    </a:solidFill>
                  </a:tcPr>
                </a:tc>
                <a:extLst>
                  <a:ext uri="{0D108BD9-81ED-4DB2-BD59-A6C34878D82A}">
                    <a16:rowId xmlns:a16="http://schemas.microsoft.com/office/drawing/2014/main" val="2689618417"/>
                  </a:ext>
                </a:extLst>
              </a:tr>
            </a:tbl>
          </a:graphicData>
        </a:graphic>
      </p:graphicFrame>
      <p:sp>
        <p:nvSpPr>
          <p:cNvPr id="10" name="Rectangle 9">
            <a:extLst>
              <a:ext uri="{FF2B5EF4-FFF2-40B4-BE49-F238E27FC236}">
                <a16:creationId xmlns:a16="http://schemas.microsoft.com/office/drawing/2014/main" id="{71529C85-FA91-44AF-9C23-E9164C08C7CD}"/>
              </a:ext>
            </a:extLst>
          </p:cNvPr>
          <p:cNvSpPr/>
          <p:nvPr/>
        </p:nvSpPr>
        <p:spPr>
          <a:xfrm>
            <a:off x="2688409" y="1468327"/>
            <a:ext cx="6168189" cy="1089529"/>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Meal service times are contingent upon school dismissal. Supper Meals are delivered to ASP staff no more than 15 mins before service unless specified otherwise.</a:t>
            </a:r>
          </a:p>
        </p:txBody>
      </p:sp>
      <p:sp>
        <p:nvSpPr>
          <p:cNvPr id="11" name="Rectangle 10">
            <a:extLst>
              <a:ext uri="{FF2B5EF4-FFF2-40B4-BE49-F238E27FC236}">
                <a16:creationId xmlns:a16="http://schemas.microsoft.com/office/drawing/2014/main" id="{CDD04201-1D23-465A-A7FB-688D60657561}"/>
              </a:ext>
            </a:extLst>
          </p:cNvPr>
          <p:cNvSpPr/>
          <p:nvPr/>
        </p:nvSpPr>
        <p:spPr>
          <a:xfrm>
            <a:off x="2850486" y="1132246"/>
            <a:ext cx="5638800" cy="400110"/>
          </a:xfrm>
          <a:prstGeom prst="rect">
            <a:avLst/>
          </a:prstGeom>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rPr>
              <a:t>Example: Regular dismissal time is at </a:t>
            </a:r>
            <a:r>
              <a:rPr kumimoji="0" lang="en-US" sz="2000" b="1" i="0" u="none" strike="noStrike" kern="1200" cap="none" spc="0" normalizeH="0" baseline="0" noProof="0" dirty="0">
                <a:ln>
                  <a:noFill/>
                </a:ln>
                <a:solidFill>
                  <a:schemeClr val="bg1"/>
                </a:solidFill>
                <a:effectLst/>
                <a:uLnTx/>
                <a:uFillTx/>
                <a:latin typeface="Century Gothic" panose="020B0502020202020204" pitchFamily="34" charset="0"/>
              </a:rPr>
              <a:t>2:30pm</a:t>
            </a:r>
            <a:r>
              <a:rPr kumimoji="0" lang="en-US" sz="2000" b="1" i="0" u="none" strike="noStrike" kern="1200" cap="none" spc="0" normalizeH="0" baseline="0" noProof="0" dirty="0">
                <a:ln>
                  <a:noFill/>
                </a:ln>
                <a:solidFill>
                  <a:srgbClr val="000000"/>
                </a:solidFill>
                <a:effectLst/>
                <a:uLnTx/>
                <a:uFillTx/>
                <a:latin typeface="Century Gothic" panose="020B0502020202020204" pitchFamily="34" charset="0"/>
              </a:rPr>
              <a:t>. </a:t>
            </a:r>
          </a:p>
        </p:txBody>
      </p:sp>
      <p:sp>
        <p:nvSpPr>
          <p:cNvPr id="12" name="Rectangle 11">
            <a:extLst>
              <a:ext uri="{FF2B5EF4-FFF2-40B4-BE49-F238E27FC236}">
                <a16:creationId xmlns:a16="http://schemas.microsoft.com/office/drawing/2014/main" id="{42A0423A-771D-40EC-81EF-526792D56256}"/>
              </a:ext>
            </a:extLst>
          </p:cNvPr>
          <p:cNvSpPr/>
          <p:nvPr/>
        </p:nvSpPr>
        <p:spPr>
          <a:xfrm>
            <a:off x="3366549" y="5701243"/>
            <a:ext cx="4897426" cy="840230"/>
          </a:xfrm>
          <a:prstGeom prst="rect">
            <a:avLst/>
          </a:prstGeom>
        </p:spPr>
        <p:txBody>
          <a:bodyPr wrap="square">
            <a:spAutoFit/>
          </a:bodyPr>
          <a:lstStyle/>
          <a:p>
            <a:pPr marL="0" marR="0" lvl="2" indent="0" algn="ctr" defTabSz="457200" rtl="0" eaLnBrk="1" fontAlgn="auto" latinLnBrk="0" hangingPunct="1">
              <a:lnSpc>
                <a:spcPct val="90000"/>
              </a:lnSpc>
              <a:spcBef>
                <a:spcPts val="0"/>
              </a:spcBef>
              <a:spcAft>
                <a:spcPts val="800"/>
              </a:spcAft>
              <a:buClrTx/>
              <a:buSzTx/>
              <a:buFontTx/>
              <a:buNone/>
              <a:tabLst/>
              <a:defRPr/>
            </a:pPr>
            <a:r>
              <a:rPr kumimoji="0" lang="en-US" b="0" i="0" u="none" strike="noStrike" kern="1200" cap="none" spc="0" normalizeH="0" baseline="0" noProof="0" dirty="0">
                <a:ln>
                  <a:noFill/>
                </a:ln>
                <a:solidFill>
                  <a:schemeClr val="bg1"/>
                </a:solidFill>
                <a:effectLst/>
                <a:uLnTx/>
                <a:uFillTx/>
                <a:latin typeface="Century Gothic" panose="020B0502020202020204" pitchFamily="34" charset="0"/>
              </a:rPr>
              <a:t>*Exceptions may apply. AFSS approval is required to serve at alternate serving times.</a:t>
            </a:r>
          </a:p>
        </p:txBody>
      </p:sp>
      <p:sp>
        <p:nvSpPr>
          <p:cNvPr id="13" name="Rectangle 12">
            <a:extLst>
              <a:ext uri="{FF2B5EF4-FFF2-40B4-BE49-F238E27FC236}">
                <a16:creationId xmlns:a16="http://schemas.microsoft.com/office/drawing/2014/main" id="{AF80271A-655E-44AB-B2D9-7690DC343AA3}"/>
              </a:ext>
            </a:extLst>
          </p:cNvPr>
          <p:cNvSpPr/>
          <p:nvPr/>
        </p:nvSpPr>
        <p:spPr>
          <a:xfrm>
            <a:off x="3651753" y="4757460"/>
            <a:ext cx="3193069"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4" name="Rectangle 13">
            <a:extLst>
              <a:ext uri="{FF2B5EF4-FFF2-40B4-BE49-F238E27FC236}">
                <a16:creationId xmlns:a16="http://schemas.microsoft.com/office/drawing/2014/main" id="{3BF549B2-FA71-4E9C-AE14-63FD2C0261FC}"/>
              </a:ext>
            </a:extLst>
          </p:cNvPr>
          <p:cNvSpPr/>
          <p:nvPr/>
        </p:nvSpPr>
        <p:spPr>
          <a:xfrm>
            <a:off x="3628835" y="3876512"/>
            <a:ext cx="3215987" cy="86581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A166C8BA-69FE-4433-9625-FCAE12CFCA20}"/>
              </a:ext>
            </a:extLst>
          </p:cNvPr>
          <p:cNvSpPr/>
          <p:nvPr/>
        </p:nvSpPr>
        <p:spPr>
          <a:xfrm>
            <a:off x="3628836" y="2608542"/>
            <a:ext cx="3204411"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6" name="Rectangle 15">
            <a:extLst>
              <a:ext uri="{FF2B5EF4-FFF2-40B4-BE49-F238E27FC236}">
                <a16:creationId xmlns:a16="http://schemas.microsoft.com/office/drawing/2014/main" id="{F88EAB23-4663-4A33-8F41-0341FE03C78D}"/>
              </a:ext>
            </a:extLst>
          </p:cNvPr>
          <p:cNvSpPr/>
          <p:nvPr/>
        </p:nvSpPr>
        <p:spPr>
          <a:xfrm>
            <a:off x="6844823" y="4757461"/>
            <a:ext cx="3061506" cy="84241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7" name="Rectangle 16">
            <a:extLst>
              <a:ext uri="{FF2B5EF4-FFF2-40B4-BE49-F238E27FC236}">
                <a16:creationId xmlns:a16="http://schemas.microsoft.com/office/drawing/2014/main" id="{0C05D788-B642-49E2-87A3-AE41D4200A07}"/>
              </a:ext>
            </a:extLst>
          </p:cNvPr>
          <p:cNvSpPr/>
          <p:nvPr/>
        </p:nvSpPr>
        <p:spPr>
          <a:xfrm>
            <a:off x="6833248" y="3857521"/>
            <a:ext cx="3061506" cy="89994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18" name="Rectangle 17">
            <a:extLst>
              <a:ext uri="{FF2B5EF4-FFF2-40B4-BE49-F238E27FC236}">
                <a16:creationId xmlns:a16="http://schemas.microsoft.com/office/drawing/2014/main" id="{F456E32F-8812-44A0-A5FE-871B3E4BDFDE}"/>
              </a:ext>
            </a:extLst>
          </p:cNvPr>
          <p:cNvSpPr/>
          <p:nvPr/>
        </p:nvSpPr>
        <p:spPr>
          <a:xfrm>
            <a:off x="6833248" y="2606516"/>
            <a:ext cx="3049930" cy="125100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Flowchart: Connector 2">
            <a:extLst>
              <a:ext uri="{FF2B5EF4-FFF2-40B4-BE49-F238E27FC236}">
                <a16:creationId xmlns:a16="http://schemas.microsoft.com/office/drawing/2014/main" id="{4877FFBD-487B-BE0E-3E79-0F961E722679}"/>
              </a:ext>
            </a:extLst>
          </p:cNvPr>
          <p:cNvSpPr/>
          <p:nvPr/>
        </p:nvSpPr>
        <p:spPr>
          <a:xfrm>
            <a:off x="8418309" y="473398"/>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5E374F91-8650-66D1-6D53-88EE2AA06E48}"/>
              </a:ext>
            </a:extLst>
          </p:cNvPr>
          <p:cNvSpPr/>
          <p:nvPr/>
        </p:nvSpPr>
        <p:spPr>
          <a:xfrm>
            <a:off x="9539743" y="181861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2D7D92B2-B3EB-2F18-AE7E-75DE5CFEFF04}"/>
              </a:ext>
            </a:extLst>
          </p:cNvPr>
          <p:cNvSpPr/>
          <p:nvPr/>
        </p:nvSpPr>
        <p:spPr>
          <a:xfrm>
            <a:off x="2620959" y="5906808"/>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3600858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5"/>
                                        </p:tgtEl>
                                      </p:cBhvr>
                                    </p:animEffect>
                                    <p:set>
                                      <p:cBhvr>
                                        <p:cTn id="7" dur="1" fill="hold">
                                          <p:stCondLst>
                                            <p:cond delay="499"/>
                                          </p:stCondLst>
                                        </p:cTn>
                                        <p:tgtEl>
                                          <p:spTgt spid="15"/>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3"/>
                                        </p:tgtEl>
                                      </p:cBhvr>
                                    </p:animEffect>
                                    <p:set>
                                      <p:cBhvr>
                                        <p:cTn id="17" dur="1" fill="hold">
                                          <p:stCondLst>
                                            <p:cond delay="499"/>
                                          </p:stCondLst>
                                        </p:cTn>
                                        <p:tgtEl>
                                          <p:spTgt spid="13"/>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18"/>
                                        </p:tgtEl>
                                      </p:cBhvr>
                                    </p:animEffect>
                                    <p:set>
                                      <p:cBhvr>
                                        <p:cTn id="22" dur="1" fill="hold">
                                          <p:stCondLst>
                                            <p:cond delay="499"/>
                                          </p:stCondLst>
                                        </p:cTn>
                                        <p:tgtEl>
                                          <p:spTgt spid="1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0" nodeType="clickEffect">
                                  <p:stCondLst>
                                    <p:cond delay="0"/>
                                  </p:stCondLst>
                                  <p:childTnLst>
                                    <p:animEffect transition="out" filter="fade">
                                      <p:cBhvr>
                                        <p:cTn id="26" dur="500"/>
                                        <p:tgtEl>
                                          <p:spTgt spid="17"/>
                                        </p:tgtEl>
                                      </p:cBhvr>
                                    </p:animEffect>
                                    <p:set>
                                      <p:cBhvr>
                                        <p:cTn id="27" dur="1" fill="hold">
                                          <p:stCondLst>
                                            <p:cond delay="499"/>
                                          </p:stCondLst>
                                        </p:cTn>
                                        <p:tgtEl>
                                          <p:spTgt spid="1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0" nodeType="clickEffect">
                                  <p:stCondLst>
                                    <p:cond delay="0"/>
                                  </p:stCondLst>
                                  <p:childTnLst>
                                    <p:animEffect transition="out" filter="fade">
                                      <p:cBhvr>
                                        <p:cTn id="31" dur="500"/>
                                        <p:tgtEl>
                                          <p:spTgt spid="16"/>
                                        </p:tgtEl>
                                      </p:cBhvr>
                                    </p:animEffect>
                                    <p:set>
                                      <p:cBhvr>
                                        <p:cTn id="32"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0" name="Title 3">
            <a:extLst>
              <a:ext uri="{FF2B5EF4-FFF2-40B4-BE49-F238E27FC236}">
                <a16:creationId xmlns:a16="http://schemas.microsoft.com/office/drawing/2014/main" id="{E66CA38E-5BD3-4358-976B-A63D90B7E10A}"/>
              </a:ext>
            </a:extLst>
          </p:cNvPr>
          <p:cNvSpPr>
            <a:spLocks noGrp="1"/>
          </p:cNvSpPr>
          <p:nvPr>
            <p:ph type="title"/>
          </p:nvPr>
        </p:nvSpPr>
        <p:spPr>
          <a:xfrm>
            <a:off x="4160786" y="121950"/>
            <a:ext cx="8771074" cy="1143000"/>
          </a:xfrm>
        </p:spPr>
        <p:txBody>
          <a:bodyPr>
            <a:noAutofit/>
          </a:bodyPr>
          <a:lstStyle/>
          <a:p>
            <a:r>
              <a:rPr lang="en-US" sz="8800" dirty="0"/>
              <a:t>Early Release Students</a:t>
            </a:r>
          </a:p>
        </p:txBody>
      </p:sp>
      <p:sp>
        <p:nvSpPr>
          <p:cNvPr id="31" name="Content Placeholder 5">
            <a:extLst>
              <a:ext uri="{FF2B5EF4-FFF2-40B4-BE49-F238E27FC236}">
                <a16:creationId xmlns:a16="http://schemas.microsoft.com/office/drawing/2014/main" id="{2BEBF60C-EE99-4131-9DEF-B4EEC883E3CA}"/>
              </a:ext>
            </a:extLst>
          </p:cNvPr>
          <p:cNvSpPr>
            <a:spLocks noGrp="1"/>
          </p:cNvSpPr>
          <p:nvPr>
            <p:ph idx="1"/>
          </p:nvPr>
        </p:nvSpPr>
        <p:spPr>
          <a:xfrm>
            <a:off x="5470362" y="1710123"/>
            <a:ext cx="6817890" cy="4090351"/>
          </a:xfrm>
          <a:prstGeom prst="rect">
            <a:avLst/>
          </a:prstGeom>
        </p:spPr>
        <p:txBody>
          <a:bodyPr wrap="square">
            <a:spAutoFit/>
          </a:bodyPr>
          <a:lstStyle/>
          <a:p>
            <a:pPr marL="57150" indent="0">
              <a:spcBef>
                <a:spcPts val="0"/>
              </a:spcBef>
              <a:buNone/>
            </a:pPr>
            <a:r>
              <a:rPr lang="en-US" sz="2400" dirty="0">
                <a:latin typeface="Century Gothic" panose="020B0502020202020204" pitchFamily="34" charset="0"/>
              </a:rPr>
              <a:t>Service time may be adjusted to accommodate students released before the regular dismissal bell on a regular basis. </a:t>
            </a:r>
          </a:p>
          <a:p>
            <a:pPr marL="57150" indent="0">
              <a:spcBef>
                <a:spcPts val="0"/>
              </a:spcBef>
              <a:buNone/>
            </a:pPr>
            <a:r>
              <a:rPr lang="en-US" sz="2400" dirty="0">
                <a:latin typeface="Century Gothic" panose="020B0502020202020204" pitchFamily="34" charset="0"/>
              </a:rPr>
              <a:t>These students may include:</a:t>
            </a:r>
          </a:p>
          <a:p>
            <a:pPr marL="57150" indent="0">
              <a:spcBef>
                <a:spcPts val="0"/>
              </a:spcBef>
              <a:buNone/>
            </a:pPr>
            <a:endParaRPr lang="en-US" sz="900" dirty="0">
              <a:latin typeface="Century Gothic" panose="020B0502020202020204" pitchFamily="34" charset="0"/>
            </a:endParaRP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Special Education Students</a:t>
            </a:r>
          </a:p>
          <a:p>
            <a:pPr marL="914400" lvl="1" indent="-457200">
              <a:spcBef>
                <a:spcPts val="0"/>
              </a:spcBef>
              <a:buFont typeface="Wingdings" panose="05000000000000000000" pitchFamily="2" charset="2"/>
              <a:buChar char="Ø"/>
            </a:pPr>
            <a:r>
              <a:rPr lang="en-US" sz="2400" dirty="0">
                <a:latin typeface="Century Gothic" panose="020B0502020202020204" pitchFamily="34" charset="0"/>
              </a:rPr>
              <a:t>Bussed Students</a:t>
            </a:r>
          </a:p>
          <a:p>
            <a:pPr marL="914400" lvl="1" indent="-457200">
              <a:spcBef>
                <a:spcPts val="0"/>
              </a:spcBef>
              <a:spcAft>
                <a:spcPts val="600"/>
              </a:spcAft>
              <a:buFont typeface="Wingdings" panose="05000000000000000000" pitchFamily="2" charset="2"/>
              <a:buChar char="Ø"/>
            </a:pPr>
            <a:r>
              <a:rPr lang="en-US" sz="2400" dirty="0">
                <a:latin typeface="Century Gothic" panose="020B0502020202020204" pitchFamily="34" charset="0"/>
              </a:rPr>
              <a:t>Other Eligible Programs</a:t>
            </a:r>
          </a:p>
          <a:p>
            <a:pPr marL="457200" lvl="1" indent="0">
              <a:spcBef>
                <a:spcPts val="0"/>
              </a:spcBef>
              <a:spcAft>
                <a:spcPts val="600"/>
              </a:spcAft>
              <a:buNone/>
            </a:pPr>
            <a:endParaRPr lang="en-US" sz="2000" dirty="0">
              <a:latin typeface="Century Gothic" panose="020B0502020202020204" pitchFamily="34" charset="0"/>
            </a:endParaRPr>
          </a:p>
          <a:p>
            <a:pPr lvl="2">
              <a:spcBef>
                <a:spcPts val="0"/>
              </a:spcBef>
              <a:buFont typeface="Wingdings" panose="05000000000000000000" pitchFamily="2" charset="2"/>
              <a:buChar char="Ø"/>
            </a:pPr>
            <a:endParaRPr lang="en-US" dirty="0">
              <a:solidFill>
                <a:srgbClr val="24252F"/>
              </a:solidFill>
              <a:latin typeface="Century Gothic" panose="020B0502020202020204" pitchFamily="34" charset="0"/>
            </a:endParaRPr>
          </a:p>
          <a:p>
            <a:pPr marL="914400" lvl="1" indent="-457200">
              <a:buFont typeface="Wingdings" panose="05000000000000000000" pitchFamily="2" charset="2"/>
              <a:buChar char="Ø"/>
            </a:pPr>
            <a:endParaRPr lang="en-US" sz="2400" dirty="0">
              <a:solidFill>
                <a:srgbClr val="24252F"/>
              </a:solidFill>
              <a:latin typeface="Century Gothic" panose="020B0502020202020204" pitchFamily="34" charset="0"/>
            </a:endParaRPr>
          </a:p>
        </p:txBody>
      </p:sp>
      <p:pic>
        <p:nvPicPr>
          <p:cNvPr id="11" name="Picture 10">
            <a:extLst>
              <a:ext uri="{FF2B5EF4-FFF2-40B4-BE49-F238E27FC236}">
                <a16:creationId xmlns:a16="http://schemas.microsoft.com/office/drawing/2014/main" id="{C8702CE6-E3C1-108F-8CE4-18C08BF70A9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176464" y="88650"/>
            <a:ext cx="5021182" cy="4699918"/>
          </a:xfrm>
          <a:prstGeom prst="ellipse">
            <a:avLst/>
          </a:prstGeom>
          <a:ln w="63500" cap="rnd">
            <a:solidFill>
              <a:srgbClr val="FFFFFF"/>
            </a:solidFill>
          </a:ln>
          <a:effectLst/>
          <a:scene3d>
            <a:camera prst="orthographicFront"/>
            <a:lightRig rig="contrasting" dir="t">
              <a:rot lat="0" lon="0" rev="3000000"/>
            </a:lightRig>
          </a:scene3d>
          <a:sp3d contourW="7620">
            <a:bevelT w="95250" h="31750"/>
            <a:contourClr>
              <a:srgbClr val="333333"/>
            </a:contourClr>
          </a:sp3d>
        </p:spPr>
      </p:pic>
      <p:sp>
        <p:nvSpPr>
          <p:cNvPr id="12" name="Flowchart: Connector 11">
            <a:extLst>
              <a:ext uri="{FF2B5EF4-FFF2-40B4-BE49-F238E27FC236}">
                <a16:creationId xmlns:a16="http://schemas.microsoft.com/office/drawing/2014/main" id="{748FB1CD-D58F-C93D-E4CD-F85936B86604}"/>
              </a:ext>
            </a:extLst>
          </p:cNvPr>
          <p:cNvSpPr/>
          <p:nvPr/>
        </p:nvSpPr>
        <p:spPr>
          <a:xfrm>
            <a:off x="0" y="3686049"/>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AA065556-8C7B-D7FF-76C5-36F67A3B29D2}"/>
              </a:ext>
            </a:extLst>
          </p:cNvPr>
          <p:cNvSpPr/>
          <p:nvPr/>
        </p:nvSpPr>
        <p:spPr>
          <a:xfrm>
            <a:off x="1249470" y="4963816"/>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58FB29FD-DA2B-BA53-5D04-DCE4E7E6983D}"/>
              </a:ext>
            </a:extLst>
          </p:cNvPr>
          <p:cNvSpPr txBox="1"/>
          <p:nvPr/>
        </p:nvSpPr>
        <p:spPr>
          <a:xfrm>
            <a:off x="3511243" y="4692478"/>
            <a:ext cx="8680757" cy="1938992"/>
          </a:xfrm>
          <a:prstGeom prst="rect">
            <a:avLst/>
          </a:prstGeom>
          <a:noFill/>
        </p:spPr>
        <p:txBody>
          <a:bodyPr wrap="square">
            <a:spAutoFit/>
          </a:bodyPr>
          <a:lstStyle/>
          <a:p>
            <a:pPr marL="57150" indent="0">
              <a:spcBef>
                <a:spcPts val="0"/>
              </a:spcBef>
              <a:buNone/>
            </a:pPr>
            <a:r>
              <a:rPr lang="en-US" sz="2400" b="1" dirty="0">
                <a:solidFill>
                  <a:schemeClr val="bg1"/>
                </a:solidFill>
                <a:latin typeface="Century Gothic" panose="020B0502020202020204" pitchFamily="34" charset="0"/>
              </a:rPr>
              <a:t>Note</a:t>
            </a:r>
            <a:r>
              <a:rPr lang="en-US" sz="2400" dirty="0">
                <a:solidFill>
                  <a:schemeClr val="bg1"/>
                </a:solidFill>
                <a:latin typeface="Century Gothic" panose="020B0502020202020204" pitchFamily="34" charset="0"/>
              </a:rPr>
              <a:t>: Include any changes to service times in the Supper Meal Program Online Form with AFSS approval</a:t>
            </a:r>
          </a:p>
          <a:p>
            <a:pPr marL="57150" indent="0">
              <a:spcBef>
                <a:spcPts val="0"/>
              </a:spcBef>
              <a:buNone/>
            </a:pPr>
            <a:r>
              <a:rPr lang="en-US" sz="2400" b="1" dirty="0">
                <a:solidFill>
                  <a:schemeClr val="bg1"/>
                </a:solidFill>
                <a:latin typeface="Century Gothic" panose="020B0502020202020204" pitchFamily="34" charset="0"/>
              </a:rPr>
              <a:t>Example</a:t>
            </a:r>
            <a:r>
              <a:rPr lang="en-US" sz="2400" dirty="0">
                <a:solidFill>
                  <a:schemeClr val="bg1"/>
                </a:solidFill>
                <a:latin typeface="Century Gothic" panose="020B0502020202020204" pitchFamily="34" charset="0"/>
              </a:rPr>
              <a:t>: The school’s dismissal is at 2:30pm, but Special Ed students are released at 2:15pm. Serving time is 2:15-3:00pm.</a:t>
            </a:r>
          </a:p>
        </p:txBody>
      </p:sp>
    </p:spTree>
    <p:extLst>
      <p:ext uri="{BB962C8B-B14F-4D97-AF65-F5344CB8AC3E}">
        <p14:creationId xmlns:p14="http://schemas.microsoft.com/office/powerpoint/2010/main" val="36535499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E3A19C32-7C78-DE6C-E181-882258D6DC22}"/>
              </a:ext>
            </a:extLst>
          </p:cNvPr>
          <p:cNvSpPr/>
          <p:nvPr/>
        </p:nvSpPr>
        <p:spPr>
          <a:xfrm>
            <a:off x="-850232" y="2626023"/>
            <a:ext cx="9320463" cy="7639463"/>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05B63AB-09BF-4D9E-ACA7-04C03675E531}"/>
              </a:ext>
            </a:extLst>
          </p:cNvPr>
          <p:cNvSpPr/>
          <p:nvPr/>
        </p:nvSpPr>
        <p:spPr>
          <a:xfrm>
            <a:off x="3427383" y="1397454"/>
            <a:ext cx="8237622" cy="892552"/>
          </a:xfrm>
          <a:prstGeom prst="rect">
            <a:avLst/>
          </a:prstGeom>
        </p:spPr>
        <p:txBody>
          <a:bodyPr wrap="square">
            <a:spAutoFit/>
          </a:bodyPr>
          <a:lstStyle/>
          <a:p>
            <a:pPr>
              <a:spcAft>
                <a:spcPts val="400"/>
              </a:spcAft>
            </a:pPr>
            <a:r>
              <a:rPr lang="en-US" sz="2600" dirty="0">
                <a:solidFill>
                  <a:schemeClr val="bg1"/>
                </a:solidFill>
                <a:latin typeface="Century Gothic" panose="020B0502020202020204" pitchFamily="34" charset="0"/>
              </a:rPr>
              <a:t>The supper program online form must be completed at the beginning of each school year</a:t>
            </a:r>
          </a:p>
        </p:txBody>
      </p:sp>
      <p:sp>
        <p:nvSpPr>
          <p:cNvPr id="13" name="Title 3">
            <a:extLst>
              <a:ext uri="{FF2B5EF4-FFF2-40B4-BE49-F238E27FC236}">
                <a16:creationId xmlns:a16="http://schemas.microsoft.com/office/drawing/2014/main" id="{7E102FA4-C882-4494-8F9C-4EE39689C778}"/>
              </a:ext>
            </a:extLst>
          </p:cNvPr>
          <p:cNvSpPr txBox="1">
            <a:spLocks/>
          </p:cNvSpPr>
          <p:nvPr/>
        </p:nvSpPr>
        <p:spPr>
          <a:xfrm>
            <a:off x="1921138" y="1900"/>
            <a:ext cx="10270862" cy="1143000"/>
          </a:xfrm>
          <a:prstGeom prst="rect">
            <a:avLst/>
          </a:prstGeom>
        </p:spPr>
        <p:txBody>
          <a:bodyPr vert="horz" lIns="91440" tIns="45720" rIns="91440" bIns="45720" rtlCol="0" anchor="ctr">
            <a:no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8800" dirty="0">
                <a:solidFill>
                  <a:schemeClr val="bg1"/>
                </a:solidFill>
                <a:latin typeface="Onyx" panose="04050602080702020203" pitchFamily="82" charset="0"/>
              </a:rPr>
              <a:t>Supper Program Online Form</a:t>
            </a:r>
          </a:p>
        </p:txBody>
      </p:sp>
      <p:sp>
        <p:nvSpPr>
          <p:cNvPr id="2" name="Rectangle 1">
            <a:extLst>
              <a:ext uri="{FF2B5EF4-FFF2-40B4-BE49-F238E27FC236}">
                <a16:creationId xmlns:a16="http://schemas.microsoft.com/office/drawing/2014/main" id="{7127BD0A-2525-44E1-B605-3F665659C201}"/>
              </a:ext>
            </a:extLst>
          </p:cNvPr>
          <p:cNvSpPr/>
          <p:nvPr/>
        </p:nvSpPr>
        <p:spPr>
          <a:xfrm>
            <a:off x="12537638" y="-1485511"/>
            <a:ext cx="2365829" cy="1292662"/>
          </a:xfrm>
          <a:prstGeom prst="rect">
            <a:avLst/>
          </a:prstGeom>
          <a:solidFill>
            <a:schemeClr val="accent6"/>
          </a:solidFill>
        </p:spPr>
        <p:txBody>
          <a:bodyPr wrap="square">
            <a:spAutoFit/>
          </a:bodyPr>
          <a:lstStyle/>
          <a:p>
            <a:pPr lvl="0" algn="ctr"/>
            <a:r>
              <a:rPr lang="en-US" sz="2600" b="1" dirty="0">
                <a:solidFill>
                  <a:srgbClr val="000000"/>
                </a:solidFill>
                <a:latin typeface="Century Gothic" panose="020B0502020202020204" pitchFamily="34" charset="0"/>
              </a:rPr>
              <a:t>Review the spreadsheet for accuracy</a:t>
            </a:r>
          </a:p>
        </p:txBody>
      </p:sp>
      <p:pic>
        <p:nvPicPr>
          <p:cNvPr id="5" name="Picture 4">
            <a:extLst>
              <a:ext uri="{FF2B5EF4-FFF2-40B4-BE49-F238E27FC236}">
                <a16:creationId xmlns:a16="http://schemas.microsoft.com/office/drawing/2014/main" id="{0701BFF3-0A95-AB31-9BD6-B7B9D48CF3F0}"/>
              </a:ext>
            </a:extLst>
          </p:cNvPr>
          <p:cNvPicPr>
            <a:picLocks noChangeAspect="1"/>
          </p:cNvPicPr>
          <p:nvPr/>
        </p:nvPicPr>
        <p:blipFill>
          <a:blip r:embed="rId3"/>
          <a:stretch>
            <a:fillRect/>
          </a:stretch>
        </p:blipFill>
        <p:spPr>
          <a:xfrm>
            <a:off x="26464" y="4533295"/>
            <a:ext cx="7711452" cy="1991672"/>
          </a:xfrm>
          <a:prstGeom prst="rect">
            <a:avLst/>
          </a:prstGeom>
        </p:spPr>
      </p:pic>
      <p:sp>
        <p:nvSpPr>
          <p:cNvPr id="14" name="Rectangle 13">
            <a:extLst>
              <a:ext uri="{FF2B5EF4-FFF2-40B4-BE49-F238E27FC236}">
                <a16:creationId xmlns:a16="http://schemas.microsoft.com/office/drawing/2014/main" id="{702FDB44-EF78-4B43-819A-0A970D1DE26D}"/>
              </a:ext>
            </a:extLst>
          </p:cNvPr>
          <p:cNvSpPr/>
          <p:nvPr/>
        </p:nvSpPr>
        <p:spPr>
          <a:xfrm>
            <a:off x="55886" y="5819233"/>
            <a:ext cx="2488995"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1A0F6240-F29C-4083-8212-141710ED5572}"/>
              </a:ext>
            </a:extLst>
          </p:cNvPr>
          <p:cNvSpPr/>
          <p:nvPr/>
        </p:nvSpPr>
        <p:spPr>
          <a:xfrm>
            <a:off x="2584555" y="5812357"/>
            <a:ext cx="1486439" cy="213153"/>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BD8367-CD7E-4294-ADC3-D22AEFF6B95F}"/>
              </a:ext>
            </a:extLst>
          </p:cNvPr>
          <p:cNvSpPr/>
          <p:nvPr/>
        </p:nvSpPr>
        <p:spPr>
          <a:xfrm>
            <a:off x="4104741" y="5813198"/>
            <a:ext cx="647196" cy="216919"/>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EF21165-A874-45BA-BDAD-37971AE8013A}"/>
              </a:ext>
            </a:extLst>
          </p:cNvPr>
          <p:cNvSpPr/>
          <p:nvPr/>
        </p:nvSpPr>
        <p:spPr>
          <a:xfrm>
            <a:off x="4783855" y="5813121"/>
            <a:ext cx="715087" cy="216996"/>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7DA6E0C7-7B72-4248-8414-FC4DFD0D9DBC}"/>
              </a:ext>
            </a:extLst>
          </p:cNvPr>
          <p:cNvSpPr/>
          <p:nvPr/>
        </p:nvSpPr>
        <p:spPr>
          <a:xfrm>
            <a:off x="5505763" y="5815462"/>
            <a:ext cx="817751" cy="211527"/>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258FD6E-F9AC-4A6D-856B-3B8050C8BF69}"/>
              </a:ext>
            </a:extLst>
          </p:cNvPr>
          <p:cNvSpPr/>
          <p:nvPr/>
        </p:nvSpPr>
        <p:spPr>
          <a:xfrm>
            <a:off x="7054475" y="5816287"/>
            <a:ext cx="683441" cy="198472"/>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8F58BF3-906E-45CC-9554-9389E6575F4F}"/>
              </a:ext>
            </a:extLst>
          </p:cNvPr>
          <p:cNvSpPr/>
          <p:nvPr/>
        </p:nvSpPr>
        <p:spPr>
          <a:xfrm>
            <a:off x="6355432" y="5816287"/>
            <a:ext cx="683441" cy="200481"/>
          </a:xfrm>
          <a:prstGeom prst="rect">
            <a:avLst/>
          </a:prstGeom>
          <a:noFill/>
          <a:ln w="38100">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B497F964-B37C-29B5-B8EF-3C8BA1500E70}"/>
              </a:ext>
            </a:extLst>
          </p:cNvPr>
          <p:cNvSpPr txBox="1"/>
          <p:nvPr/>
        </p:nvSpPr>
        <p:spPr>
          <a:xfrm>
            <a:off x="6494002" y="2352600"/>
            <a:ext cx="5697998" cy="1200329"/>
          </a:xfrm>
          <a:prstGeom prst="rect">
            <a:avLst/>
          </a:prstGeom>
          <a:noFill/>
        </p:spPr>
        <p:txBody>
          <a:bodyPr wrap="square">
            <a:spAutoFit/>
          </a:bodyPr>
          <a:lstStyle/>
          <a:p>
            <a:pPr marL="342900" indent="-342900">
              <a:buFont typeface="Arial" panose="020B0604020202020204" pitchFamily="34" charset="0"/>
              <a:buChar char="•"/>
            </a:pPr>
            <a:r>
              <a:rPr lang="en-US" sz="2400" dirty="0">
                <a:solidFill>
                  <a:schemeClr val="bg1"/>
                </a:solidFill>
                <a:latin typeface="Century Gothic" panose="020B0502020202020204" pitchFamily="34" charset="0"/>
              </a:rPr>
              <a:t>Update the online form as changes occur. This includes:</a:t>
            </a:r>
          </a:p>
          <a:p>
            <a:pPr marL="342900" indent="-342900">
              <a:buFont typeface="Arial" panose="020B0604020202020204" pitchFamily="34" charset="0"/>
              <a:buChar char="•"/>
            </a:pPr>
            <a:endParaRPr lang="en-US" sz="2400" dirty="0">
              <a:solidFill>
                <a:schemeClr val="bg1"/>
              </a:solidFill>
              <a:latin typeface="Century Gothic" panose="020B0502020202020204" pitchFamily="34" charset="0"/>
            </a:endParaRPr>
          </a:p>
        </p:txBody>
      </p:sp>
      <p:sp>
        <p:nvSpPr>
          <p:cNvPr id="9" name="Flowchart: Connector 8">
            <a:extLst>
              <a:ext uri="{FF2B5EF4-FFF2-40B4-BE49-F238E27FC236}">
                <a16:creationId xmlns:a16="http://schemas.microsoft.com/office/drawing/2014/main" id="{779EF5CA-DE0F-3C48-9C81-0EB5D0A507E4}"/>
              </a:ext>
            </a:extLst>
          </p:cNvPr>
          <p:cNvSpPr/>
          <p:nvPr/>
        </p:nvSpPr>
        <p:spPr>
          <a:xfrm>
            <a:off x="254161" y="-92194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Connector 9">
            <a:extLst>
              <a:ext uri="{FF2B5EF4-FFF2-40B4-BE49-F238E27FC236}">
                <a16:creationId xmlns:a16="http://schemas.microsoft.com/office/drawing/2014/main" id="{414A2FAE-E69B-B62A-42AD-D9DD8A66EBDC}"/>
              </a:ext>
            </a:extLst>
          </p:cNvPr>
          <p:cNvSpPr/>
          <p:nvPr/>
        </p:nvSpPr>
        <p:spPr>
          <a:xfrm>
            <a:off x="2260105" y="632796"/>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Flowchart: Connector 10">
            <a:extLst>
              <a:ext uri="{FF2B5EF4-FFF2-40B4-BE49-F238E27FC236}">
                <a16:creationId xmlns:a16="http://schemas.microsoft.com/office/drawing/2014/main" id="{8D5A3812-31DA-4297-0260-B53E90A2AA9F}"/>
              </a:ext>
            </a:extLst>
          </p:cNvPr>
          <p:cNvSpPr/>
          <p:nvPr/>
        </p:nvSpPr>
        <p:spPr>
          <a:xfrm>
            <a:off x="771617" y="2310283"/>
            <a:ext cx="1294969" cy="1242646"/>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Connector 20">
            <a:extLst>
              <a:ext uri="{FF2B5EF4-FFF2-40B4-BE49-F238E27FC236}">
                <a16:creationId xmlns:a16="http://schemas.microsoft.com/office/drawing/2014/main" id="{CD8B5BA6-CDFD-ED40-2864-F2EC606C9F8A}"/>
              </a:ext>
            </a:extLst>
          </p:cNvPr>
          <p:cNvSpPr/>
          <p:nvPr/>
        </p:nvSpPr>
        <p:spPr>
          <a:xfrm>
            <a:off x="531227" y="355292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44FEEEDD-AEF6-0303-F5D1-63E9E26AEF8A}"/>
              </a:ext>
            </a:extLst>
          </p:cNvPr>
          <p:cNvSpPr/>
          <p:nvPr/>
        </p:nvSpPr>
        <p:spPr>
          <a:xfrm>
            <a:off x="8092144" y="6239729"/>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0AE8E86-23EB-3F2F-FCB3-F32DD4EDBA44}"/>
              </a:ext>
            </a:extLst>
          </p:cNvPr>
          <p:cNvSpPr txBox="1"/>
          <p:nvPr/>
        </p:nvSpPr>
        <p:spPr>
          <a:xfrm>
            <a:off x="7821668" y="3232765"/>
            <a:ext cx="4314446" cy="2677656"/>
          </a:xfrm>
          <a:prstGeom prst="rect">
            <a:avLst/>
          </a:prstGeom>
          <a:noFill/>
        </p:spPr>
        <p:txBody>
          <a:bodyPr wrap="square">
            <a:spAutoFit/>
          </a:bodyPr>
          <a:lstStyle/>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Serving times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Additional after school programs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Additional designated eating locations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And other changes that may occur</a:t>
            </a:r>
          </a:p>
        </p:txBody>
      </p:sp>
    </p:spTree>
    <p:extLst>
      <p:ext uri="{BB962C8B-B14F-4D97-AF65-F5344CB8AC3E}">
        <p14:creationId xmlns:p14="http://schemas.microsoft.com/office/powerpoint/2010/main" val="1078648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par>
                          <p:cTn id="8" fill="hold">
                            <p:stCondLst>
                              <p:cond delay="500"/>
                            </p:stCondLst>
                            <p:childTnLst>
                              <p:par>
                                <p:cTn id="9" presetID="10" presetClass="exit" presetSubtype="0" fill="hold" grpId="1" nodeType="afterEffect">
                                  <p:stCondLst>
                                    <p:cond delay="0"/>
                                  </p:stCondLst>
                                  <p:childTnLst>
                                    <p:animEffect transition="out" filter="fade">
                                      <p:cBhvr>
                                        <p:cTn id="10" dur="500"/>
                                        <p:tgtEl>
                                          <p:spTgt spid="14"/>
                                        </p:tgtEl>
                                      </p:cBhvr>
                                    </p:animEffect>
                                    <p:set>
                                      <p:cBhvr>
                                        <p:cTn id="11" dur="1" fill="hold">
                                          <p:stCondLst>
                                            <p:cond delay="499"/>
                                          </p:stCondLst>
                                        </p:cTn>
                                        <p:tgtEl>
                                          <p:spTgt spid="14"/>
                                        </p:tgtEl>
                                        <p:attrNameLst>
                                          <p:attrName>style.visibility</p:attrName>
                                        </p:attrNameLst>
                                      </p:cBhvr>
                                      <p:to>
                                        <p:strVal val="hidden"/>
                                      </p:to>
                                    </p:se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500"/>
                                        <p:tgtEl>
                                          <p:spTgt spid="15"/>
                                        </p:tgtEl>
                                      </p:cBhvr>
                                    </p:animEffect>
                                  </p:childTnLst>
                                </p:cTn>
                              </p:par>
                            </p:childTnLst>
                          </p:cTn>
                        </p:par>
                        <p:par>
                          <p:cTn id="16" fill="hold">
                            <p:stCondLst>
                              <p:cond delay="2000"/>
                            </p:stCondLst>
                            <p:childTnLst>
                              <p:par>
                                <p:cTn id="17" presetID="10" presetClass="exit" presetSubtype="0" fill="hold" grpId="1" nodeType="afterEffect">
                                  <p:stCondLst>
                                    <p:cond delay="0"/>
                                  </p:stCondLst>
                                  <p:childTnLst>
                                    <p:animEffect transition="out" filter="fade">
                                      <p:cBhvr>
                                        <p:cTn id="18" dur="500"/>
                                        <p:tgtEl>
                                          <p:spTgt spid="15"/>
                                        </p:tgtEl>
                                      </p:cBhvr>
                                    </p:animEffect>
                                    <p:set>
                                      <p:cBhvr>
                                        <p:cTn id="19" dur="1" fill="hold">
                                          <p:stCondLst>
                                            <p:cond delay="499"/>
                                          </p:stCondLst>
                                        </p:cTn>
                                        <p:tgtEl>
                                          <p:spTgt spid="15"/>
                                        </p:tgtEl>
                                        <p:attrNameLst>
                                          <p:attrName>style.visibility</p:attrName>
                                        </p:attrNameLst>
                                      </p:cBhvr>
                                      <p:to>
                                        <p:strVal val="hidden"/>
                                      </p:to>
                                    </p:set>
                                  </p:childTnLst>
                                </p:cTn>
                              </p:par>
                            </p:childTnLst>
                          </p:cTn>
                        </p:par>
                        <p:par>
                          <p:cTn id="20" fill="hold">
                            <p:stCondLst>
                              <p:cond delay="2500"/>
                            </p:stCondLst>
                            <p:childTnLst>
                              <p:par>
                                <p:cTn id="21" presetID="10" presetClass="entr" presetSubtype="0" fill="hold" grpId="0" nodeType="afterEffect">
                                  <p:stCondLst>
                                    <p:cond delay="50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500"/>
                                        <p:tgtEl>
                                          <p:spTgt spid="16"/>
                                        </p:tgtEl>
                                      </p:cBhvr>
                                    </p:animEffect>
                                  </p:childTnLst>
                                </p:cTn>
                              </p:par>
                            </p:childTnLst>
                          </p:cTn>
                        </p:par>
                        <p:par>
                          <p:cTn id="24" fill="hold">
                            <p:stCondLst>
                              <p:cond delay="3500"/>
                            </p:stCondLst>
                            <p:childTnLst>
                              <p:par>
                                <p:cTn id="25" presetID="10" presetClass="exit" presetSubtype="0" fill="hold" grpId="1" nodeType="afterEffect">
                                  <p:stCondLst>
                                    <p:cond delay="0"/>
                                  </p:stCondLst>
                                  <p:childTnLst>
                                    <p:animEffect transition="out" filter="fade">
                                      <p:cBhvr>
                                        <p:cTn id="26" dur="500"/>
                                        <p:tgtEl>
                                          <p:spTgt spid="16"/>
                                        </p:tgtEl>
                                      </p:cBhvr>
                                    </p:animEffect>
                                    <p:set>
                                      <p:cBhvr>
                                        <p:cTn id="27" dur="1" fill="hold">
                                          <p:stCondLst>
                                            <p:cond delay="499"/>
                                          </p:stCondLst>
                                        </p:cTn>
                                        <p:tgtEl>
                                          <p:spTgt spid="16"/>
                                        </p:tgtEl>
                                        <p:attrNameLst>
                                          <p:attrName>style.visibility</p:attrName>
                                        </p:attrNameLst>
                                      </p:cBhvr>
                                      <p:to>
                                        <p:strVal val="hidden"/>
                                      </p:to>
                                    </p:set>
                                  </p:childTnLst>
                                </p:cTn>
                              </p:par>
                            </p:childTnLst>
                          </p:cTn>
                        </p:par>
                        <p:par>
                          <p:cTn id="28" fill="hold">
                            <p:stCondLst>
                              <p:cond delay="4000"/>
                            </p:stCondLst>
                            <p:childTnLst>
                              <p:par>
                                <p:cTn id="29" presetID="10" presetClass="entr" presetSubtype="0" fill="hold" grpId="0" nodeType="afterEffect">
                                  <p:stCondLst>
                                    <p:cond delay="50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par>
                          <p:cTn id="32" fill="hold">
                            <p:stCondLst>
                              <p:cond delay="5000"/>
                            </p:stCondLst>
                            <p:childTnLst>
                              <p:par>
                                <p:cTn id="33" presetID="10" presetClass="exit" presetSubtype="0" fill="hold" grpId="1" nodeType="afterEffect">
                                  <p:stCondLst>
                                    <p:cond delay="0"/>
                                  </p:stCondLst>
                                  <p:childTnLst>
                                    <p:animEffect transition="out" filter="fade">
                                      <p:cBhvr>
                                        <p:cTn id="34" dur="500"/>
                                        <p:tgtEl>
                                          <p:spTgt spid="17"/>
                                        </p:tgtEl>
                                      </p:cBhvr>
                                    </p:animEffect>
                                    <p:set>
                                      <p:cBhvr>
                                        <p:cTn id="35" dur="1" fill="hold">
                                          <p:stCondLst>
                                            <p:cond delay="499"/>
                                          </p:stCondLst>
                                        </p:cTn>
                                        <p:tgtEl>
                                          <p:spTgt spid="17"/>
                                        </p:tgtEl>
                                        <p:attrNameLst>
                                          <p:attrName>style.visibility</p:attrName>
                                        </p:attrNameLst>
                                      </p:cBhvr>
                                      <p:to>
                                        <p:strVal val="hidden"/>
                                      </p:to>
                                    </p:set>
                                  </p:childTnLst>
                                </p:cTn>
                              </p:par>
                            </p:childTnLst>
                          </p:cTn>
                        </p:par>
                        <p:par>
                          <p:cTn id="36" fill="hold">
                            <p:stCondLst>
                              <p:cond delay="5500"/>
                            </p:stCondLst>
                            <p:childTnLst>
                              <p:par>
                                <p:cTn id="37" presetID="10" presetClass="entr" presetSubtype="0" fill="hold" grpId="0" nodeType="afterEffect">
                                  <p:stCondLst>
                                    <p:cond delay="50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500"/>
                                        <p:tgtEl>
                                          <p:spTgt spid="18"/>
                                        </p:tgtEl>
                                      </p:cBhvr>
                                    </p:animEffect>
                                  </p:childTnLst>
                                </p:cTn>
                              </p:par>
                            </p:childTnLst>
                          </p:cTn>
                        </p:par>
                        <p:par>
                          <p:cTn id="40" fill="hold">
                            <p:stCondLst>
                              <p:cond delay="6500"/>
                            </p:stCondLst>
                            <p:childTnLst>
                              <p:par>
                                <p:cTn id="41" presetID="10" presetClass="exit" presetSubtype="0" fill="hold" grpId="1" nodeType="after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childTnLst>
                          </p:cTn>
                        </p:par>
                        <p:par>
                          <p:cTn id="44" fill="hold">
                            <p:stCondLst>
                              <p:cond delay="7000"/>
                            </p:stCondLst>
                            <p:childTnLst>
                              <p:par>
                                <p:cTn id="45" presetID="10" presetClass="entr" presetSubtype="0" fill="hold" grpId="0" nodeType="afterEffect">
                                  <p:stCondLst>
                                    <p:cond delay="50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par>
                          <p:cTn id="48" fill="hold">
                            <p:stCondLst>
                              <p:cond delay="8000"/>
                            </p:stCondLst>
                            <p:childTnLst>
                              <p:par>
                                <p:cTn id="49" presetID="10" presetClass="exit" presetSubtype="0" fill="hold" grpId="1" nodeType="afterEffect">
                                  <p:stCondLst>
                                    <p:cond delay="0"/>
                                  </p:stCondLst>
                                  <p:childTnLst>
                                    <p:animEffect transition="out" filter="fade">
                                      <p:cBhvr>
                                        <p:cTn id="50" dur="500"/>
                                        <p:tgtEl>
                                          <p:spTgt spid="19"/>
                                        </p:tgtEl>
                                      </p:cBhvr>
                                    </p:animEffect>
                                    <p:set>
                                      <p:cBhvr>
                                        <p:cTn id="51" dur="1" fill="hold">
                                          <p:stCondLst>
                                            <p:cond delay="499"/>
                                          </p:stCondLst>
                                        </p:cTn>
                                        <p:tgtEl>
                                          <p:spTgt spid="19"/>
                                        </p:tgtEl>
                                        <p:attrNameLst>
                                          <p:attrName>style.visibility</p:attrName>
                                        </p:attrNameLst>
                                      </p:cBhvr>
                                      <p:to>
                                        <p:strVal val="hidden"/>
                                      </p:to>
                                    </p:set>
                                  </p:childTnLst>
                                </p:cTn>
                              </p:par>
                            </p:childTnLst>
                          </p:cTn>
                        </p:par>
                        <p:par>
                          <p:cTn id="52" fill="hold">
                            <p:stCondLst>
                              <p:cond delay="8500"/>
                            </p:stCondLst>
                            <p:childTnLst>
                              <p:par>
                                <p:cTn id="53" presetID="10" presetClass="entr" presetSubtype="0" fill="hold" grpId="0" nodeType="afterEffect">
                                  <p:stCondLst>
                                    <p:cond delay="500"/>
                                  </p:stCondLst>
                                  <p:childTnLst>
                                    <p:set>
                                      <p:cBhvr>
                                        <p:cTn id="54" dur="1" fill="hold">
                                          <p:stCondLst>
                                            <p:cond delay="0"/>
                                          </p:stCondLst>
                                        </p:cTn>
                                        <p:tgtEl>
                                          <p:spTgt spid="20"/>
                                        </p:tgtEl>
                                        <p:attrNameLst>
                                          <p:attrName>style.visibility</p:attrName>
                                        </p:attrNameLst>
                                      </p:cBhvr>
                                      <p:to>
                                        <p:strVal val="visible"/>
                                      </p:to>
                                    </p:set>
                                    <p:animEffect transition="in" filter="fade">
                                      <p:cBhvr>
                                        <p:cTn id="55" dur="500"/>
                                        <p:tgtEl>
                                          <p:spTgt spid="20"/>
                                        </p:tgtEl>
                                      </p:cBhvr>
                                    </p:animEffect>
                                  </p:childTnLst>
                                </p:cTn>
                              </p:par>
                            </p:childTnLst>
                          </p:cTn>
                        </p:par>
                        <p:par>
                          <p:cTn id="56" fill="hold">
                            <p:stCondLst>
                              <p:cond delay="9500"/>
                            </p:stCondLst>
                            <p:childTnLst>
                              <p:par>
                                <p:cTn id="57" presetID="10" presetClass="exit" presetSubtype="0" fill="hold" grpId="1" nodeType="afterEffect">
                                  <p:stCondLst>
                                    <p:cond delay="0"/>
                                  </p:stCondLst>
                                  <p:childTnLst>
                                    <p:animEffect transition="out" filter="fade">
                                      <p:cBhvr>
                                        <p:cTn id="58" dur="500"/>
                                        <p:tgtEl>
                                          <p:spTgt spid="20"/>
                                        </p:tgtEl>
                                      </p:cBhvr>
                                    </p:animEffect>
                                    <p:set>
                                      <p:cBhvr>
                                        <p:cTn id="59"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20" grpId="0" animBg="1"/>
      <p:bldP spid="20" grpId="1" animBg="1"/>
      <p:bldP spid="19" grpId="0" animBg="1"/>
      <p:bldP spid="19" grpId="1"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6">
            <a:extLst>
              <a:ext uri="{FF2B5EF4-FFF2-40B4-BE49-F238E27FC236}">
                <a16:creationId xmlns:a16="http://schemas.microsoft.com/office/drawing/2014/main" id="{4992F698-DCD3-7847-E3C3-89CFEAAFFCC1}"/>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2">
            <a:extLst>
              <a:ext uri="{FF2B5EF4-FFF2-40B4-BE49-F238E27FC236}">
                <a16:creationId xmlns:a16="http://schemas.microsoft.com/office/drawing/2014/main" id="{CBFBEDE8-9842-CA6C-D3AB-FF427D000A6D}"/>
              </a:ext>
            </a:extLst>
          </p:cNvPr>
          <p:cNvSpPr/>
          <p:nvPr/>
        </p:nvSpPr>
        <p:spPr>
          <a:xfrm>
            <a:off x="8113611" y="190201"/>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3">
            <a:extLst>
              <a:ext uri="{FF2B5EF4-FFF2-40B4-BE49-F238E27FC236}">
                <a16:creationId xmlns:a16="http://schemas.microsoft.com/office/drawing/2014/main" id="{AED1087C-1F17-DB94-7B32-86BF8611852C}"/>
              </a:ext>
            </a:extLst>
          </p:cNvPr>
          <p:cNvSpPr/>
          <p:nvPr/>
        </p:nvSpPr>
        <p:spPr>
          <a:xfrm>
            <a:off x="9495439" y="18757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7">
            <a:extLst>
              <a:ext uri="{FF2B5EF4-FFF2-40B4-BE49-F238E27FC236}">
                <a16:creationId xmlns:a16="http://schemas.microsoft.com/office/drawing/2014/main" id="{9E73EEA0-1D82-4798-A377-D3A8FD0DF9DC}"/>
              </a:ext>
            </a:extLst>
          </p:cNvPr>
          <p:cNvSpPr/>
          <p:nvPr/>
        </p:nvSpPr>
        <p:spPr>
          <a:xfrm>
            <a:off x="2118790" y="5372118"/>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8">
            <a:extLst>
              <a:ext uri="{FF2B5EF4-FFF2-40B4-BE49-F238E27FC236}">
                <a16:creationId xmlns:a16="http://schemas.microsoft.com/office/drawing/2014/main" id="{FC2D8915-254B-00D5-9176-2EA9CA96DA14}"/>
              </a:ext>
            </a:extLst>
          </p:cNvPr>
          <p:cNvSpPr/>
          <p:nvPr/>
        </p:nvSpPr>
        <p:spPr>
          <a:xfrm>
            <a:off x="1510584" y="467181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BBD459A0-5013-E947-1625-F29427A44812}"/>
              </a:ext>
            </a:extLst>
          </p:cNvPr>
          <p:cNvSpPr txBox="1"/>
          <p:nvPr/>
        </p:nvSpPr>
        <p:spPr>
          <a:xfrm>
            <a:off x="2597345" y="1735333"/>
            <a:ext cx="6637377" cy="3046988"/>
          </a:xfrm>
          <a:prstGeom prst="rect">
            <a:avLst/>
          </a:prstGeom>
          <a:noFill/>
        </p:spPr>
        <p:txBody>
          <a:bodyPr wrap="square" rtlCol="0">
            <a:spAutoFit/>
          </a:bodyPr>
          <a:lstStyle/>
          <a:p>
            <a:pPr algn="ctr"/>
            <a:r>
              <a:rPr lang="en-US" sz="9600" dirty="0">
                <a:solidFill>
                  <a:schemeClr val="bg1"/>
                </a:solidFill>
                <a:latin typeface="Onyx" pitchFamily="82" charset="77"/>
              </a:rPr>
              <a:t>Defining Key Roles and Responsibilities </a:t>
            </a:r>
          </a:p>
        </p:txBody>
      </p:sp>
    </p:spTree>
    <p:extLst>
      <p:ext uri="{BB962C8B-B14F-4D97-AF65-F5344CB8AC3E}">
        <p14:creationId xmlns:p14="http://schemas.microsoft.com/office/powerpoint/2010/main" val="157402623"/>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7" name="Flowchart: Connector 6">
            <a:extLst>
              <a:ext uri="{FF2B5EF4-FFF2-40B4-BE49-F238E27FC236}">
                <a16:creationId xmlns:a16="http://schemas.microsoft.com/office/drawing/2014/main" id="{59BAD742-66D5-3B3D-495C-97A56183231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D5EDFD4C-2646-4A7B-9633-3458DBBCC8C3}"/>
              </a:ext>
            </a:extLst>
          </p:cNvPr>
          <p:cNvSpPr/>
          <p:nvPr/>
        </p:nvSpPr>
        <p:spPr>
          <a:xfrm>
            <a:off x="3433569" y="101387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800" dirty="0">
                <a:solidFill>
                  <a:schemeClr val="bg1"/>
                </a:solidFill>
                <a:latin typeface="Onyx" panose="04050602080702020203" pitchFamily="82" charset="0"/>
              </a:rPr>
              <a:t>Food Services Manager Role</a:t>
            </a:r>
          </a:p>
        </p:txBody>
      </p:sp>
      <p:sp>
        <p:nvSpPr>
          <p:cNvPr id="3" name="Flowchart: Connector 2">
            <a:extLst>
              <a:ext uri="{FF2B5EF4-FFF2-40B4-BE49-F238E27FC236}">
                <a16:creationId xmlns:a16="http://schemas.microsoft.com/office/drawing/2014/main" id="{735F9AD7-6223-5174-690C-1725CB6ACBB4}"/>
              </a:ext>
            </a:extLst>
          </p:cNvPr>
          <p:cNvSpPr/>
          <p:nvPr/>
        </p:nvSpPr>
        <p:spPr>
          <a:xfrm>
            <a:off x="8097499" y="5187610"/>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Flowchart: Connector 3">
            <a:extLst>
              <a:ext uri="{FF2B5EF4-FFF2-40B4-BE49-F238E27FC236}">
                <a16:creationId xmlns:a16="http://schemas.microsoft.com/office/drawing/2014/main" id="{30AE0721-93F6-4413-1B20-05A435DA2665}"/>
              </a:ext>
            </a:extLst>
          </p:cNvPr>
          <p:cNvSpPr/>
          <p:nvPr/>
        </p:nvSpPr>
        <p:spPr>
          <a:xfrm>
            <a:off x="9495439" y="4944467"/>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02EA09F-3A06-AB2C-BC9A-5F8BF7C398BB}"/>
              </a:ext>
            </a:extLst>
          </p:cNvPr>
          <p:cNvSpPr txBox="1"/>
          <p:nvPr/>
        </p:nvSpPr>
        <p:spPr>
          <a:xfrm>
            <a:off x="3394392" y="3165248"/>
            <a:ext cx="639127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Order Food</a:t>
            </a:r>
          </a:p>
        </p:txBody>
      </p:sp>
      <p:sp>
        <p:nvSpPr>
          <p:cNvPr id="8" name="Flowchart: Connector 7">
            <a:extLst>
              <a:ext uri="{FF2B5EF4-FFF2-40B4-BE49-F238E27FC236}">
                <a16:creationId xmlns:a16="http://schemas.microsoft.com/office/drawing/2014/main" id="{313CEED1-9B96-1A63-9818-638506455A1F}"/>
              </a:ext>
            </a:extLst>
          </p:cNvPr>
          <p:cNvSpPr/>
          <p:nvPr/>
        </p:nvSpPr>
        <p:spPr>
          <a:xfrm>
            <a:off x="1570877" y="1013874"/>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C4F1F115-3586-84C7-B206-3A78E6E6C53E}"/>
              </a:ext>
            </a:extLst>
          </p:cNvPr>
          <p:cNvSpPr/>
          <p:nvPr/>
        </p:nvSpPr>
        <p:spPr>
          <a:xfrm>
            <a:off x="2478722" y="69070"/>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D54B240-F383-6A9A-CFD5-F5BA7DAE079F}"/>
              </a:ext>
            </a:extLst>
          </p:cNvPr>
          <p:cNvSpPr txBox="1"/>
          <p:nvPr/>
        </p:nvSpPr>
        <p:spPr>
          <a:xfrm>
            <a:off x="3392386" y="3591443"/>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Staff the Program</a:t>
            </a:r>
          </a:p>
        </p:txBody>
      </p:sp>
      <p:sp>
        <p:nvSpPr>
          <p:cNvPr id="13" name="TextBox 12">
            <a:extLst>
              <a:ext uri="{FF2B5EF4-FFF2-40B4-BE49-F238E27FC236}">
                <a16:creationId xmlns:a16="http://schemas.microsoft.com/office/drawing/2014/main" id="{581638BE-9BBE-C4D3-5A07-9724F65BB1C5}"/>
              </a:ext>
            </a:extLst>
          </p:cNvPr>
          <p:cNvSpPr txBox="1"/>
          <p:nvPr/>
        </p:nvSpPr>
        <p:spPr>
          <a:xfrm>
            <a:off x="3392386" y="4032857"/>
            <a:ext cx="6096000"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Collect &amp; Verify Documents</a:t>
            </a:r>
          </a:p>
        </p:txBody>
      </p:sp>
      <p:sp>
        <p:nvSpPr>
          <p:cNvPr id="17" name="TextBox 16">
            <a:extLst>
              <a:ext uri="{FF2B5EF4-FFF2-40B4-BE49-F238E27FC236}">
                <a16:creationId xmlns:a16="http://schemas.microsoft.com/office/drawing/2014/main" id="{FB86C9F3-19CB-888F-EC81-B90507C891AE}"/>
              </a:ext>
            </a:extLst>
          </p:cNvPr>
          <p:cNvSpPr txBox="1"/>
          <p:nvPr/>
        </p:nvSpPr>
        <p:spPr>
          <a:xfrm>
            <a:off x="3392386" y="4531971"/>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FOH Daily Entry</a:t>
            </a:r>
          </a:p>
        </p:txBody>
      </p:sp>
      <p:sp>
        <p:nvSpPr>
          <p:cNvPr id="19" name="TextBox 18">
            <a:extLst>
              <a:ext uri="{FF2B5EF4-FFF2-40B4-BE49-F238E27FC236}">
                <a16:creationId xmlns:a16="http://schemas.microsoft.com/office/drawing/2014/main" id="{87B5595B-733C-3472-6840-E1F0A531C058}"/>
              </a:ext>
            </a:extLst>
          </p:cNvPr>
          <p:cNvSpPr txBox="1"/>
          <p:nvPr/>
        </p:nvSpPr>
        <p:spPr>
          <a:xfrm>
            <a:off x="3394392" y="4944467"/>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File Records</a:t>
            </a:r>
          </a:p>
        </p:txBody>
      </p:sp>
      <p:sp>
        <p:nvSpPr>
          <p:cNvPr id="21" name="TextBox 20">
            <a:extLst>
              <a:ext uri="{FF2B5EF4-FFF2-40B4-BE49-F238E27FC236}">
                <a16:creationId xmlns:a16="http://schemas.microsoft.com/office/drawing/2014/main" id="{5BC0FCC0-8E48-63A8-CC06-B9103C9BB4C6}"/>
              </a:ext>
            </a:extLst>
          </p:cNvPr>
          <p:cNvSpPr txBox="1"/>
          <p:nvPr/>
        </p:nvSpPr>
        <p:spPr>
          <a:xfrm>
            <a:off x="3385333" y="5374302"/>
            <a:ext cx="6093994" cy="486287"/>
          </a:xfrm>
          <a:prstGeom prst="rect">
            <a:avLst/>
          </a:prstGeom>
          <a:noFill/>
        </p:spPr>
        <p:txBody>
          <a:bodyPr wrap="square">
            <a:spAutoFit/>
          </a:bodyPr>
          <a:lstStyle/>
          <a:p>
            <a:pPr marL="457200" indent="-457200">
              <a:lnSpc>
                <a:spcPct val="80000"/>
              </a:lnSpc>
              <a:buFont typeface="Wingdings" panose="05000000000000000000" pitchFamily="2" charset="2"/>
              <a:buChar char="Ø"/>
            </a:pPr>
            <a:r>
              <a:rPr lang="en-US" sz="3200" dirty="0">
                <a:solidFill>
                  <a:schemeClr val="bg1"/>
                </a:solidFill>
                <a:latin typeface="Century Gothic" panose="020B0502020202020204" pitchFamily="34" charset="0"/>
              </a:rPr>
              <a:t>Monitor Program</a:t>
            </a:r>
          </a:p>
        </p:txBody>
      </p:sp>
    </p:spTree>
    <p:custDataLst>
      <p:tags r:id="rId1"/>
    </p:custDataLst>
    <p:extLst>
      <p:ext uri="{BB962C8B-B14F-4D97-AF65-F5344CB8AC3E}">
        <p14:creationId xmlns:p14="http://schemas.microsoft.com/office/powerpoint/2010/main" val="92020478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1" grpId="0"/>
      <p:bldP spid="13" grpId="0"/>
      <p:bldP spid="17" grpId="0"/>
      <p:bldP spid="19" grpId="0"/>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8C3DDB-0A31-173A-AC9F-B97435E35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980BCD04-DC49-708D-308E-9E506A4D5D57}"/>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7" name="Group 6">
            <a:extLst>
              <a:ext uri="{FF2B5EF4-FFF2-40B4-BE49-F238E27FC236}">
                <a16:creationId xmlns:a16="http://schemas.microsoft.com/office/drawing/2014/main" id="{DE2CA830-5E4D-305B-F71E-AB901DDF894D}"/>
              </a:ext>
            </a:extLst>
          </p:cNvPr>
          <p:cNvGrpSpPr/>
          <p:nvPr/>
        </p:nvGrpSpPr>
        <p:grpSpPr>
          <a:xfrm>
            <a:off x="-254556" y="1028006"/>
            <a:ext cx="6083303" cy="5951482"/>
            <a:chOff x="-254556" y="1028006"/>
            <a:chExt cx="6083303" cy="5951482"/>
          </a:xfrm>
        </p:grpSpPr>
        <p:grpSp>
          <p:nvGrpSpPr>
            <p:cNvPr id="27" name="Group 26">
              <a:extLst>
                <a:ext uri="{FF2B5EF4-FFF2-40B4-BE49-F238E27FC236}">
                  <a16:creationId xmlns:a16="http://schemas.microsoft.com/office/drawing/2014/main" id="{86BC87F8-238C-A74F-488F-58B060A17205}"/>
                </a:ext>
              </a:extLst>
            </p:cNvPr>
            <p:cNvGrpSpPr/>
            <p:nvPr/>
          </p:nvGrpSpPr>
          <p:grpSpPr>
            <a:xfrm>
              <a:off x="-254556" y="1028006"/>
              <a:ext cx="6083303" cy="5951482"/>
              <a:chOff x="12697" y="484301"/>
              <a:chExt cx="6083303" cy="5946912"/>
            </a:xfrm>
            <a:solidFill>
              <a:srgbClr val="7F0000"/>
            </a:solidFill>
          </p:grpSpPr>
          <p:sp>
            <p:nvSpPr>
              <p:cNvPr id="12" name="Flowchart: Connector 11">
                <a:extLst>
                  <a:ext uri="{FF2B5EF4-FFF2-40B4-BE49-F238E27FC236}">
                    <a16:creationId xmlns:a16="http://schemas.microsoft.com/office/drawing/2014/main" id="{968D9771-35C6-D72A-9508-1BD3EBE04484}"/>
                  </a:ext>
                </a:extLst>
              </p:cNvPr>
              <p:cNvSpPr/>
              <p:nvPr/>
            </p:nvSpPr>
            <p:spPr>
              <a:xfrm>
                <a:off x="12697" y="484301"/>
                <a:ext cx="6083303" cy="5946912"/>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Title 3">
                <a:extLst>
                  <a:ext uri="{FF2B5EF4-FFF2-40B4-BE49-F238E27FC236}">
                    <a16:creationId xmlns:a16="http://schemas.microsoft.com/office/drawing/2014/main" id="{4FD4A187-A5B1-D2D5-BF5A-A2DD27FA9953}"/>
                  </a:ext>
                </a:extLst>
              </p:cNvPr>
              <p:cNvSpPr txBox="1">
                <a:spLocks/>
              </p:cNvSpPr>
              <p:nvPr/>
            </p:nvSpPr>
            <p:spPr>
              <a:xfrm>
                <a:off x="1081512" y="758879"/>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400050" lvl="1">
                  <a:spcBef>
                    <a:spcPts val="0"/>
                  </a:spcBef>
                  <a:spcAft>
                    <a:spcPts val="800"/>
                  </a:spcAft>
                </a:pPr>
                <a:r>
                  <a:rPr lang="en-US" sz="2400" b="1" dirty="0">
                    <a:solidFill>
                      <a:srgbClr val="F4F3F3"/>
                    </a:solidFill>
                    <a:latin typeface="Century Gothic" panose="020B0502020202020204" pitchFamily="34" charset="0"/>
                  </a:rPr>
                  <a:t>FS Supper Program Training Sign in sheet</a:t>
                </a:r>
              </a:p>
            </p:txBody>
          </p:sp>
        </p:grpSp>
        <p:pic>
          <p:nvPicPr>
            <p:cNvPr id="2" name="Picture 1" descr="A blank form with text">
              <a:extLst>
                <a:ext uri="{FF2B5EF4-FFF2-40B4-BE49-F238E27FC236}">
                  <a16:creationId xmlns:a16="http://schemas.microsoft.com/office/drawing/2014/main" id="{41F85C6F-95FB-D48F-8288-4FB9F163B739}"/>
                </a:ext>
              </a:extLst>
            </p:cNvPr>
            <p:cNvPicPr>
              <a:picLocks noChangeAspect="1"/>
            </p:cNvPicPr>
            <p:nvPr/>
          </p:nvPicPr>
          <p:blipFill>
            <a:blip r:embed="rId3"/>
            <a:stretch>
              <a:fillRect/>
            </a:stretch>
          </p:blipFill>
          <p:spPr>
            <a:xfrm>
              <a:off x="1268500" y="2405526"/>
              <a:ext cx="3101704" cy="4011604"/>
            </a:xfrm>
            <a:prstGeom prst="rect">
              <a:avLst/>
            </a:prstGeom>
          </p:spPr>
        </p:pic>
      </p:grpSp>
      <p:sp>
        <p:nvSpPr>
          <p:cNvPr id="11" name="TextBox 10">
            <a:extLst>
              <a:ext uri="{FF2B5EF4-FFF2-40B4-BE49-F238E27FC236}">
                <a16:creationId xmlns:a16="http://schemas.microsoft.com/office/drawing/2014/main" id="{09545694-DB7C-35D8-FC15-38081F732CF1}"/>
              </a:ext>
            </a:extLst>
          </p:cNvPr>
          <p:cNvSpPr txBox="1"/>
          <p:nvPr/>
        </p:nvSpPr>
        <p:spPr>
          <a:xfrm>
            <a:off x="6457498" y="2035424"/>
            <a:ext cx="5548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There are two Supper Program Training Sign-In Sheets:</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Once FS staff has been trained and the sign-in sheet has been signed an online training acknowledgement form must be completed.</a:t>
            </a:r>
          </a:p>
        </p:txBody>
      </p:sp>
      <p:sp>
        <p:nvSpPr>
          <p:cNvPr id="3" name="Flowchart: Connector 2">
            <a:extLst>
              <a:ext uri="{FF2B5EF4-FFF2-40B4-BE49-F238E27FC236}">
                <a16:creationId xmlns:a16="http://schemas.microsoft.com/office/drawing/2014/main" id="{6541FC36-A309-4E02-F0C3-7D7D372E2101}"/>
              </a:ext>
            </a:extLst>
          </p:cNvPr>
          <p:cNvSpPr/>
          <p:nvPr/>
        </p:nvSpPr>
        <p:spPr>
          <a:xfrm>
            <a:off x="4745520" y="569027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F156D638-E6A5-9FA7-620D-54EEB2E5BCBE}"/>
              </a:ext>
            </a:extLst>
          </p:cNvPr>
          <p:cNvSpPr/>
          <p:nvPr/>
        </p:nvSpPr>
        <p:spPr>
          <a:xfrm>
            <a:off x="5627141" y="517797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462472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21" name="Flowchart: Connector 20">
            <a:extLst>
              <a:ext uri="{FF2B5EF4-FFF2-40B4-BE49-F238E27FC236}">
                <a16:creationId xmlns:a16="http://schemas.microsoft.com/office/drawing/2014/main" id="{F4039E9F-6836-AE87-3D61-2561B8E43510}"/>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4D318A29-7B23-454D-992C-099E8023EFE8}"/>
              </a:ext>
            </a:extLst>
          </p:cNvPr>
          <p:cNvSpPr txBox="1"/>
          <p:nvPr/>
        </p:nvSpPr>
        <p:spPr>
          <a:xfrm>
            <a:off x="3055548" y="3629096"/>
            <a:ext cx="5483557" cy="2554545"/>
          </a:xfrm>
          <a:prstGeom prst="rect">
            <a:avLst/>
          </a:prstGeom>
          <a:noFill/>
        </p:spPr>
        <p:txBody>
          <a:bodyPr wrap="square" rtlCol="0">
            <a:spAutoFit/>
          </a:bodyPr>
          <a:lstStyle/>
          <a:p>
            <a:pPr marL="571500" indent="-571500">
              <a:buFont typeface="Wingdings" panose="05000000000000000000" pitchFamily="2" charset="2"/>
              <a:buChar char="Ø"/>
            </a:pPr>
            <a:r>
              <a:rPr lang="en-US" sz="3200" dirty="0">
                <a:solidFill>
                  <a:schemeClr val="bg1"/>
                </a:solidFill>
                <a:latin typeface="Century Gothic" panose="020B0502020202020204" pitchFamily="34" charset="0"/>
              </a:rPr>
              <a:t>Prepare &amp; pack supper meals according to the menu for all service areas</a:t>
            </a:r>
          </a:p>
          <a:p>
            <a:pPr algn="ctr"/>
            <a:endParaRPr lang="en-US" sz="3200" dirty="0">
              <a:solidFill>
                <a:schemeClr val="tx2">
                  <a:lumMod val="50000"/>
                </a:schemeClr>
              </a:solidFill>
              <a:latin typeface="Century Gothic" panose="020B0502020202020204" pitchFamily="34" charset="0"/>
            </a:endParaRPr>
          </a:p>
        </p:txBody>
      </p:sp>
      <p:sp>
        <p:nvSpPr>
          <p:cNvPr id="38" name="Rectangle 37">
            <a:extLst>
              <a:ext uri="{FF2B5EF4-FFF2-40B4-BE49-F238E27FC236}">
                <a16:creationId xmlns:a16="http://schemas.microsoft.com/office/drawing/2014/main" id="{6353FD47-C1E9-4C46-BFFE-06D78245D21C}"/>
              </a:ext>
            </a:extLst>
          </p:cNvPr>
          <p:cNvSpPr/>
          <p:nvPr/>
        </p:nvSpPr>
        <p:spPr>
          <a:xfrm>
            <a:off x="4148083" y="2475591"/>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a:solidFill>
                  <a:srgbClr val="7F0000"/>
                </a:solidFill>
                <a:latin typeface="Century Gothic" panose="020B0502020202020204" pitchFamily="34" charset="0"/>
              </a:rPr>
              <a:t>Pre-Service</a:t>
            </a:r>
          </a:p>
        </p:txBody>
      </p:sp>
      <p:sp>
        <p:nvSpPr>
          <p:cNvPr id="22" name="Flowchart: Connector 21">
            <a:extLst>
              <a:ext uri="{FF2B5EF4-FFF2-40B4-BE49-F238E27FC236}">
                <a16:creationId xmlns:a16="http://schemas.microsoft.com/office/drawing/2014/main" id="{B0E0D022-AC06-0555-7435-D65A91428392}"/>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Connector 22">
            <a:extLst>
              <a:ext uri="{FF2B5EF4-FFF2-40B4-BE49-F238E27FC236}">
                <a16:creationId xmlns:a16="http://schemas.microsoft.com/office/drawing/2014/main" id="{2CE92661-BC34-DDD1-6664-BC90092CBBC5}"/>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Flowchart: Connector 33">
            <a:extLst>
              <a:ext uri="{FF2B5EF4-FFF2-40B4-BE49-F238E27FC236}">
                <a16:creationId xmlns:a16="http://schemas.microsoft.com/office/drawing/2014/main" id="{29BCD731-5EBD-7B4C-12AA-6095755629AC}"/>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14373092-56C6-FD3E-5B04-A764FDA71BA7}"/>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D32AEB09-0ADA-D8B5-D66D-5F47EDECE4AB}"/>
              </a:ext>
            </a:extLst>
          </p:cNvPr>
          <p:cNvSpPr/>
          <p:nvPr/>
        </p:nvSpPr>
        <p:spPr>
          <a:xfrm>
            <a:off x="3433570" y="709012"/>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8000" dirty="0">
                <a:solidFill>
                  <a:schemeClr val="bg1"/>
                </a:solidFill>
                <a:latin typeface="Onyx" panose="04050602080702020203" pitchFamily="82" charset="0"/>
              </a:rPr>
              <a:t>Food Services </a:t>
            </a:r>
          </a:p>
          <a:p>
            <a:pPr algn="ctr"/>
            <a:r>
              <a:rPr lang="en-US" sz="8000" dirty="0">
                <a:solidFill>
                  <a:schemeClr val="bg1"/>
                </a:solidFill>
                <a:latin typeface="Onyx" panose="04050602080702020203" pitchFamily="82" charset="0"/>
              </a:rPr>
              <a:t>Staff Role</a:t>
            </a:r>
          </a:p>
        </p:txBody>
      </p:sp>
    </p:spTree>
    <p:custDataLst>
      <p:tags r:id="rId1"/>
    </p:custDataLst>
    <p:extLst>
      <p:ext uri="{BB962C8B-B14F-4D97-AF65-F5344CB8AC3E}">
        <p14:creationId xmlns:p14="http://schemas.microsoft.com/office/powerpoint/2010/main" val="39912286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B7DFA8DD-B711-FCC7-E39D-DC0ADEBFA772}"/>
              </a:ext>
            </a:extLst>
          </p:cNvPr>
          <p:cNvSpPr/>
          <p:nvPr/>
        </p:nvSpPr>
        <p:spPr>
          <a:xfrm>
            <a:off x="-1819181" y="-104080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9A35C4F1-917E-7422-762F-6DAB7481F978}"/>
              </a:ext>
            </a:extLst>
          </p:cNvPr>
          <p:cNvSpPr/>
          <p:nvPr/>
        </p:nvSpPr>
        <p:spPr>
          <a:xfrm>
            <a:off x="5462684" y="-241300"/>
            <a:ext cx="7885016" cy="744684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AD9AA925-C62E-67F2-880D-C56DEC43C786}"/>
              </a:ext>
            </a:extLst>
          </p:cNvPr>
          <p:cNvSpPr txBox="1"/>
          <p:nvPr/>
        </p:nvSpPr>
        <p:spPr>
          <a:xfrm>
            <a:off x="164782" y="2053457"/>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Distribute supper meals to community participants</a:t>
            </a:r>
          </a:p>
        </p:txBody>
      </p:sp>
      <p:sp>
        <p:nvSpPr>
          <p:cNvPr id="9" name="TextBox 8">
            <a:extLst>
              <a:ext uri="{FF2B5EF4-FFF2-40B4-BE49-F238E27FC236}">
                <a16:creationId xmlns:a16="http://schemas.microsoft.com/office/drawing/2014/main" id="{253A4322-6060-A855-FA7D-625672426E24}"/>
              </a:ext>
            </a:extLst>
          </p:cNvPr>
          <p:cNvSpPr txBox="1"/>
          <p:nvPr/>
        </p:nvSpPr>
        <p:spPr>
          <a:xfrm>
            <a:off x="164782" y="4475731"/>
            <a:ext cx="5447143"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Direct all participants to the designated eating area</a:t>
            </a:r>
          </a:p>
        </p:txBody>
      </p:sp>
      <p:sp>
        <p:nvSpPr>
          <p:cNvPr id="12" name="TextBox 11">
            <a:extLst>
              <a:ext uri="{FF2B5EF4-FFF2-40B4-BE49-F238E27FC236}">
                <a16:creationId xmlns:a16="http://schemas.microsoft.com/office/drawing/2014/main" id="{AC2AF3A7-E2A4-6BA7-C6DB-94D110D5DE0D}"/>
              </a:ext>
            </a:extLst>
          </p:cNvPr>
          <p:cNvSpPr txBox="1"/>
          <p:nvPr/>
        </p:nvSpPr>
        <p:spPr>
          <a:xfrm>
            <a:off x="164782" y="3049150"/>
            <a:ext cx="5447143" cy="1384995"/>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reimbursable meals are marked on the community roster</a:t>
            </a:r>
          </a:p>
        </p:txBody>
      </p:sp>
      <p:sp>
        <p:nvSpPr>
          <p:cNvPr id="15" name="TextBox 14">
            <a:extLst>
              <a:ext uri="{FF2B5EF4-FFF2-40B4-BE49-F238E27FC236}">
                <a16:creationId xmlns:a16="http://schemas.microsoft.com/office/drawing/2014/main" id="{525954E1-B8D7-CB1E-1A79-3BEC9F9071B6}"/>
              </a:ext>
            </a:extLst>
          </p:cNvPr>
          <p:cNvSpPr txBox="1"/>
          <p:nvPr/>
        </p:nvSpPr>
        <p:spPr>
          <a:xfrm>
            <a:off x="160643" y="5471423"/>
            <a:ext cx="5455420" cy="954107"/>
          </a:xfrm>
          <a:prstGeom prst="rect">
            <a:avLst/>
          </a:prstGeom>
          <a:noFill/>
        </p:spPr>
        <p:txBody>
          <a:bodyPr wrap="square" rtlCol="0">
            <a:spAutoFit/>
          </a:bodyPr>
          <a:lstStyle/>
          <a:p>
            <a:pPr marL="457200" indent="-457200">
              <a:buFont typeface="Wingdings" panose="05000000000000000000" pitchFamily="2" charset="2"/>
              <a:buChar char="Ø"/>
            </a:pPr>
            <a:r>
              <a:rPr lang="en-US" sz="2800" dirty="0">
                <a:solidFill>
                  <a:srgbClr val="002060"/>
                </a:solidFill>
                <a:latin typeface="Century Gothic" panose="020B0502020202020204" pitchFamily="34" charset="0"/>
              </a:rPr>
              <a:t>Ensure no food leaves the campus</a:t>
            </a:r>
          </a:p>
        </p:txBody>
      </p:sp>
      <p:sp>
        <p:nvSpPr>
          <p:cNvPr id="17" name="Rectangle 16">
            <a:extLst>
              <a:ext uri="{FF2B5EF4-FFF2-40B4-BE49-F238E27FC236}">
                <a16:creationId xmlns:a16="http://schemas.microsoft.com/office/drawing/2014/main" id="{B7CCFB74-3EB6-4C62-0547-8CAC3B7CE846}"/>
              </a:ext>
            </a:extLst>
          </p:cNvPr>
          <p:cNvSpPr/>
          <p:nvPr/>
        </p:nvSpPr>
        <p:spPr>
          <a:xfrm>
            <a:off x="6923836" y="225056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20" name="Rectangle 19">
            <a:extLst>
              <a:ext uri="{FF2B5EF4-FFF2-40B4-BE49-F238E27FC236}">
                <a16:creationId xmlns:a16="http://schemas.microsoft.com/office/drawing/2014/main" id="{6EADD246-350A-1C34-BB5A-080C1E5F659E}"/>
              </a:ext>
            </a:extLst>
          </p:cNvPr>
          <p:cNvSpPr/>
          <p:nvPr/>
        </p:nvSpPr>
        <p:spPr>
          <a:xfrm>
            <a:off x="7595888" y="4220792"/>
            <a:ext cx="3416473" cy="990854"/>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latin typeface="Century Gothic" panose="020B0502020202020204" pitchFamily="34" charset="0"/>
              </a:rPr>
              <a:t>During Service</a:t>
            </a:r>
          </a:p>
        </p:txBody>
      </p:sp>
      <p:sp>
        <p:nvSpPr>
          <p:cNvPr id="25" name="Flowchart: Connector 24">
            <a:extLst>
              <a:ext uri="{FF2B5EF4-FFF2-40B4-BE49-F238E27FC236}">
                <a16:creationId xmlns:a16="http://schemas.microsoft.com/office/drawing/2014/main" id="{689B53CC-3259-88D0-A33E-0AFDF3720972}"/>
              </a:ext>
            </a:extLst>
          </p:cNvPr>
          <p:cNvSpPr/>
          <p:nvPr/>
        </p:nvSpPr>
        <p:spPr>
          <a:xfrm>
            <a:off x="14872350" y="904482"/>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3CE22B46-077B-841D-D720-3C625363705B}"/>
              </a:ext>
            </a:extLst>
          </p:cNvPr>
          <p:cNvSpPr txBox="1"/>
          <p:nvPr/>
        </p:nvSpPr>
        <p:spPr>
          <a:xfrm>
            <a:off x="168002" y="626876"/>
            <a:ext cx="5440702" cy="1384995"/>
          </a:xfrm>
          <a:prstGeom prst="rect">
            <a:avLst/>
          </a:prstGeom>
          <a:noFill/>
        </p:spPr>
        <p:txBody>
          <a:bodyPr wrap="square">
            <a:spAutoFit/>
          </a:bodyPr>
          <a:lstStyle/>
          <a:p>
            <a:pPr marL="285750" indent="-365760">
              <a:buFont typeface="Wingdings" panose="05000000000000000000" pitchFamily="2" charset="2"/>
              <a:buChar char="Ø"/>
            </a:pPr>
            <a:r>
              <a:rPr lang="en-US" sz="2800" i="0" u="none" strike="noStrike" dirty="0">
                <a:solidFill>
                  <a:srgbClr val="002060"/>
                </a:solidFill>
                <a:effectLst/>
                <a:latin typeface="Century Gothic" panose="020B0502020202020204" pitchFamily="34" charset="0"/>
              </a:rPr>
              <a:t>Delivers supper meals to ASP staff to distribute to ASP participants</a:t>
            </a:r>
            <a:endParaRPr lang="en-US" sz="2800" dirty="0">
              <a:solidFill>
                <a:srgbClr val="002060"/>
              </a:solidFill>
            </a:endParaRPr>
          </a:p>
        </p:txBody>
      </p:sp>
    </p:spTree>
    <p:custDataLst>
      <p:tags r:id="rId1"/>
    </p:custDataLst>
    <p:extLst>
      <p:ext uri="{BB962C8B-B14F-4D97-AF65-F5344CB8AC3E}">
        <p14:creationId xmlns:p14="http://schemas.microsoft.com/office/powerpoint/2010/main" val="2316215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12" grpId="0"/>
      <p:bldP spid="1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1C752DE6-86A6-5CFE-4215-C70FF88C02C1}"/>
              </a:ext>
            </a:extLst>
          </p:cNvPr>
          <p:cNvSpPr/>
          <p:nvPr/>
        </p:nvSpPr>
        <p:spPr>
          <a:xfrm>
            <a:off x="5667845" y="-1667050"/>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1085081" y="-13758"/>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46FB4A76-B364-B737-F50B-6FB50EC6E5A5}"/>
              </a:ext>
            </a:extLst>
          </p:cNvPr>
          <p:cNvSpPr txBox="1"/>
          <p:nvPr/>
        </p:nvSpPr>
        <p:spPr>
          <a:xfrm>
            <a:off x="6622934" y="863456"/>
            <a:ext cx="5668510"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Count &amp; record all leftovers</a:t>
            </a:r>
          </a:p>
        </p:txBody>
      </p:sp>
      <p:sp>
        <p:nvSpPr>
          <p:cNvPr id="12" name="TextBox 11">
            <a:extLst>
              <a:ext uri="{FF2B5EF4-FFF2-40B4-BE49-F238E27FC236}">
                <a16:creationId xmlns:a16="http://schemas.microsoft.com/office/drawing/2014/main" id="{97843CB2-BC77-CADF-F399-BF1C70EA9023}"/>
              </a:ext>
            </a:extLst>
          </p:cNvPr>
          <p:cNvSpPr txBox="1"/>
          <p:nvPr/>
        </p:nvSpPr>
        <p:spPr>
          <a:xfrm>
            <a:off x="6622934" y="5269721"/>
            <a:ext cx="5417472" cy="786562"/>
          </a:xfrm>
          <a:prstGeom prst="rect">
            <a:avLst/>
          </a:prstGeom>
          <a:noFill/>
        </p:spPr>
        <p:txBody>
          <a:bodyPr wrap="square" rtlCol="0">
            <a:spAutoFit/>
          </a:bodyPr>
          <a:lstStyle/>
          <a:p>
            <a:pPr marL="457200" indent="-457200">
              <a:lnSpc>
                <a:spcPct val="70000"/>
              </a:lnSpc>
              <a:buFont typeface="Wingdings" panose="05000000000000000000" pitchFamily="2" charset="2"/>
              <a:buChar char="Ø"/>
            </a:pPr>
            <a:r>
              <a:rPr lang="en-US" sz="3200" dirty="0">
                <a:solidFill>
                  <a:srgbClr val="002060"/>
                </a:solidFill>
                <a:latin typeface="Century Gothic" panose="020B0502020202020204" pitchFamily="34" charset="0"/>
              </a:rPr>
              <a:t>Clean &amp; sanitize insulated bags &amp; carts</a:t>
            </a:r>
          </a:p>
        </p:txBody>
      </p:sp>
      <p:sp>
        <p:nvSpPr>
          <p:cNvPr id="17" name="Flowchart: Connector 16">
            <a:extLst>
              <a:ext uri="{FF2B5EF4-FFF2-40B4-BE49-F238E27FC236}">
                <a16:creationId xmlns:a16="http://schemas.microsoft.com/office/drawing/2014/main" id="{838DB1DC-4446-2543-EC3C-2ED49BE0CD6F}"/>
              </a:ext>
            </a:extLst>
          </p:cNvPr>
          <p:cNvSpPr/>
          <p:nvPr/>
        </p:nvSpPr>
        <p:spPr>
          <a:xfrm>
            <a:off x="4662087" y="222824"/>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002060"/>
              </a:solidFill>
            </a:endParaRPr>
          </a:p>
        </p:txBody>
      </p:sp>
      <p:sp>
        <p:nvSpPr>
          <p:cNvPr id="18" name="Rectangle 17">
            <a:extLst>
              <a:ext uri="{FF2B5EF4-FFF2-40B4-BE49-F238E27FC236}">
                <a16:creationId xmlns:a16="http://schemas.microsoft.com/office/drawing/2014/main" id="{2A11FF2C-50EE-0595-5C4D-B5850ED9CB8A}"/>
              </a:ext>
            </a:extLst>
          </p:cNvPr>
          <p:cNvSpPr/>
          <p:nvPr/>
        </p:nvSpPr>
        <p:spPr>
          <a:xfrm>
            <a:off x="395335" y="2298575"/>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600" dirty="0">
                <a:solidFill>
                  <a:schemeClr val="bg1"/>
                </a:solidFill>
                <a:latin typeface="Onyx" panose="04050602080702020203" pitchFamily="82" charset="0"/>
              </a:rPr>
              <a:t>Food Services </a:t>
            </a:r>
          </a:p>
          <a:p>
            <a:pPr algn="ctr"/>
            <a:r>
              <a:rPr lang="en-US" sz="9600" dirty="0">
                <a:solidFill>
                  <a:schemeClr val="bg1"/>
                </a:solidFill>
                <a:latin typeface="Onyx" panose="04050602080702020203" pitchFamily="82" charset="0"/>
              </a:rPr>
              <a:t>Staff Role</a:t>
            </a:r>
          </a:p>
        </p:txBody>
      </p:sp>
      <p:sp>
        <p:nvSpPr>
          <p:cNvPr id="19" name="Rectangle 18">
            <a:extLst>
              <a:ext uri="{FF2B5EF4-FFF2-40B4-BE49-F238E27FC236}">
                <a16:creationId xmlns:a16="http://schemas.microsoft.com/office/drawing/2014/main" id="{38FE069A-9E6B-EEBA-BA20-47A15E90D901}"/>
              </a:ext>
            </a:extLst>
          </p:cNvPr>
          <p:cNvSpPr/>
          <p:nvPr/>
        </p:nvSpPr>
        <p:spPr>
          <a:xfrm>
            <a:off x="1237555" y="4575149"/>
            <a:ext cx="3214076"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Post Service</a:t>
            </a:r>
          </a:p>
        </p:txBody>
      </p:sp>
      <p:sp>
        <p:nvSpPr>
          <p:cNvPr id="20" name="TextBox 19">
            <a:extLst>
              <a:ext uri="{FF2B5EF4-FFF2-40B4-BE49-F238E27FC236}">
                <a16:creationId xmlns:a16="http://schemas.microsoft.com/office/drawing/2014/main" id="{A0998715-60DA-FF54-83D5-38BEC88501AD}"/>
              </a:ext>
            </a:extLst>
          </p:cNvPr>
          <p:cNvSpPr txBox="1"/>
          <p:nvPr/>
        </p:nvSpPr>
        <p:spPr>
          <a:xfrm>
            <a:off x="6622933" y="1966322"/>
            <a:ext cx="5668511" cy="2554545"/>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rgbClr val="002060"/>
                </a:solidFill>
                <a:latin typeface="Century Gothic" panose="020B0502020202020204" pitchFamily="34" charset="0"/>
              </a:rPr>
              <a:t>Check the temperatures of leftovers. Cold items may be returned to stock. Discard all hot items</a:t>
            </a:r>
          </a:p>
        </p:txBody>
      </p:sp>
    </p:spTree>
    <p:custDataLst>
      <p:tags r:id="rId1"/>
    </p:custDataLst>
    <p:extLst>
      <p:ext uri="{BB962C8B-B14F-4D97-AF65-F5344CB8AC3E}">
        <p14:creationId xmlns:p14="http://schemas.microsoft.com/office/powerpoint/2010/main" val="29869566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2" grpId="0"/>
      <p:bldP spid="20"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lowchart: Connector 4">
            <a:extLst>
              <a:ext uri="{FF2B5EF4-FFF2-40B4-BE49-F238E27FC236}">
                <a16:creationId xmlns:a16="http://schemas.microsoft.com/office/drawing/2014/main" id="{F7FE2380-8C74-DE2B-394E-108A8CBEEFB1}"/>
              </a:ext>
            </a:extLst>
          </p:cNvPr>
          <p:cNvSpPr/>
          <p:nvPr/>
        </p:nvSpPr>
        <p:spPr>
          <a:xfrm>
            <a:off x="-1894197" y="-1463292"/>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314C31F3-6B5A-8E69-5C07-CEEE6C8383FA}"/>
              </a:ext>
            </a:extLst>
          </p:cNvPr>
          <p:cNvSpPr/>
          <p:nvPr/>
        </p:nvSpPr>
        <p:spPr>
          <a:xfrm>
            <a:off x="5183106" y="-416425"/>
            <a:ext cx="8020394" cy="756786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5791897" y="6245833"/>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000">
              <a:solidFill>
                <a:srgbClr val="002060"/>
              </a:solidFill>
            </a:endParaRPr>
          </a:p>
        </p:txBody>
      </p:sp>
      <p:sp>
        <p:nvSpPr>
          <p:cNvPr id="23" name="TextBox 22">
            <a:extLst>
              <a:ext uri="{FF2B5EF4-FFF2-40B4-BE49-F238E27FC236}">
                <a16:creationId xmlns:a16="http://schemas.microsoft.com/office/drawing/2014/main" id="{6CA8A656-B3EB-B9CC-ED3B-8B65952B883D}"/>
              </a:ext>
            </a:extLst>
          </p:cNvPr>
          <p:cNvSpPr txBox="1"/>
          <p:nvPr/>
        </p:nvSpPr>
        <p:spPr>
          <a:xfrm>
            <a:off x="-1" y="3558650"/>
            <a:ext cx="4970597"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Clean spills, wipe tables, pick up trash &amp; empty bins</a:t>
            </a:r>
          </a:p>
        </p:txBody>
      </p:sp>
      <p:sp>
        <p:nvSpPr>
          <p:cNvPr id="26" name="TextBox 25">
            <a:extLst>
              <a:ext uri="{FF2B5EF4-FFF2-40B4-BE49-F238E27FC236}">
                <a16:creationId xmlns:a16="http://schemas.microsoft.com/office/drawing/2014/main" id="{0F2BBFF4-3157-C7A1-45C9-76B39CED2889}"/>
              </a:ext>
            </a:extLst>
          </p:cNvPr>
          <p:cNvSpPr txBox="1"/>
          <p:nvPr/>
        </p:nvSpPr>
        <p:spPr>
          <a:xfrm>
            <a:off x="-2" y="1838478"/>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Supervise &amp; direct students to the designated eating area</a:t>
            </a:r>
          </a:p>
        </p:txBody>
      </p:sp>
      <p:sp>
        <p:nvSpPr>
          <p:cNvPr id="29" name="TextBox 28">
            <a:extLst>
              <a:ext uri="{FF2B5EF4-FFF2-40B4-BE49-F238E27FC236}">
                <a16:creationId xmlns:a16="http://schemas.microsoft.com/office/drawing/2014/main" id="{BB3A568D-060D-98F2-EB4D-6422CD0FDFF3}"/>
              </a:ext>
            </a:extLst>
          </p:cNvPr>
          <p:cNvSpPr txBox="1"/>
          <p:nvPr/>
        </p:nvSpPr>
        <p:spPr>
          <a:xfrm>
            <a:off x="0" y="239729"/>
            <a:ext cx="5469965" cy="1569660"/>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Distribute meals to program students and assist community for the first 10 minutes or as needed</a:t>
            </a:r>
          </a:p>
        </p:txBody>
      </p:sp>
      <p:sp>
        <p:nvSpPr>
          <p:cNvPr id="32" name="TextBox 31">
            <a:extLst>
              <a:ext uri="{FF2B5EF4-FFF2-40B4-BE49-F238E27FC236}">
                <a16:creationId xmlns:a16="http://schemas.microsoft.com/office/drawing/2014/main" id="{7428997D-BC6B-7E9A-B731-5B8767827BA2}"/>
              </a:ext>
            </a:extLst>
          </p:cNvPr>
          <p:cNvSpPr txBox="1"/>
          <p:nvPr/>
        </p:nvSpPr>
        <p:spPr>
          <a:xfrm>
            <a:off x="-4" y="2698564"/>
            <a:ext cx="5469965"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Make sure program is open to the community</a:t>
            </a:r>
          </a:p>
        </p:txBody>
      </p:sp>
      <p:sp>
        <p:nvSpPr>
          <p:cNvPr id="35" name="TextBox 34">
            <a:extLst>
              <a:ext uri="{FF2B5EF4-FFF2-40B4-BE49-F238E27FC236}">
                <a16:creationId xmlns:a16="http://schemas.microsoft.com/office/drawing/2014/main" id="{C70B62CA-FB25-A4F5-2DC3-2C55ED0589CE}"/>
              </a:ext>
            </a:extLst>
          </p:cNvPr>
          <p:cNvSpPr txBox="1"/>
          <p:nvPr/>
        </p:nvSpPr>
        <p:spPr>
          <a:xfrm>
            <a:off x="-4" y="4418736"/>
            <a:ext cx="4970596" cy="1200329"/>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Total daily attendance for all programs and record accurate meal  counts</a:t>
            </a:r>
          </a:p>
        </p:txBody>
      </p:sp>
      <p:sp>
        <p:nvSpPr>
          <p:cNvPr id="36" name="Rectangle 35">
            <a:extLst>
              <a:ext uri="{FF2B5EF4-FFF2-40B4-BE49-F238E27FC236}">
                <a16:creationId xmlns:a16="http://schemas.microsoft.com/office/drawing/2014/main" id="{7EC20C13-C283-22DA-F299-46A4E05C1C32}"/>
              </a:ext>
            </a:extLst>
          </p:cNvPr>
          <p:cNvSpPr/>
          <p:nvPr/>
        </p:nvSpPr>
        <p:spPr>
          <a:xfrm>
            <a:off x="6722038" y="2273998"/>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3" name="TextBox 2">
            <a:extLst>
              <a:ext uri="{FF2B5EF4-FFF2-40B4-BE49-F238E27FC236}">
                <a16:creationId xmlns:a16="http://schemas.microsoft.com/office/drawing/2014/main" id="{590B2DA0-4576-3226-6396-5373A0F5F3DB}"/>
              </a:ext>
            </a:extLst>
          </p:cNvPr>
          <p:cNvSpPr txBox="1"/>
          <p:nvPr/>
        </p:nvSpPr>
        <p:spPr>
          <a:xfrm>
            <a:off x="32647" y="5648155"/>
            <a:ext cx="4970596" cy="830997"/>
          </a:xfrm>
          <a:prstGeom prst="rect">
            <a:avLst/>
          </a:prstGeom>
          <a:noFill/>
          <a:ln>
            <a:noFill/>
          </a:ln>
        </p:spPr>
        <p:txBody>
          <a:bodyPr wrap="square" rtlCol="0">
            <a:spAutoFit/>
          </a:bodyPr>
          <a:lstStyle/>
          <a:p>
            <a:pPr marL="457200" indent="-457200">
              <a:buFont typeface="Wingdings" panose="05000000000000000000" pitchFamily="2" charset="2"/>
              <a:buChar char="Ø"/>
            </a:pPr>
            <a:r>
              <a:rPr lang="en-US" sz="2400" dirty="0">
                <a:solidFill>
                  <a:srgbClr val="002060"/>
                </a:solidFill>
                <a:latin typeface="Century Gothic" panose="020B0502020202020204" pitchFamily="34" charset="0"/>
              </a:rPr>
              <a:t>Ensure no food is taken from campus</a:t>
            </a:r>
          </a:p>
        </p:txBody>
      </p:sp>
      <p:sp>
        <p:nvSpPr>
          <p:cNvPr id="4" name="Rectangle 3">
            <a:extLst>
              <a:ext uri="{FF2B5EF4-FFF2-40B4-BE49-F238E27FC236}">
                <a16:creationId xmlns:a16="http://schemas.microsoft.com/office/drawing/2014/main" id="{5119DDA9-A754-3D6F-A192-B6C1675E04C9}"/>
              </a:ext>
            </a:extLst>
          </p:cNvPr>
          <p:cNvSpPr/>
          <p:nvPr/>
        </p:nvSpPr>
        <p:spPr>
          <a:xfrm>
            <a:off x="7401267" y="3671648"/>
            <a:ext cx="3403525" cy="653356"/>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70000"/>
              </a:lnSpc>
            </a:pPr>
            <a:r>
              <a:rPr lang="en-US" sz="3600" b="1" dirty="0">
                <a:solidFill>
                  <a:srgbClr val="002060"/>
                </a:solidFill>
              </a:rPr>
              <a:t>Responsibilities</a:t>
            </a:r>
          </a:p>
        </p:txBody>
      </p:sp>
    </p:spTree>
    <p:custDataLst>
      <p:tags r:id="rId1"/>
    </p:custDataLst>
    <p:extLst>
      <p:ext uri="{BB962C8B-B14F-4D97-AF65-F5344CB8AC3E}">
        <p14:creationId xmlns:p14="http://schemas.microsoft.com/office/powerpoint/2010/main" val="920552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6" grpId="0"/>
      <p:bldP spid="29" grpId="0"/>
      <p:bldP spid="32" grpId="0"/>
      <p:bldP spid="35" grpId="0"/>
      <p:bldP spid="3"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Connector 1">
            <a:extLst>
              <a:ext uri="{FF2B5EF4-FFF2-40B4-BE49-F238E27FC236}">
                <a16:creationId xmlns:a16="http://schemas.microsoft.com/office/drawing/2014/main" id="{314C31F3-6B5A-8E69-5C07-CEEE6C8383FA}"/>
              </a:ext>
            </a:extLst>
          </p:cNvPr>
          <p:cNvSpPr/>
          <p:nvPr/>
        </p:nvSpPr>
        <p:spPr>
          <a:xfrm>
            <a:off x="2005263" y="-176462"/>
            <a:ext cx="7708015" cy="72510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Flowchart: Connector 13">
            <a:extLst>
              <a:ext uri="{FF2B5EF4-FFF2-40B4-BE49-F238E27FC236}">
                <a16:creationId xmlns:a16="http://schemas.microsoft.com/office/drawing/2014/main" id="{1718D742-1C07-01DD-9AF2-CA9B900DF749}"/>
              </a:ext>
            </a:extLst>
          </p:cNvPr>
          <p:cNvSpPr/>
          <p:nvPr/>
        </p:nvSpPr>
        <p:spPr>
          <a:xfrm>
            <a:off x="8578046" y="578989"/>
            <a:ext cx="1381828" cy="1453702"/>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8DF952A7-206E-983B-24E8-A1F7BB65D704}"/>
              </a:ext>
            </a:extLst>
          </p:cNvPr>
          <p:cNvSpPr/>
          <p:nvPr/>
        </p:nvSpPr>
        <p:spPr>
          <a:xfrm>
            <a:off x="9713278" y="220596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E7B28191-03E8-2AC6-9FA4-81C4599ACD98}"/>
              </a:ext>
            </a:extLst>
          </p:cNvPr>
          <p:cNvSpPr/>
          <p:nvPr/>
        </p:nvSpPr>
        <p:spPr>
          <a:xfrm>
            <a:off x="1474737" y="3848396"/>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Flowchart: Connector 16">
            <a:extLst>
              <a:ext uri="{FF2B5EF4-FFF2-40B4-BE49-F238E27FC236}">
                <a16:creationId xmlns:a16="http://schemas.microsoft.com/office/drawing/2014/main" id="{838DB1DC-4446-2543-EC3C-2ED49BE0CD6F}"/>
              </a:ext>
            </a:extLst>
          </p:cNvPr>
          <p:cNvSpPr/>
          <p:nvPr/>
        </p:nvSpPr>
        <p:spPr>
          <a:xfrm>
            <a:off x="2594843" y="5762406"/>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5022C4B-C5AD-5C2F-A6AC-95D098AC8DD0}"/>
              </a:ext>
            </a:extLst>
          </p:cNvPr>
          <p:cNvSpPr/>
          <p:nvPr/>
        </p:nvSpPr>
        <p:spPr>
          <a:xfrm>
            <a:off x="3396113" y="423854"/>
            <a:ext cx="4851400" cy="1086739"/>
          </a:xfrm>
          <a:prstGeom prst="rect">
            <a:avLst/>
          </a:prstGeom>
          <a:no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000" dirty="0">
                <a:solidFill>
                  <a:schemeClr val="bg1"/>
                </a:solidFill>
                <a:latin typeface="Onyx" panose="04050602080702020203" pitchFamily="82" charset="0"/>
              </a:rPr>
              <a:t>ASP Staff</a:t>
            </a:r>
          </a:p>
        </p:txBody>
      </p:sp>
      <p:sp>
        <p:nvSpPr>
          <p:cNvPr id="4" name="Rectangle 3">
            <a:extLst>
              <a:ext uri="{FF2B5EF4-FFF2-40B4-BE49-F238E27FC236}">
                <a16:creationId xmlns:a16="http://schemas.microsoft.com/office/drawing/2014/main" id="{3312FA96-486F-7511-16B8-4AA407B019BB}"/>
              </a:ext>
            </a:extLst>
          </p:cNvPr>
          <p:cNvSpPr/>
          <p:nvPr/>
        </p:nvSpPr>
        <p:spPr>
          <a:xfrm>
            <a:off x="4170412" y="1797406"/>
            <a:ext cx="3302801" cy="678185"/>
          </a:xfrm>
          <a:prstGeom prst="rect">
            <a:avLst/>
          </a:prstGeom>
          <a:solidFill>
            <a:schemeClr val="bg1"/>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4400" b="1" dirty="0">
                <a:solidFill>
                  <a:srgbClr val="7F0000"/>
                </a:solidFill>
              </a:rPr>
              <a:t>WILL NOT</a:t>
            </a:r>
          </a:p>
        </p:txBody>
      </p:sp>
      <p:sp>
        <p:nvSpPr>
          <p:cNvPr id="8" name="TextBox 7">
            <a:extLst>
              <a:ext uri="{FF2B5EF4-FFF2-40B4-BE49-F238E27FC236}">
                <a16:creationId xmlns:a16="http://schemas.microsoft.com/office/drawing/2014/main" id="{FF253262-2A18-88E4-467A-170659CDF1EC}"/>
              </a:ext>
            </a:extLst>
          </p:cNvPr>
          <p:cNvSpPr txBox="1"/>
          <p:nvPr/>
        </p:nvSpPr>
        <p:spPr>
          <a:xfrm>
            <a:off x="3092956" y="2586660"/>
            <a:ext cx="598407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Prepare any food items</a:t>
            </a:r>
          </a:p>
          <a:p>
            <a:pPr marL="457200" indent="-457200">
              <a:buFont typeface="Wingdings" panose="05000000000000000000" pitchFamily="2" charset="2"/>
              <a:buChar char="Ø"/>
            </a:pPr>
            <a:endParaRPr lang="en-US" sz="3200" b="1" dirty="0">
              <a:solidFill>
                <a:schemeClr val="bg1"/>
              </a:solidFill>
              <a:latin typeface="Century Gothic" panose="020B0502020202020204" pitchFamily="34" charset="0"/>
            </a:endParaRPr>
          </a:p>
        </p:txBody>
      </p:sp>
      <p:sp>
        <p:nvSpPr>
          <p:cNvPr id="11" name="TextBox 10">
            <a:extLst>
              <a:ext uri="{FF2B5EF4-FFF2-40B4-BE49-F238E27FC236}">
                <a16:creationId xmlns:a16="http://schemas.microsoft.com/office/drawing/2014/main" id="{D23744E2-0ECD-3B25-9F52-A7964C29ED1C}"/>
              </a:ext>
            </a:extLst>
          </p:cNvPr>
          <p:cNvSpPr txBox="1"/>
          <p:nvPr/>
        </p:nvSpPr>
        <p:spPr>
          <a:xfrm>
            <a:off x="3100837" y="4123926"/>
            <a:ext cx="6100593"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Remove hot food from warmers or ovens</a:t>
            </a:r>
          </a:p>
        </p:txBody>
      </p:sp>
      <p:sp>
        <p:nvSpPr>
          <p:cNvPr id="22" name="TextBox 21">
            <a:extLst>
              <a:ext uri="{FF2B5EF4-FFF2-40B4-BE49-F238E27FC236}">
                <a16:creationId xmlns:a16="http://schemas.microsoft.com/office/drawing/2014/main" id="{8D3155B4-BED6-3CA4-18E6-38BFD4BA3B20}"/>
              </a:ext>
            </a:extLst>
          </p:cNvPr>
          <p:cNvSpPr txBox="1"/>
          <p:nvPr/>
        </p:nvSpPr>
        <p:spPr>
          <a:xfrm>
            <a:off x="3100837" y="3140942"/>
            <a:ext cx="5605558" cy="1077218"/>
          </a:xfrm>
          <a:prstGeom prst="rect">
            <a:avLst/>
          </a:prstGeom>
          <a:noFill/>
        </p:spPr>
        <p:txBody>
          <a:bodyPr wrap="square" rtlCol="0">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Push community carts out to designated areas</a:t>
            </a:r>
          </a:p>
        </p:txBody>
      </p:sp>
      <p:sp>
        <p:nvSpPr>
          <p:cNvPr id="6" name="TextBox 5">
            <a:extLst>
              <a:ext uri="{FF2B5EF4-FFF2-40B4-BE49-F238E27FC236}">
                <a16:creationId xmlns:a16="http://schemas.microsoft.com/office/drawing/2014/main" id="{3EDB4938-887E-341A-C15E-89889DEEAD2D}"/>
              </a:ext>
            </a:extLst>
          </p:cNvPr>
          <p:cNvSpPr txBox="1"/>
          <p:nvPr/>
        </p:nvSpPr>
        <p:spPr>
          <a:xfrm>
            <a:off x="3092956" y="5107098"/>
            <a:ext cx="6096000" cy="1077218"/>
          </a:xfrm>
          <a:prstGeom prst="rect">
            <a:avLst/>
          </a:prstGeom>
          <a:noFill/>
        </p:spPr>
        <p:txBody>
          <a:bodyPr wrap="square">
            <a:spAutoFit/>
          </a:bodyPr>
          <a:lstStyle/>
          <a:p>
            <a:pPr marL="457200" indent="-457200">
              <a:buFont typeface="Wingdings" panose="05000000000000000000" pitchFamily="2" charset="2"/>
              <a:buChar char="Ø"/>
            </a:pPr>
            <a:r>
              <a:rPr lang="en-US" sz="3200" dirty="0">
                <a:solidFill>
                  <a:schemeClr val="bg1"/>
                </a:solidFill>
                <a:latin typeface="Century Gothic" panose="020B0502020202020204" pitchFamily="34" charset="0"/>
              </a:rPr>
              <a:t>Serve participants inside the kitchen area</a:t>
            </a:r>
          </a:p>
        </p:txBody>
      </p:sp>
    </p:spTree>
    <p:custDataLst>
      <p:tags r:id="rId1"/>
    </p:custDataLst>
    <p:extLst>
      <p:ext uri="{BB962C8B-B14F-4D97-AF65-F5344CB8AC3E}">
        <p14:creationId xmlns:p14="http://schemas.microsoft.com/office/powerpoint/2010/main" val="2509924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22" grpId="0"/>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 name="Flowchart: Connector 2">
            <a:extLst>
              <a:ext uri="{FF2B5EF4-FFF2-40B4-BE49-F238E27FC236}">
                <a16:creationId xmlns:a16="http://schemas.microsoft.com/office/drawing/2014/main" id="{BE869845-F090-47E1-4DD7-8ECB12860948}"/>
              </a:ext>
            </a:extLst>
          </p:cNvPr>
          <p:cNvSpPr/>
          <p:nvPr/>
        </p:nvSpPr>
        <p:spPr>
          <a:xfrm>
            <a:off x="2573803" y="48818"/>
            <a:ext cx="6630815" cy="6630230"/>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5D861277-1668-4BE8-ABC2-F90136BFA7D0}"/>
              </a:ext>
            </a:extLst>
          </p:cNvPr>
          <p:cNvSpPr/>
          <p:nvPr/>
        </p:nvSpPr>
        <p:spPr>
          <a:xfrm>
            <a:off x="3111587" y="2610396"/>
            <a:ext cx="5968826" cy="3711785"/>
          </a:xfrm>
          <a:prstGeom prst="rect">
            <a:avLst/>
          </a:prstGeom>
        </p:spPr>
        <p:txBody>
          <a:bodyPr wrap="square">
            <a:spAutoFit/>
          </a:bodyPr>
          <a:lstStyle/>
          <a:p>
            <a:pPr marL="0" lvl="2">
              <a:lnSpc>
                <a:spcPct val="90000"/>
              </a:lnSpc>
              <a:spcBef>
                <a:spcPct val="20000"/>
              </a:spcBef>
              <a:buClr>
                <a:schemeClr val="bg1"/>
              </a:buClr>
              <a:defRPr/>
            </a:pPr>
            <a:r>
              <a:rPr lang="en-US" sz="2400" dirty="0">
                <a:solidFill>
                  <a:schemeClr val="bg1"/>
                </a:solidFill>
                <a:latin typeface="Century Gothic" panose="020B0502020202020204" pitchFamily="34" charset="0"/>
              </a:rPr>
              <a:t>In compliance with CDSS requirements, supper monitoring’s must be completed no more than six months apart from one another:</a:t>
            </a:r>
          </a:p>
          <a:p>
            <a:pPr marL="800100" lvl="3" indent="-342900">
              <a:lnSpc>
                <a:spcPct val="90000"/>
              </a:lnSpc>
              <a:spcBef>
                <a:spcPct val="20000"/>
              </a:spcBef>
              <a:buClr>
                <a:schemeClr val="bg1"/>
              </a:buClr>
              <a:buFont typeface="Wingdings" panose="05000000000000000000" pitchFamily="2" charset="2"/>
              <a:buChar char="Ø"/>
              <a:defRPr/>
            </a:pPr>
            <a:r>
              <a:rPr lang="en-US" sz="2400" dirty="0">
                <a:solidFill>
                  <a:schemeClr val="bg1"/>
                </a:solidFill>
                <a:latin typeface="Century Gothic" panose="020B0502020202020204" pitchFamily="34" charset="0"/>
              </a:rPr>
              <a:t>1</a:t>
            </a:r>
            <a:r>
              <a:rPr lang="en-US" sz="2400" baseline="30000" dirty="0">
                <a:solidFill>
                  <a:schemeClr val="bg1"/>
                </a:solidFill>
                <a:latin typeface="Century Gothic" panose="020B0502020202020204" pitchFamily="34" charset="0"/>
              </a:rPr>
              <a:t>st</a:t>
            </a:r>
            <a:r>
              <a:rPr lang="en-US" sz="2400" dirty="0">
                <a:solidFill>
                  <a:schemeClr val="bg1"/>
                </a:solidFill>
                <a:latin typeface="Century Gothic" panose="020B0502020202020204" pitchFamily="34" charset="0"/>
              </a:rPr>
              <a:t>, 2</a:t>
            </a:r>
            <a:r>
              <a:rPr lang="en-US" sz="2400" baseline="30000" dirty="0">
                <a:solidFill>
                  <a:schemeClr val="bg1"/>
                </a:solidFill>
                <a:latin typeface="Century Gothic" panose="020B0502020202020204" pitchFamily="34" charset="0"/>
              </a:rPr>
              <a:t>nd</a:t>
            </a:r>
            <a:r>
              <a:rPr lang="en-US" sz="2400" dirty="0">
                <a:solidFill>
                  <a:schemeClr val="bg1"/>
                </a:solidFill>
                <a:latin typeface="Century Gothic" panose="020B0502020202020204" pitchFamily="34" charset="0"/>
              </a:rPr>
              <a:t> and 3</a:t>
            </a:r>
            <a:r>
              <a:rPr lang="en-US" sz="2400" baseline="30000" dirty="0">
                <a:solidFill>
                  <a:schemeClr val="bg1"/>
                </a:solidFill>
                <a:latin typeface="Century Gothic" panose="020B0502020202020204" pitchFamily="34" charset="0"/>
              </a:rPr>
              <a:t>rd </a:t>
            </a:r>
            <a:r>
              <a:rPr lang="en-US" sz="2400" dirty="0">
                <a:solidFill>
                  <a:schemeClr val="bg1"/>
                </a:solidFill>
                <a:latin typeface="Century Gothic" panose="020B0502020202020204" pitchFamily="34" charset="0"/>
              </a:rPr>
              <a:t>unannounced monitoring’s must be completed by the following dates:</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1</a:t>
            </a:r>
            <a:r>
              <a:rPr lang="en-US" sz="2400" baseline="30000" dirty="0">
                <a:solidFill>
                  <a:schemeClr val="bg1"/>
                </a:solidFill>
                <a:latin typeface="Century Gothic" panose="020B0502020202020204" pitchFamily="34" charset="0"/>
              </a:rPr>
              <a:t>st</a:t>
            </a:r>
            <a:r>
              <a:rPr lang="en-US" sz="2400" dirty="0">
                <a:solidFill>
                  <a:schemeClr val="bg1"/>
                </a:solidFill>
                <a:latin typeface="Century Gothic" panose="020B0502020202020204" pitchFamily="34" charset="0"/>
              </a:rPr>
              <a:t> – 9/26/25</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2</a:t>
            </a:r>
            <a:r>
              <a:rPr lang="en-US" sz="2400" baseline="30000" dirty="0">
                <a:solidFill>
                  <a:schemeClr val="bg1"/>
                </a:solidFill>
                <a:latin typeface="Century Gothic" panose="020B0502020202020204" pitchFamily="34" charset="0"/>
              </a:rPr>
              <a:t>nd</a:t>
            </a:r>
            <a:r>
              <a:rPr lang="en-US" sz="2400" dirty="0">
                <a:solidFill>
                  <a:schemeClr val="bg1"/>
                </a:solidFill>
                <a:latin typeface="Century Gothic" panose="020B0502020202020204" pitchFamily="34" charset="0"/>
              </a:rPr>
              <a:t> – 2/13/26</a:t>
            </a:r>
          </a:p>
          <a:p>
            <a:pPr lvl="3" indent="-457200">
              <a:lnSpc>
                <a:spcPct val="90000"/>
              </a:lnSpc>
              <a:spcBef>
                <a:spcPct val="20000"/>
              </a:spcBef>
              <a:buClr>
                <a:schemeClr val="bg1"/>
              </a:buClr>
              <a:buFont typeface="Arial" panose="020B0604020202020204" pitchFamily="34" charset="0"/>
              <a:buChar char="•"/>
              <a:defRPr/>
            </a:pPr>
            <a:r>
              <a:rPr lang="en-US" sz="2400" dirty="0">
                <a:solidFill>
                  <a:schemeClr val="bg1"/>
                </a:solidFill>
                <a:latin typeface="Century Gothic" panose="020B0502020202020204" pitchFamily="34" charset="0"/>
              </a:rPr>
              <a:t>3</a:t>
            </a:r>
            <a:r>
              <a:rPr lang="en-US" sz="2400" baseline="30000" dirty="0">
                <a:solidFill>
                  <a:schemeClr val="bg1"/>
                </a:solidFill>
                <a:latin typeface="Century Gothic" panose="020B0502020202020204" pitchFamily="34" charset="0"/>
              </a:rPr>
              <a:t>rd</a:t>
            </a:r>
            <a:r>
              <a:rPr lang="en-US" sz="2400" dirty="0">
                <a:solidFill>
                  <a:schemeClr val="bg1"/>
                </a:solidFill>
                <a:latin typeface="Century Gothic" panose="020B0502020202020204" pitchFamily="34" charset="0"/>
              </a:rPr>
              <a:t> – 5/9/26</a:t>
            </a:r>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3451557" y="775362"/>
            <a:ext cx="4853473" cy="1143000"/>
          </a:xfrm>
        </p:spPr>
        <p:txBody>
          <a:bodyPr>
            <a:noAutofit/>
          </a:bodyPr>
          <a:lstStyle/>
          <a:p>
            <a:r>
              <a:rPr lang="en-US" dirty="0"/>
              <a:t>Monitoring</a:t>
            </a:r>
            <a:br>
              <a:rPr lang="en-US" dirty="0"/>
            </a:br>
            <a:r>
              <a:rPr lang="en-US" dirty="0"/>
              <a:t> Dates</a:t>
            </a:r>
          </a:p>
        </p:txBody>
      </p:sp>
      <p:sp>
        <p:nvSpPr>
          <p:cNvPr id="5" name="Flowchart: Connector 4">
            <a:extLst>
              <a:ext uri="{FF2B5EF4-FFF2-40B4-BE49-F238E27FC236}">
                <a16:creationId xmlns:a16="http://schemas.microsoft.com/office/drawing/2014/main" id="{8A228334-236D-7D77-39A8-494E85F24C84}"/>
              </a:ext>
            </a:extLst>
          </p:cNvPr>
          <p:cNvSpPr/>
          <p:nvPr/>
        </p:nvSpPr>
        <p:spPr>
          <a:xfrm>
            <a:off x="7496718" y="281567"/>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8EE7DBF5-B66E-6B65-0682-CD6F86E668F4}"/>
              </a:ext>
            </a:extLst>
          </p:cNvPr>
          <p:cNvSpPr/>
          <p:nvPr/>
        </p:nvSpPr>
        <p:spPr>
          <a:xfrm>
            <a:off x="8740444" y="1355103"/>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D6C55354-DB08-C025-A22D-3D06E4D0FC7D}"/>
              </a:ext>
            </a:extLst>
          </p:cNvPr>
          <p:cNvSpPr/>
          <p:nvPr/>
        </p:nvSpPr>
        <p:spPr>
          <a:xfrm>
            <a:off x="1867276" y="3983101"/>
            <a:ext cx="1328069" cy="1306582"/>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Flowchart: Connector 6">
            <a:extLst>
              <a:ext uri="{FF2B5EF4-FFF2-40B4-BE49-F238E27FC236}">
                <a16:creationId xmlns:a16="http://schemas.microsoft.com/office/drawing/2014/main" id="{F6E6F245-1000-59A6-FD00-C65B00222C55}"/>
              </a:ext>
            </a:extLst>
          </p:cNvPr>
          <p:cNvSpPr/>
          <p:nvPr/>
        </p:nvSpPr>
        <p:spPr>
          <a:xfrm>
            <a:off x="2987382" y="5897111"/>
            <a:ext cx="608206" cy="60887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66674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lowchart: Connector 3">
            <a:extLst>
              <a:ext uri="{FF2B5EF4-FFF2-40B4-BE49-F238E27FC236}">
                <a16:creationId xmlns:a16="http://schemas.microsoft.com/office/drawing/2014/main" id="{6B04A5DF-068A-15D0-8F19-48726B5C1E40}"/>
              </a:ext>
            </a:extLst>
          </p:cNvPr>
          <p:cNvSpPr/>
          <p:nvPr/>
        </p:nvSpPr>
        <p:spPr>
          <a:xfrm>
            <a:off x="6464382" y="168285"/>
            <a:ext cx="6257572" cy="6396079"/>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F9EE31AC-1D2A-B0DE-3480-7910B3FBA604}"/>
              </a:ext>
            </a:extLst>
          </p:cNvPr>
          <p:cNvPicPr>
            <a:picLocks noChangeAspect="1"/>
          </p:cNvPicPr>
          <p:nvPr/>
        </p:nvPicPr>
        <p:blipFill>
          <a:blip r:embed="rId2"/>
          <a:stretch>
            <a:fillRect/>
          </a:stretch>
        </p:blipFill>
        <p:spPr>
          <a:xfrm>
            <a:off x="8465416" y="748976"/>
            <a:ext cx="2255504" cy="2936925"/>
          </a:xfrm>
          <a:prstGeom prst="rect">
            <a:avLst/>
          </a:prstGeom>
        </p:spPr>
      </p:pic>
      <p:sp>
        <p:nvSpPr>
          <p:cNvPr id="7" name="Flowchart: Connector 6">
            <a:extLst>
              <a:ext uri="{FF2B5EF4-FFF2-40B4-BE49-F238E27FC236}">
                <a16:creationId xmlns:a16="http://schemas.microsoft.com/office/drawing/2014/main" id="{DE731C79-0FEE-41AC-02CD-56C19072F4AD}"/>
              </a:ext>
            </a:extLst>
          </p:cNvPr>
          <p:cNvSpPr/>
          <p:nvPr/>
        </p:nvSpPr>
        <p:spPr>
          <a:xfrm>
            <a:off x="11183037" y="5602724"/>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Flowchart: Connector 7">
            <a:extLst>
              <a:ext uri="{FF2B5EF4-FFF2-40B4-BE49-F238E27FC236}">
                <a16:creationId xmlns:a16="http://schemas.microsoft.com/office/drawing/2014/main" id="{C29731E3-D9CC-5C73-1908-3C3464D4DBDA}"/>
              </a:ext>
            </a:extLst>
          </p:cNvPr>
          <p:cNvSpPr/>
          <p:nvPr/>
        </p:nvSpPr>
        <p:spPr>
          <a:xfrm>
            <a:off x="10804274" y="6407338"/>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Title 1">
            <a:extLst>
              <a:ext uri="{FF2B5EF4-FFF2-40B4-BE49-F238E27FC236}">
                <a16:creationId xmlns:a16="http://schemas.microsoft.com/office/drawing/2014/main" id="{471095C2-AA67-3239-0632-64A9915876DD}"/>
              </a:ext>
            </a:extLst>
          </p:cNvPr>
          <p:cNvSpPr>
            <a:spLocks noGrp="1"/>
          </p:cNvSpPr>
          <p:nvPr>
            <p:ph type="title"/>
          </p:nvPr>
        </p:nvSpPr>
        <p:spPr>
          <a:xfrm>
            <a:off x="0" y="566915"/>
            <a:ext cx="6047874" cy="1143000"/>
          </a:xfrm>
        </p:spPr>
        <p:txBody>
          <a:bodyPr/>
          <a:lstStyle/>
          <a:p>
            <a:r>
              <a:rPr lang="en-US" sz="7200" dirty="0"/>
              <a:t>Afterschool Early Childhood Programs</a:t>
            </a:r>
            <a:endParaRPr lang="en-US" sz="71400" dirty="0"/>
          </a:p>
        </p:txBody>
      </p:sp>
      <p:pic>
        <p:nvPicPr>
          <p:cNvPr id="11" name="Picture 10">
            <a:extLst>
              <a:ext uri="{FF2B5EF4-FFF2-40B4-BE49-F238E27FC236}">
                <a16:creationId xmlns:a16="http://schemas.microsoft.com/office/drawing/2014/main" id="{2B28FA9F-59C2-3FB2-06E5-D3849275739C}"/>
              </a:ext>
            </a:extLst>
          </p:cNvPr>
          <p:cNvPicPr>
            <a:picLocks noChangeAspect="1"/>
          </p:cNvPicPr>
          <p:nvPr/>
        </p:nvPicPr>
        <p:blipFill>
          <a:blip r:embed="rId3"/>
          <a:stretch>
            <a:fillRect/>
          </a:stretch>
        </p:blipFill>
        <p:spPr>
          <a:xfrm>
            <a:off x="9325463" y="2299995"/>
            <a:ext cx="2957621" cy="2286519"/>
          </a:xfrm>
          <a:prstGeom prst="rect">
            <a:avLst/>
          </a:prstGeom>
        </p:spPr>
      </p:pic>
      <p:sp>
        <p:nvSpPr>
          <p:cNvPr id="2" name="TextBox 1">
            <a:extLst>
              <a:ext uri="{FF2B5EF4-FFF2-40B4-BE49-F238E27FC236}">
                <a16:creationId xmlns:a16="http://schemas.microsoft.com/office/drawing/2014/main" id="{861E67A5-0A26-FB19-B8E5-7D60CCC8CDE0}"/>
              </a:ext>
            </a:extLst>
          </p:cNvPr>
          <p:cNvSpPr txBox="1"/>
          <p:nvPr/>
        </p:nvSpPr>
        <p:spPr>
          <a:xfrm>
            <a:off x="152400" y="2217438"/>
            <a:ext cx="6047874" cy="4524315"/>
          </a:xfrm>
          <a:prstGeom prst="rect">
            <a:avLst/>
          </a:prstGeom>
          <a:noFill/>
        </p:spPr>
        <p:txBody>
          <a:bodyPr wrap="square" rtlCol="0">
            <a:spAutoFit/>
          </a:bodyPr>
          <a:lstStyle/>
          <a:p>
            <a:r>
              <a:rPr lang="en-US" sz="2400" dirty="0">
                <a:solidFill>
                  <a:schemeClr val="bg1"/>
                </a:solidFill>
                <a:latin typeface="Century Gothic" panose="020B0502020202020204" pitchFamily="34" charset="0"/>
              </a:rPr>
              <a:t>The Afterschool Early Childhood Program will now be receiving supper in place of snack:</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FSM will pack the insulated BIC bag with menu items suitable for 4 and under students.</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AECP staff will pick up bags, plus </a:t>
            </a:r>
            <a:r>
              <a:rPr lang="en-US" sz="2400" i="1" dirty="0">
                <a:solidFill>
                  <a:schemeClr val="bg1"/>
                </a:solidFill>
                <a:latin typeface="Century Gothic" panose="020B0502020202020204" pitchFamily="34" charset="0"/>
              </a:rPr>
              <a:t>Daily Transport Record </a:t>
            </a:r>
            <a:r>
              <a:rPr lang="en-US" sz="2400" dirty="0">
                <a:solidFill>
                  <a:schemeClr val="bg1"/>
                </a:solidFill>
                <a:latin typeface="Century Gothic" panose="020B0502020202020204" pitchFamily="34" charset="0"/>
              </a:rPr>
              <a:t>and </a:t>
            </a:r>
            <a:r>
              <a:rPr lang="en-US" sz="2400" i="1" dirty="0">
                <a:solidFill>
                  <a:schemeClr val="bg1"/>
                </a:solidFill>
                <a:latin typeface="Century Gothic" panose="020B0502020202020204" pitchFamily="34" charset="0"/>
              </a:rPr>
              <a:t>Community Roster </a:t>
            </a:r>
            <a:r>
              <a:rPr lang="en-US" sz="2400" dirty="0">
                <a:solidFill>
                  <a:schemeClr val="bg1"/>
                </a:solidFill>
                <a:latin typeface="Century Gothic" panose="020B0502020202020204" pitchFamily="34" charset="0"/>
              </a:rPr>
              <a:t>for service.</a:t>
            </a:r>
          </a:p>
          <a:p>
            <a:pPr marL="800100" lvl="1" indent="-342900">
              <a:buFont typeface="Arial" panose="020B0604020202020204" pitchFamily="34" charset="0"/>
              <a:buChar char="•"/>
            </a:pPr>
            <a:r>
              <a:rPr lang="en-US" sz="2400" dirty="0">
                <a:solidFill>
                  <a:schemeClr val="bg1"/>
                </a:solidFill>
                <a:latin typeface="Century Gothic" panose="020B0502020202020204" pitchFamily="34" charset="0"/>
              </a:rPr>
              <a:t>Please review the </a:t>
            </a:r>
            <a:r>
              <a:rPr lang="en-US" sz="2400" i="1" dirty="0">
                <a:solidFill>
                  <a:schemeClr val="bg1"/>
                </a:solidFill>
                <a:latin typeface="Century Gothic" panose="020B0502020202020204" pitchFamily="34" charset="0"/>
              </a:rPr>
              <a:t>AECP training </a:t>
            </a:r>
            <a:r>
              <a:rPr lang="en-US" sz="2400" dirty="0">
                <a:solidFill>
                  <a:schemeClr val="bg1"/>
                </a:solidFill>
                <a:latin typeface="Century Gothic" panose="020B0502020202020204" pitchFamily="34" charset="0"/>
              </a:rPr>
              <a:t>under Supper on the Food Service website for more information </a:t>
            </a:r>
          </a:p>
        </p:txBody>
      </p:sp>
      <p:pic>
        <p:nvPicPr>
          <p:cNvPr id="3" name="Picture 4" descr="New png images">
            <a:extLst>
              <a:ext uri="{FF2B5EF4-FFF2-40B4-BE49-F238E27FC236}">
                <a16:creationId xmlns:a16="http://schemas.microsoft.com/office/drawing/2014/main" id="{C6160A2E-FD43-7FC6-2F4C-9F22018D20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924"/>
          <a:stretch/>
        </p:blipFill>
        <p:spPr bwMode="auto">
          <a:xfrm rot="18499444">
            <a:off x="4625630" y="-40555"/>
            <a:ext cx="5709084" cy="346368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0806CD6-487E-F29C-D8CE-CEAE2B5A2431}"/>
              </a:ext>
            </a:extLst>
          </p:cNvPr>
          <p:cNvPicPr>
            <a:picLocks noChangeAspect="1"/>
          </p:cNvPicPr>
          <p:nvPr/>
        </p:nvPicPr>
        <p:blipFill>
          <a:blip r:embed="rId5"/>
          <a:stretch>
            <a:fillRect/>
          </a:stretch>
        </p:blipFill>
        <p:spPr>
          <a:xfrm>
            <a:off x="7556658" y="2760027"/>
            <a:ext cx="2288164" cy="2948807"/>
          </a:xfrm>
          <a:prstGeom prst="rect">
            <a:avLst/>
          </a:prstGeom>
        </p:spPr>
      </p:pic>
    </p:spTree>
    <p:extLst>
      <p:ext uri="{BB962C8B-B14F-4D97-AF65-F5344CB8AC3E}">
        <p14:creationId xmlns:p14="http://schemas.microsoft.com/office/powerpoint/2010/main" val="2333595325"/>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57A5BB-8D9F-7CD2-BB64-A2521B0B91B0}"/>
              </a:ext>
            </a:extLst>
          </p:cNvPr>
          <p:cNvSpPr/>
          <p:nvPr/>
        </p:nvSpPr>
        <p:spPr>
          <a:xfrm>
            <a:off x="3673642" y="0"/>
            <a:ext cx="8551183" cy="6858000"/>
          </a:xfrm>
          <a:prstGeom prst="rect">
            <a:avLst/>
          </a:prstGeom>
          <a:solidFill>
            <a:srgbClr val="7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Flowchart: Connector 2">
            <a:extLst>
              <a:ext uri="{FF2B5EF4-FFF2-40B4-BE49-F238E27FC236}">
                <a16:creationId xmlns:a16="http://schemas.microsoft.com/office/drawing/2014/main" id="{F1C581C3-5E3D-47C5-84B0-36145049D508}"/>
              </a:ext>
            </a:extLst>
          </p:cNvPr>
          <p:cNvSpPr/>
          <p:nvPr/>
        </p:nvSpPr>
        <p:spPr>
          <a:xfrm>
            <a:off x="4637994" y="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Student attempts to walk out of campus with the supper meal.</a:t>
            </a:r>
          </a:p>
        </p:txBody>
      </p:sp>
      <p:sp>
        <p:nvSpPr>
          <p:cNvPr id="11" name="Flowchart: Connector 10">
            <a:extLst>
              <a:ext uri="{FF2B5EF4-FFF2-40B4-BE49-F238E27FC236}">
                <a16:creationId xmlns:a16="http://schemas.microsoft.com/office/drawing/2014/main" id="{35934073-70AB-4050-B939-2EDC2BD89D5A}"/>
              </a:ext>
            </a:extLst>
          </p:cNvPr>
          <p:cNvSpPr/>
          <p:nvPr/>
        </p:nvSpPr>
        <p:spPr>
          <a:xfrm>
            <a:off x="4650696" y="2345151"/>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Parent is rude or is upset after being reminded of rules.</a:t>
            </a:r>
          </a:p>
        </p:txBody>
      </p:sp>
      <p:sp>
        <p:nvSpPr>
          <p:cNvPr id="12" name="Flowchart: Connector 11">
            <a:extLst>
              <a:ext uri="{FF2B5EF4-FFF2-40B4-BE49-F238E27FC236}">
                <a16:creationId xmlns:a16="http://schemas.microsoft.com/office/drawing/2014/main" id="{1E58AA5D-B9CD-4AF5-A3C5-B699C2DD4849}"/>
              </a:ext>
            </a:extLst>
          </p:cNvPr>
          <p:cNvSpPr/>
          <p:nvPr/>
        </p:nvSpPr>
        <p:spPr>
          <a:xfrm>
            <a:off x="4637993" y="4659520"/>
            <a:ext cx="3120571" cy="216769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Despite your efforts, supper regulations are not being followed.</a:t>
            </a:r>
          </a:p>
        </p:txBody>
      </p:sp>
      <p:sp>
        <p:nvSpPr>
          <p:cNvPr id="23" name="Flowchart: Connector 22">
            <a:extLst>
              <a:ext uri="{FF2B5EF4-FFF2-40B4-BE49-F238E27FC236}">
                <a16:creationId xmlns:a16="http://schemas.microsoft.com/office/drawing/2014/main" id="{E26C7725-67A4-4EA5-8DC5-26D71B477578}"/>
              </a:ext>
            </a:extLst>
          </p:cNvPr>
          <p:cNvSpPr/>
          <p:nvPr/>
        </p:nvSpPr>
        <p:spPr>
          <a:xfrm>
            <a:off x="8951916" y="3857"/>
            <a:ext cx="3120571" cy="2163839"/>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Redirect students to eat in the designated eating area.</a:t>
            </a:r>
          </a:p>
        </p:txBody>
      </p:sp>
      <p:sp>
        <p:nvSpPr>
          <p:cNvPr id="24" name="Flowchart: Connector 23">
            <a:extLst>
              <a:ext uri="{FF2B5EF4-FFF2-40B4-BE49-F238E27FC236}">
                <a16:creationId xmlns:a16="http://schemas.microsoft.com/office/drawing/2014/main" id="{8A03E036-22DF-46FF-AFA7-68B151E73C75}"/>
              </a:ext>
            </a:extLst>
          </p:cNvPr>
          <p:cNvSpPr/>
          <p:nvPr/>
        </p:nvSpPr>
        <p:spPr>
          <a:xfrm>
            <a:off x="8951914" y="2333620"/>
            <a:ext cx="3120571" cy="2163837"/>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administration of the incident and request assistance.</a:t>
            </a:r>
          </a:p>
        </p:txBody>
      </p:sp>
      <p:sp>
        <p:nvSpPr>
          <p:cNvPr id="26" name="Flowchart: Connector 25">
            <a:extLst>
              <a:ext uri="{FF2B5EF4-FFF2-40B4-BE49-F238E27FC236}">
                <a16:creationId xmlns:a16="http://schemas.microsoft.com/office/drawing/2014/main" id="{64F7B5A6-C18C-4002-A844-D07887C620C4}"/>
              </a:ext>
            </a:extLst>
          </p:cNvPr>
          <p:cNvSpPr/>
          <p:nvPr/>
        </p:nvSpPr>
        <p:spPr>
          <a:xfrm>
            <a:off x="8951915" y="4663382"/>
            <a:ext cx="3120571" cy="2163835"/>
          </a:xfrm>
          <a:prstGeom prst="flowChartConnector">
            <a:avLst/>
          </a:prstGeom>
          <a:solidFill>
            <a:schemeClr val="bg1"/>
          </a:solidFill>
          <a:ln w="12700">
            <a:solidFill>
              <a:schemeClr val="bg1">
                <a:lumMod val="6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70000"/>
              </a:lnSpc>
              <a:defRPr/>
            </a:pPr>
            <a:r>
              <a:rPr lang="en-US" sz="2450" dirty="0">
                <a:solidFill>
                  <a:srgbClr val="000000"/>
                </a:solidFill>
              </a:rPr>
              <a:t>Inform AFSS that </a:t>
            </a:r>
          </a:p>
          <a:p>
            <a:pPr lvl="0" algn="ctr">
              <a:lnSpc>
                <a:spcPct val="70000"/>
              </a:lnSpc>
              <a:defRPr/>
            </a:pPr>
            <a:r>
              <a:rPr lang="en-US" sz="2450" dirty="0">
                <a:solidFill>
                  <a:srgbClr val="000000"/>
                </a:solidFill>
              </a:rPr>
              <a:t>your repeated efforts are unsuccessful.</a:t>
            </a:r>
          </a:p>
        </p:txBody>
      </p:sp>
      <p:sp>
        <p:nvSpPr>
          <p:cNvPr id="28" name="Title 3">
            <a:extLst>
              <a:ext uri="{FF2B5EF4-FFF2-40B4-BE49-F238E27FC236}">
                <a16:creationId xmlns:a16="http://schemas.microsoft.com/office/drawing/2014/main" id="{3639FE2B-D190-4AD4-B6B9-405C19F64E49}"/>
              </a:ext>
            </a:extLst>
          </p:cNvPr>
          <p:cNvSpPr>
            <a:spLocks noGrp="1"/>
          </p:cNvSpPr>
          <p:nvPr>
            <p:ph type="title"/>
          </p:nvPr>
        </p:nvSpPr>
        <p:spPr>
          <a:xfrm>
            <a:off x="-1061334" y="2628809"/>
            <a:ext cx="5699328" cy="1143000"/>
          </a:xfrm>
        </p:spPr>
        <p:txBody>
          <a:bodyPr>
            <a:noAutofit/>
          </a:bodyPr>
          <a:lstStyle/>
          <a:p>
            <a:r>
              <a:rPr lang="en-US" sz="9600" b="1" dirty="0">
                <a:solidFill>
                  <a:srgbClr val="EAEAEA"/>
                </a:solidFill>
              </a:rPr>
              <a:t>Handling</a:t>
            </a:r>
            <a:br>
              <a:rPr lang="en-US" sz="9600" b="1" dirty="0">
                <a:solidFill>
                  <a:srgbClr val="EAEAEA"/>
                </a:solidFill>
              </a:rPr>
            </a:br>
            <a:r>
              <a:rPr lang="en-US" sz="9600" b="1" dirty="0">
                <a:solidFill>
                  <a:srgbClr val="EAEAEA"/>
                </a:solidFill>
              </a:rPr>
              <a:t> Challenges</a:t>
            </a:r>
          </a:p>
        </p:txBody>
      </p:sp>
      <p:cxnSp>
        <p:nvCxnSpPr>
          <p:cNvPr id="6" name="Straight Arrow Connector 5">
            <a:extLst>
              <a:ext uri="{FF2B5EF4-FFF2-40B4-BE49-F238E27FC236}">
                <a16:creationId xmlns:a16="http://schemas.microsoft.com/office/drawing/2014/main" id="{486B8D1D-167E-491E-9FE7-4C954E2255AD}"/>
              </a:ext>
            </a:extLst>
          </p:cNvPr>
          <p:cNvCxnSpPr/>
          <p:nvPr/>
        </p:nvCxnSpPr>
        <p:spPr>
          <a:xfrm>
            <a:off x="7771267" y="342899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9" name="Straight Arrow Connector 28">
            <a:extLst>
              <a:ext uri="{FF2B5EF4-FFF2-40B4-BE49-F238E27FC236}">
                <a16:creationId xmlns:a16="http://schemas.microsoft.com/office/drawing/2014/main" id="{EB7E453A-8C56-43A5-B0C9-3E0D45486FD5}"/>
              </a:ext>
            </a:extLst>
          </p:cNvPr>
          <p:cNvCxnSpPr/>
          <p:nvPr/>
        </p:nvCxnSpPr>
        <p:spPr>
          <a:xfrm>
            <a:off x="7758565" y="1114629"/>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a:extLst>
              <a:ext uri="{FF2B5EF4-FFF2-40B4-BE49-F238E27FC236}">
                <a16:creationId xmlns:a16="http://schemas.microsoft.com/office/drawing/2014/main" id="{EEE53D33-0114-4261-90F9-D760D86F760F}"/>
              </a:ext>
            </a:extLst>
          </p:cNvPr>
          <p:cNvCxnSpPr/>
          <p:nvPr/>
        </p:nvCxnSpPr>
        <p:spPr>
          <a:xfrm>
            <a:off x="7758564" y="5772222"/>
            <a:ext cx="1193351" cy="0"/>
          </a:xfrm>
          <a:prstGeom prst="straightConnector1">
            <a:avLst/>
          </a:prstGeom>
          <a:ln>
            <a:solidFill>
              <a:srgbClr val="FFAE0D"/>
            </a:solidFill>
            <a:tailEnd type="triangle"/>
          </a:ln>
          <a:effectLst/>
        </p:spPr>
        <p:style>
          <a:lnRef idx="2">
            <a:schemeClr val="accent1"/>
          </a:lnRef>
          <a:fillRef idx="0">
            <a:schemeClr val="accent1"/>
          </a:fillRef>
          <a:effectRef idx="1">
            <a:schemeClr val="accent1"/>
          </a:effectRef>
          <a:fontRef idx="minor">
            <a:schemeClr val="tx1"/>
          </a:fontRef>
        </p:style>
      </p:cxnSp>
      <p:sp>
        <p:nvSpPr>
          <p:cNvPr id="4" name="Flowchart: Connector 3">
            <a:extLst>
              <a:ext uri="{FF2B5EF4-FFF2-40B4-BE49-F238E27FC236}">
                <a16:creationId xmlns:a16="http://schemas.microsoft.com/office/drawing/2014/main" id="{C2BE0EB8-78D9-4FB5-97E9-17FB06FA398E}"/>
              </a:ext>
            </a:extLst>
          </p:cNvPr>
          <p:cNvSpPr/>
          <p:nvPr/>
        </p:nvSpPr>
        <p:spPr>
          <a:xfrm>
            <a:off x="3232831" y="5505872"/>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Flowchart: Connector 4">
            <a:extLst>
              <a:ext uri="{FF2B5EF4-FFF2-40B4-BE49-F238E27FC236}">
                <a16:creationId xmlns:a16="http://schemas.microsoft.com/office/drawing/2014/main" id="{E22BBBD2-7825-269E-A590-3F364E32677A}"/>
              </a:ext>
            </a:extLst>
          </p:cNvPr>
          <p:cNvSpPr/>
          <p:nvPr/>
        </p:nvSpPr>
        <p:spPr>
          <a:xfrm>
            <a:off x="2793215" y="6198545"/>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6010022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wipe(left)">
                                      <p:cBhvr>
                                        <p:cTn id="12" dur="500"/>
                                        <p:tgtEl>
                                          <p:spTgt spid="29"/>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500"/>
                                        <p:tgtEl>
                                          <p:spTgt spid="23"/>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4"/>
                                        </p:tgtEl>
                                        <p:attrNameLst>
                                          <p:attrName>style.visibility</p:attrName>
                                        </p:attrNameLst>
                                      </p:cBhvr>
                                      <p:to>
                                        <p:strVal val="visible"/>
                                      </p:to>
                                    </p:set>
                                    <p:animEffect transition="in" filter="fade">
                                      <p:cBhvr>
                                        <p:cTn id="29" dur="500"/>
                                        <p:tgtEl>
                                          <p:spTgt spid="24"/>
                                        </p:tgtEl>
                                      </p:cBhvr>
                                    </p:animEffect>
                                  </p:childTnLst>
                                </p:cTn>
                              </p:par>
                            </p:childTnLst>
                          </p:cTn>
                        </p:par>
                        <p:par>
                          <p:cTn id="30" fill="hold">
                            <p:stCondLst>
                              <p:cond delay="1000"/>
                            </p:stCondLst>
                            <p:childTnLst>
                              <p:par>
                                <p:cTn id="31" presetID="10" presetClass="entr" presetSubtype="0" fill="hold" grpId="0" nodeType="after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nodeType="click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wipe(left)">
                                      <p:cBhvr>
                                        <p:cTn id="38" dur="500"/>
                                        <p:tgtEl>
                                          <p:spTgt spid="30"/>
                                        </p:tgtEl>
                                      </p:cBhvr>
                                    </p:animEffect>
                                  </p:childTnLst>
                                </p:cTn>
                              </p:par>
                            </p:childTnLst>
                          </p:cTn>
                        </p:par>
                        <p:par>
                          <p:cTn id="39" fill="hold">
                            <p:stCondLst>
                              <p:cond delay="500"/>
                            </p:stCondLst>
                            <p:childTnLst>
                              <p:par>
                                <p:cTn id="40" presetID="10" presetClass="entr" presetSubtype="0" fill="hold" grpId="0" nodeType="afterEffect">
                                  <p:stCondLst>
                                    <p:cond delay="0"/>
                                  </p:stCondLst>
                                  <p:childTnLst>
                                    <p:set>
                                      <p:cBhvr>
                                        <p:cTn id="41" dur="1" fill="hold">
                                          <p:stCondLst>
                                            <p:cond delay="0"/>
                                          </p:stCondLst>
                                        </p:cTn>
                                        <p:tgtEl>
                                          <p:spTgt spid="26"/>
                                        </p:tgtEl>
                                        <p:attrNameLst>
                                          <p:attrName>style.visibility</p:attrName>
                                        </p:attrNameLst>
                                      </p:cBhvr>
                                      <p:to>
                                        <p:strVal val="visible"/>
                                      </p:to>
                                    </p:set>
                                    <p:animEffect transition="in" filter="fade">
                                      <p:cBhvr>
                                        <p:cTn id="4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P spid="12" grpId="0" animBg="1"/>
      <p:bldP spid="23" grpId="0" animBg="1"/>
      <p:bldP spid="24" grpId="0" animBg="1"/>
      <p:bldP spid="26"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2682325" y="941631"/>
            <a:ext cx="11662110" cy="1143000"/>
          </a:xfrm>
        </p:spPr>
        <p:txBody>
          <a:bodyPr>
            <a:noAutofit/>
          </a:bodyPr>
          <a:lstStyle/>
          <a:p>
            <a:r>
              <a:rPr lang="en-US" sz="8800" dirty="0">
                <a:solidFill>
                  <a:srgbClr val="EAEAEA"/>
                </a:solidFill>
              </a:rPr>
              <a:t>Good Nutrition </a:t>
            </a:r>
            <a:br>
              <a:rPr lang="en-US" sz="8800" dirty="0">
                <a:solidFill>
                  <a:srgbClr val="EAEAEA"/>
                </a:solidFill>
              </a:rPr>
            </a:br>
            <a:r>
              <a:rPr lang="en-US" sz="8800" dirty="0">
                <a:solidFill>
                  <a:srgbClr val="EAEAEA"/>
                </a:solidFill>
              </a:rPr>
              <a:t>All Day Long</a:t>
            </a:r>
          </a:p>
        </p:txBody>
      </p:sp>
      <p:sp>
        <p:nvSpPr>
          <p:cNvPr id="9" name="Rectangle 8">
            <a:extLst>
              <a:ext uri="{FF2B5EF4-FFF2-40B4-BE49-F238E27FC236}">
                <a16:creationId xmlns:a16="http://schemas.microsoft.com/office/drawing/2014/main" id="{45E91F7F-97B5-4257-A994-7315EDB1D914}"/>
              </a:ext>
            </a:extLst>
          </p:cNvPr>
          <p:cNvSpPr/>
          <p:nvPr/>
        </p:nvSpPr>
        <p:spPr>
          <a:xfrm>
            <a:off x="5645947" y="2976914"/>
            <a:ext cx="6061497" cy="3540969"/>
          </a:xfrm>
          <a:prstGeom prst="rect">
            <a:avLst/>
          </a:prstGeom>
        </p:spPr>
        <p:txBody>
          <a:bodyPr wrap="square">
            <a:spAutoFit/>
          </a:bodyPr>
          <a:lstStyle/>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Providing healthy meals shouldn’t stop once the last bell rings. Often times, parents are still at work when their children get out of school. </a:t>
            </a:r>
          </a:p>
          <a:p>
            <a:pPr marL="0" lvl="2">
              <a:lnSpc>
                <a:spcPct val="90000"/>
              </a:lnSpc>
              <a:spcBef>
                <a:spcPct val="20000"/>
              </a:spcBef>
              <a:buClr>
                <a:srgbClr val="000000"/>
              </a:buClr>
              <a:defRPr/>
            </a:pPr>
            <a:r>
              <a:rPr lang="en-US" sz="2700" dirty="0">
                <a:solidFill>
                  <a:srgbClr val="EAEAEA"/>
                </a:solidFill>
                <a:latin typeface="Century Gothic" panose="020B0502020202020204" pitchFamily="34" charset="0"/>
              </a:rPr>
              <a:t>Serving hot supper meals allows children to receive three nutritious meals a day to support their growing bodies and learning needs.</a:t>
            </a:r>
          </a:p>
        </p:txBody>
      </p:sp>
      <p:pic>
        <p:nvPicPr>
          <p:cNvPr id="3" name="Picture 2">
            <a:extLst>
              <a:ext uri="{FF2B5EF4-FFF2-40B4-BE49-F238E27FC236}">
                <a16:creationId xmlns:a16="http://schemas.microsoft.com/office/drawing/2014/main" id="{7302001D-8982-E58F-796B-55074B11990E}"/>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484556" y="496844"/>
            <a:ext cx="4824506" cy="4848025"/>
          </a:xfrm>
          <a:prstGeom prst="ellipse">
            <a:avLst/>
          </a:prstGeom>
          <a:ln w="63500" cap="rnd">
            <a:solidFill>
              <a:srgbClr val="EAEAEA"/>
            </a:solidFill>
          </a:ln>
          <a:effectLst/>
          <a:scene3d>
            <a:camera prst="orthographicFront"/>
            <a:lightRig rig="contrasting" dir="t">
              <a:rot lat="0" lon="0" rev="3000000"/>
            </a:lightRig>
          </a:scene3d>
          <a:sp3d contourW="7620">
            <a:bevelT w="95250" h="31750"/>
            <a:contourClr>
              <a:srgbClr val="333333"/>
            </a:contourClr>
          </a:sp3d>
        </p:spPr>
      </p:pic>
      <p:sp>
        <p:nvSpPr>
          <p:cNvPr id="5" name="Flowchart: Connector 4">
            <a:extLst>
              <a:ext uri="{FF2B5EF4-FFF2-40B4-BE49-F238E27FC236}">
                <a16:creationId xmlns:a16="http://schemas.microsoft.com/office/drawing/2014/main" id="{FFFECDC4-B1B4-0178-7563-677A6F92BB94}"/>
              </a:ext>
            </a:extLst>
          </p:cNvPr>
          <p:cNvSpPr/>
          <p:nvPr/>
        </p:nvSpPr>
        <p:spPr>
          <a:xfrm>
            <a:off x="147671" y="4420015"/>
            <a:ext cx="1640920" cy="174495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C6DAE385-4499-D609-B204-A85D21D93918}"/>
              </a:ext>
            </a:extLst>
          </p:cNvPr>
          <p:cNvSpPr/>
          <p:nvPr/>
        </p:nvSpPr>
        <p:spPr>
          <a:xfrm>
            <a:off x="1397141" y="5697782"/>
            <a:ext cx="782900" cy="820101"/>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63175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lowchart: Connector 11">
            <a:extLst>
              <a:ext uri="{FF2B5EF4-FFF2-40B4-BE49-F238E27FC236}">
                <a16:creationId xmlns:a16="http://schemas.microsoft.com/office/drawing/2014/main" id="{B86810F2-D741-CFE7-82FA-BDAD6208522F}"/>
              </a:ext>
            </a:extLst>
          </p:cNvPr>
          <p:cNvSpPr/>
          <p:nvPr/>
        </p:nvSpPr>
        <p:spPr>
          <a:xfrm>
            <a:off x="1210936" y="2994374"/>
            <a:ext cx="9547860" cy="9390147"/>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7F488C56-AF64-B3E5-0378-62AA19F96082}"/>
              </a:ext>
            </a:extLst>
          </p:cNvPr>
          <p:cNvPicPr>
            <a:picLocks noChangeAspect="1"/>
          </p:cNvPicPr>
          <p:nvPr/>
        </p:nvPicPr>
        <p:blipFill>
          <a:blip r:embed="rId3"/>
          <a:stretch>
            <a:fillRect/>
          </a:stretch>
        </p:blipFill>
        <p:spPr>
          <a:xfrm>
            <a:off x="3482981" y="3935871"/>
            <a:ext cx="5003770" cy="2568073"/>
          </a:xfrm>
          <a:prstGeom prst="rect">
            <a:avLst/>
          </a:prstGeom>
        </p:spPr>
      </p:pic>
      <p:sp>
        <p:nvSpPr>
          <p:cNvPr id="9" name="Title 3">
            <a:extLst>
              <a:ext uri="{FF2B5EF4-FFF2-40B4-BE49-F238E27FC236}">
                <a16:creationId xmlns:a16="http://schemas.microsoft.com/office/drawing/2014/main" id="{E5DD51C7-C770-F994-75B5-44AAD4981591}"/>
              </a:ext>
            </a:extLst>
          </p:cNvPr>
          <p:cNvSpPr>
            <a:spLocks noGrp="1"/>
          </p:cNvSpPr>
          <p:nvPr>
            <p:ph type="title"/>
          </p:nvPr>
        </p:nvSpPr>
        <p:spPr>
          <a:xfrm>
            <a:off x="-539544" y="-182158"/>
            <a:ext cx="13271088" cy="1325563"/>
          </a:xfrm>
        </p:spPr>
        <p:txBody>
          <a:bodyPr>
            <a:noAutofit/>
          </a:bodyPr>
          <a:lstStyle/>
          <a:p>
            <a:r>
              <a:rPr lang="en-US" sz="7200" dirty="0">
                <a:solidFill>
                  <a:schemeClr val="bg1"/>
                </a:solidFill>
              </a:rPr>
              <a:t>Training Acknowledgement </a:t>
            </a:r>
          </a:p>
        </p:txBody>
      </p:sp>
      <p:sp>
        <p:nvSpPr>
          <p:cNvPr id="10" name="Content Placeholder 5">
            <a:extLst>
              <a:ext uri="{FF2B5EF4-FFF2-40B4-BE49-F238E27FC236}">
                <a16:creationId xmlns:a16="http://schemas.microsoft.com/office/drawing/2014/main" id="{BBEE36F9-CE1B-413D-4311-749B5AB3590F}"/>
              </a:ext>
            </a:extLst>
          </p:cNvPr>
          <p:cNvSpPr>
            <a:spLocks noGrp="1"/>
          </p:cNvSpPr>
          <p:nvPr>
            <p:ph sz="half" idx="2"/>
          </p:nvPr>
        </p:nvSpPr>
        <p:spPr>
          <a:xfrm>
            <a:off x="697321" y="1116937"/>
            <a:ext cx="10797358" cy="769441"/>
          </a:xfrm>
          <a:prstGeom prst="rect">
            <a:avLst/>
          </a:prstGeom>
        </p:spPr>
        <p:txBody>
          <a:bodyPr wrap="square">
            <a:spAutoFit/>
          </a:bodyPr>
          <a:lstStyle/>
          <a:p>
            <a:pPr marL="57150" indent="0" algn="ctr">
              <a:buNone/>
            </a:pPr>
            <a:r>
              <a:rPr lang="en-US" sz="2200" dirty="0">
                <a:solidFill>
                  <a:schemeClr val="bg1"/>
                </a:solidFill>
                <a:latin typeface="Century Gothic" panose="020B0502020202020204" pitchFamily="34" charset="0"/>
              </a:rPr>
              <a:t>All trained FS Staff must complete the Supper Training Acknowledgement online form to verify completion of annual training. </a:t>
            </a:r>
          </a:p>
        </p:txBody>
      </p:sp>
      <p:sp>
        <p:nvSpPr>
          <p:cNvPr id="11" name="Rectangle 10">
            <a:extLst>
              <a:ext uri="{FF2B5EF4-FFF2-40B4-BE49-F238E27FC236}">
                <a16:creationId xmlns:a16="http://schemas.microsoft.com/office/drawing/2014/main" id="{15583854-D4FB-74C6-9170-C3AD7A34B5B6}"/>
              </a:ext>
            </a:extLst>
          </p:cNvPr>
          <p:cNvSpPr/>
          <p:nvPr/>
        </p:nvSpPr>
        <p:spPr>
          <a:xfrm>
            <a:off x="2895600" y="1886378"/>
            <a:ext cx="6178533" cy="1107996"/>
          </a:xfrm>
          <a:prstGeom prst="rect">
            <a:avLst/>
          </a:prstGeom>
        </p:spPr>
        <p:txBody>
          <a:bodyPr wrap="square">
            <a:spAutoFit/>
          </a:bodyPr>
          <a:lstStyle/>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One online form per employee</a:t>
            </a:r>
          </a:p>
          <a:p>
            <a:pPr marL="914400" lvl="1" indent="-457200">
              <a:buFont typeface="Wingdings" panose="05000000000000000000" pitchFamily="2" charset="2"/>
              <a:buChar char="Ø"/>
            </a:pPr>
            <a:r>
              <a:rPr lang="en-US" sz="2200" dirty="0">
                <a:solidFill>
                  <a:schemeClr val="bg1"/>
                </a:solidFill>
                <a:latin typeface="Century Gothic" panose="020B0502020202020204" pitchFamily="34" charset="0"/>
              </a:rPr>
              <a:t>Online form is located on the Supper page on the FS website</a:t>
            </a:r>
          </a:p>
        </p:txBody>
      </p:sp>
      <p:sp>
        <p:nvSpPr>
          <p:cNvPr id="14" name="Flowchart: Connector 13">
            <a:extLst>
              <a:ext uri="{FF2B5EF4-FFF2-40B4-BE49-F238E27FC236}">
                <a16:creationId xmlns:a16="http://schemas.microsoft.com/office/drawing/2014/main" id="{D8761D25-1423-46A4-D8A4-38A382B2C622}"/>
              </a:ext>
            </a:extLst>
          </p:cNvPr>
          <p:cNvSpPr/>
          <p:nvPr/>
        </p:nvSpPr>
        <p:spPr>
          <a:xfrm>
            <a:off x="1161072" y="5443389"/>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1C3CF194-13B0-EF79-5D23-0BEDB787E43D}"/>
              </a:ext>
            </a:extLst>
          </p:cNvPr>
          <p:cNvSpPr/>
          <p:nvPr/>
        </p:nvSpPr>
        <p:spPr>
          <a:xfrm>
            <a:off x="1601882" y="4631450"/>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Flowchart: Connector 15">
            <a:extLst>
              <a:ext uri="{FF2B5EF4-FFF2-40B4-BE49-F238E27FC236}">
                <a16:creationId xmlns:a16="http://schemas.microsoft.com/office/drawing/2014/main" id="{AA518B19-0225-18B8-E478-056B8127B59E}"/>
              </a:ext>
            </a:extLst>
          </p:cNvPr>
          <p:cNvSpPr/>
          <p:nvPr/>
        </p:nvSpPr>
        <p:spPr>
          <a:xfrm>
            <a:off x="8904741" y="3429000"/>
            <a:ext cx="1022298" cy="955477"/>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a:extLst>
              <a:ext uri="{FF2B5EF4-FFF2-40B4-BE49-F238E27FC236}">
                <a16:creationId xmlns:a16="http://schemas.microsoft.com/office/drawing/2014/main" id="{513A1468-C5A5-A0E6-E9B9-E64741EDD7E6}"/>
              </a:ext>
            </a:extLst>
          </p:cNvPr>
          <p:cNvPicPr>
            <a:picLocks noChangeAspect="1"/>
          </p:cNvPicPr>
          <p:nvPr/>
        </p:nvPicPr>
        <p:blipFill>
          <a:blip r:embed="rId4"/>
          <a:stretch>
            <a:fillRect/>
          </a:stretch>
        </p:blipFill>
        <p:spPr>
          <a:xfrm>
            <a:off x="3482981" y="3935239"/>
            <a:ext cx="4989416" cy="2568704"/>
          </a:xfrm>
          <a:prstGeom prst="rect">
            <a:avLst/>
          </a:prstGeom>
        </p:spPr>
      </p:pic>
      <p:sp>
        <p:nvSpPr>
          <p:cNvPr id="21" name="Rectangle 20">
            <a:extLst>
              <a:ext uri="{FF2B5EF4-FFF2-40B4-BE49-F238E27FC236}">
                <a16:creationId xmlns:a16="http://schemas.microsoft.com/office/drawing/2014/main" id="{B3D0174C-CD89-FEDB-37CE-5E2F1568B979}"/>
              </a:ext>
            </a:extLst>
          </p:cNvPr>
          <p:cNvSpPr/>
          <p:nvPr/>
        </p:nvSpPr>
        <p:spPr>
          <a:xfrm>
            <a:off x="4117298" y="5636302"/>
            <a:ext cx="689548" cy="104761"/>
          </a:xfrm>
          <a:prstGeom prst="rect">
            <a:avLst/>
          </a:pr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9" name="Picture 2" descr="Image result for cursor flat art transparent background">
            <a:extLst>
              <a:ext uri="{FF2B5EF4-FFF2-40B4-BE49-F238E27FC236}">
                <a16:creationId xmlns:a16="http://schemas.microsoft.com/office/drawing/2014/main" id="{398551B3-E875-580B-D2D1-3A1A569494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48286" y="5701273"/>
            <a:ext cx="110507" cy="1979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Image result for cursor flat art transparent background">
            <a:extLst>
              <a:ext uri="{FF2B5EF4-FFF2-40B4-BE49-F238E27FC236}">
                <a16:creationId xmlns:a16="http://schemas.microsoft.com/office/drawing/2014/main" id="{FD1CF328-828C-356D-761D-AF94992C362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57676" y="5997210"/>
            <a:ext cx="110507" cy="197979"/>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a:extLst>
              <a:ext uri="{FF2B5EF4-FFF2-40B4-BE49-F238E27FC236}">
                <a16:creationId xmlns:a16="http://schemas.microsoft.com/office/drawing/2014/main" id="{3434763A-67BE-3D23-8F67-FE2ECAD20895}"/>
              </a:ext>
            </a:extLst>
          </p:cNvPr>
          <p:cNvSpPr/>
          <p:nvPr/>
        </p:nvSpPr>
        <p:spPr>
          <a:xfrm>
            <a:off x="5103845" y="5800262"/>
            <a:ext cx="2529364" cy="196947"/>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AE0A4E18-9132-8F70-46A4-B0D25D9814A7}"/>
              </a:ext>
            </a:extLst>
          </p:cNvPr>
          <p:cNvPicPr>
            <a:picLocks noChangeAspect="1"/>
          </p:cNvPicPr>
          <p:nvPr/>
        </p:nvPicPr>
        <p:blipFill>
          <a:blip r:embed="rId6"/>
          <a:stretch>
            <a:fillRect/>
          </a:stretch>
        </p:blipFill>
        <p:spPr>
          <a:xfrm>
            <a:off x="3482981" y="3935871"/>
            <a:ext cx="5011325" cy="2568072"/>
          </a:xfrm>
          <a:prstGeom prst="rect">
            <a:avLst/>
          </a:prstGeom>
        </p:spPr>
      </p:pic>
      <p:pic>
        <p:nvPicPr>
          <p:cNvPr id="26" name="Picture 2" descr="Image result for cursor flat art transparent background">
            <a:extLst>
              <a:ext uri="{FF2B5EF4-FFF2-40B4-BE49-F238E27FC236}">
                <a16:creationId xmlns:a16="http://schemas.microsoft.com/office/drawing/2014/main" id="{E55AEC4B-9BEF-379E-B2D5-2AF37CD9DC4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53193" y="5121117"/>
            <a:ext cx="109931" cy="196947"/>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C707123B-C919-B5BE-5B70-56872EB93A12}"/>
              </a:ext>
            </a:extLst>
          </p:cNvPr>
          <p:cNvSpPr/>
          <p:nvPr/>
        </p:nvSpPr>
        <p:spPr>
          <a:xfrm>
            <a:off x="5103844" y="5063477"/>
            <a:ext cx="1143551" cy="86785"/>
          </a:xfrm>
          <a:prstGeom prst="rect">
            <a:avLst/>
          </a:prstGeom>
          <a:noFill/>
          <a:ln w="1905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a:extLst>
              <a:ext uri="{FF2B5EF4-FFF2-40B4-BE49-F238E27FC236}">
                <a16:creationId xmlns:a16="http://schemas.microsoft.com/office/drawing/2014/main" id="{AEB60186-75DD-BC53-D17A-722CF9E71DAA}"/>
              </a:ext>
            </a:extLst>
          </p:cNvPr>
          <p:cNvPicPr>
            <a:picLocks noChangeAspect="1"/>
          </p:cNvPicPr>
          <p:nvPr/>
        </p:nvPicPr>
        <p:blipFill>
          <a:blip r:embed="rId7"/>
          <a:stretch>
            <a:fillRect/>
          </a:stretch>
        </p:blipFill>
        <p:spPr>
          <a:xfrm>
            <a:off x="3482981" y="3924982"/>
            <a:ext cx="5098311" cy="2636778"/>
          </a:xfrm>
          <a:prstGeom prst="rect">
            <a:avLst/>
          </a:prstGeom>
        </p:spPr>
      </p:pic>
      <p:sp>
        <p:nvSpPr>
          <p:cNvPr id="13" name="Content Placeholder 5">
            <a:extLst>
              <a:ext uri="{FF2B5EF4-FFF2-40B4-BE49-F238E27FC236}">
                <a16:creationId xmlns:a16="http://schemas.microsoft.com/office/drawing/2014/main" id="{6B24DC72-6AD8-9946-A9A3-F3FB2AA7C350}"/>
              </a:ext>
            </a:extLst>
          </p:cNvPr>
          <p:cNvSpPr txBox="1">
            <a:spLocks/>
          </p:cNvSpPr>
          <p:nvPr/>
        </p:nvSpPr>
        <p:spPr>
          <a:xfrm>
            <a:off x="3554754" y="4998509"/>
            <a:ext cx="4989416" cy="461665"/>
          </a:xfrm>
          <a:prstGeom prst="rect">
            <a:avLst/>
          </a:prstGeom>
          <a:solidFill>
            <a:schemeClr val="bg1"/>
          </a:solidFill>
        </p:spPr>
        <p:txBody>
          <a:bodyPr vert="horz" wrap="square" lIns="91440" tIns="45720" rIns="91440" bIns="45720" rtlCol="0">
            <a:sp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57150" indent="0" algn="ctr">
              <a:buFont typeface="Arial"/>
              <a:buNone/>
            </a:pPr>
            <a:r>
              <a:rPr lang="en-US" sz="2400" b="1" dirty="0">
                <a:solidFill>
                  <a:srgbClr val="FF0000"/>
                </a:solidFill>
                <a:latin typeface="Century Gothic" panose="020B0502020202020204" pitchFamily="34" charset="0"/>
              </a:rPr>
              <a:t>Note: Due August 22, 2025</a:t>
            </a:r>
          </a:p>
        </p:txBody>
      </p:sp>
    </p:spTree>
    <p:custDataLst>
      <p:tags r:id="rId1"/>
    </p:custDataLst>
    <p:extLst>
      <p:ext uri="{BB962C8B-B14F-4D97-AF65-F5344CB8AC3E}">
        <p14:creationId xmlns:p14="http://schemas.microsoft.com/office/powerpoint/2010/main" val="2051401752"/>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1000" fill="hold"/>
                                        <p:tgtEl>
                                          <p:spTgt spid="19"/>
                                        </p:tgtEl>
                                        <p:attrNameLst>
                                          <p:attrName>ppt_x</p:attrName>
                                        </p:attrNameLst>
                                      </p:cBhvr>
                                      <p:tavLst>
                                        <p:tav tm="0">
                                          <p:val>
                                            <p:strVal val="#ppt_x"/>
                                          </p:val>
                                        </p:tav>
                                        <p:tav tm="100000">
                                          <p:val>
                                            <p:strVal val="#ppt_x"/>
                                          </p:val>
                                        </p:tav>
                                      </p:tavLst>
                                    </p:anim>
                                    <p:anim calcmode="lin" valueType="num">
                                      <p:cBhvr additive="base">
                                        <p:cTn id="8" dur="1000" fill="hold"/>
                                        <p:tgtEl>
                                          <p:spTgt spid="19"/>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0"/>
                                  </p:stCondLst>
                                  <p:childTnLst>
                                    <p:animEffect transition="out" filter="fade">
                                      <p:cBhvr>
                                        <p:cTn id="11" dur="500" tmFilter="0, 0; .2, .5; .8, .5; 1, 0"/>
                                        <p:tgtEl>
                                          <p:spTgt spid="19"/>
                                        </p:tgtEl>
                                      </p:cBhvr>
                                    </p:animEffect>
                                    <p:animScale>
                                      <p:cBhvr>
                                        <p:cTn id="12" dur="250" autoRev="1" fill="hold"/>
                                        <p:tgtEl>
                                          <p:spTgt spid="19"/>
                                        </p:tgtEl>
                                      </p:cBhvr>
                                      <p:by x="105000" y="105000"/>
                                    </p:animScale>
                                  </p:childTnLst>
                                </p:cTn>
                              </p:par>
                            </p:childTnLst>
                          </p:cTn>
                        </p:par>
                        <p:par>
                          <p:cTn id="13" fill="hold">
                            <p:stCondLst>
                              <p:cond delay="1500"/>
                            </p:stCondLst>
                            <p:childTnLst>
                              <p:par>
                                <p:cTn id="14" presetID="1" presetClass="entr" presetSubtype="0" fill="hold" grpId="0" nodeType="afterEffect">
                                  <p:stCondLst>
                                    <p:cond delay="0"/>
                                  </p:stCondLst>
                                  <p:childTnLst>
                                    <p:set>
                                      <p:cBhvr>
                                        <p:cTn id="15" dur="1" fill="hold">
                                          <p:stCondLst>
                                            <p:cond delay="0"/>
                                          </p:stCondLst>
                                        </p:cTn>
                                        <p:tgtEl>
                                          <p:spTgt spid="21"/>
                                        </p:tgtEl>
                                        <p:attrNameLst>
                                          <p:attrName>style.visibility</p:attrName>
                                        </p:attrNameLst>
                                      </p:cBhvr>
                                      <p:to>
                                        <p:strVal val="visible"/>
                                      </p:to>
                                    </p:set>
                                  </p:childTnLst>
                                </p:cTn>
                              </p:par>
                            </p:childTnLst>
                          </p:cTn>
                        </p:par>
                        <p:par>
                          <p:cTn id="16" fill="hold">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8"/>
                                        </p:tgtEl>
                                        <p:attrNameLst>
                                          <p:attrName>style.visibility</p:attrName>
                                        </p:attrNameLst>
                                      </p:cBhvr>
                                      <p:to>
                                        <p:strVal val="visible"/>
                                      </p:to>
                                    </p:set>
                                  </p:childTnLst>
                                </p:cTn>
                              </p:par>
                              <p:par>
                                <p:cTn id="19" presetID="1" presetClass="exit" presetSubtype="0" fill="hold" nodeType="withEffect">
                                  <p:stCondLst>
                                    <p:cond delay="50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500"/>
                                  </p:stCondLst>
                                  <p:childTnLst>
                                    <p:set>
                                      <p:cBhvr>
                                        <p:cTn id="22" dur="1" fill="hold">
                                          <p:stCondLst>
                                            <p:cond delay="0"/>
                                          </p:stCondLst>
                                        </p:cTn>
                                        <p:tgtEl>
                                          <p:spTgt spid="21"/>
                                        </p:tgtEl>
                                        <p:attrNameLst>
                                          <p:attrName>style.visibility</p:attrName>
                                        </p:attrNameLst>
                                      </p:cBhvr>
                                      <p:to>
                                        <p:strVal val="hidden"/>
                                      </p:to>
                                    </p:set>
                                  </p:childTnLst>
                                </p:cTn>
                              </p:par>
                            </p:childTnLst>
                          </p:cTn>
                        </p:par>
                        <p:par>
                          <p:cTn id="23" fill="hold">
                            <p:stCondLst>
                              <p:cond delay="2000"/>
                            </p:stCondLst>
                            <p:childTnLst>
                              <p:par>
                                <p:cTn id="24" presetID="2" presetClass="entr" presetSubtype="4" fill="hold" nodeType="afterEffect">
                                  <p:stCondLst>
                                    <p:cond delay="0"/>
                                  </p:stCondLst>
                                  <p:childTnLst>
                                    <p:set>
                                      <p:cBhvr>
                                        <p:cTn id="25" dur="1" fill="hold">
                                          <p:stCondLst>
                                            <p:cond delay="0"/>
                                          </p:stCondLst>
                                        </p:cTn>
                                        <p:tgtEl>
                                          <p:spTgt spid="22"/>
                                        </p:tgtEl>
                                        <p:attrNameLst>
                                          <p:attrName>style.visibility</p:attrName>
                                        </p:attrNameLst>
                                      </p:cBhvr>
                                      <p:to>
                                        <p:strVal val="visible"/>
                                      </p:to>
                                    </p:set>
                                    <p:anim calcmode="lin" valueType="num">
                                      <p:cBhvr additive="base">
                                        <p:cTn id="26" dur="1000" fill="hold"/>
                                        <p:tgtEl>
                                          <p:spTgt spid="22"/>
                                        </p:tgtEl>
                                        <p:attrNameLst>
                                          <p:attrName>ppt_x</p:attrName>
                                        </p:attrNameLst>
                                      </p:cBhvr>
                                      <p:tavLst>
                                        <p:tav tm="0">
                                          <p:val>
                                            <p:strVal val="#ppt_x"/>
                                          </p:val>
                                        </p:tav>
                                        <p:tav tm="100000">
                                          <p:val>
                                            <p:strVal val="#ppt_x"/>
                                          </p:val>
                                        </p:tav>
                                      </p:tavLst>
                                    </p:anim>
                                    <p:anim calcmode="lin" valueType="num">
                                      <p:cBhvr additive="base">
                                        <p:cTn id="27" dur="1000" fill="hold"/>
                                        <p:tgtEl>
                                          <p:spTgt spid="22"/>
                                        </p:tgtEl>
                                        <p:attrNameLst>
                                          <p:attrName>ppt_y</p:attrName>
                                        </p:attrNameLst>
                                      </p:cBhvr>
                                      <p:tavLst>
                                        <p:tav tm="0">
                                          <p:val>
                                            <p:strVal val="1+#ppt_h/2"/>
                                          </p:val>
                                        </p:tav>
                                        <p:tav tm="100000">
                                          <p:val>
                                            <p:strVal val="#ppt_y"/>
                                          </p:val>
                                        </p:tav>
                                      </p:tavLst>
                                    </p:anim>
                                  </p:childTnLst>
                                </p:cTn>
                              </p:par>
                            </p:childTnLst>
                          </p:cTn>
                        </p:par>
                        <p:par>
                          <p:cTn id="28" fill="hold">
                            <p:stCondLst>
                              <p:cond delay="3000"/>
                            </p:stCondLst>
                            <p:childTnLst>
                              <p:par>
                                <p:cTn id="29" presetID="1" presetClass="entr" presetSubtype="0" fill="hold" grpId="0" nodeType="after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par>
                          <p:cTn id="31" fill="hold">
                            <p:stCondLst>
                              <p:cond delay="3000"/>
                            </p:stCondLst>
                            <p:childTnLst>
                              <p:par>
                                <p:cTn id="32" presetID="1" presetClass="entr" presetSubtype="0" fill="hold" nodeType="afterEffect">
                                  <p:stCondLst>
                                    <p:cond delay="500"/>
                                  </p:stCondLst>
                                  <p:childTnLst>
                                    <p:set>
                                      <p:cBhvr>
                                        <p:cTn id="33" dur="1" fill="hold">
                                          <p:stCondLst>
                                            <p:cond delay="0"/>
                                          </p:stCondLst>
                                        </p:cTn>
                                        <p:tgtEl>
                                          <p:spTgt spid="25"/>
                                        </p:tgtEl>
                                        <p:attrNameLst>
                                          <p:attrName>style.visibility</p:attrName>
                                        </p:attrNameLst>
                                      </p:cBhvr>
                                      <p:to>
                                        <p:strVal val="visible"/>
                                      </p:to>
                                    </p:set>
                                  </p:childTnLst>
                                </p:cTn>
                              </p:par>
                              <p:par>
                                <p:cTn id="34" presetID="1" presetClass="exit" presetSubtype="0" fill="hold" nodeType="withEffect">
                                  <p:stCondLst>
                                    <p:cond delay="500"/>
                                  </p:stCondLst>
                                  <p:childTnLst>
                                    <p:set>
                                      <p:cBhvr>
                                        <p:cTn id="35" dur="1" fill="hold">
                                          <p:stCondLst>
                                            <p:cond delay="0"/>
                                          </p:stCondLst>
                                        </p:cTn>
                                        <p:tgtEl>
                                          <p:spTgt spid="22"/>
                                        </p:tgtEl>
                                        <p:attrNameLst>
                                          <p:attrName>style.visibility</p:attrName>
                                        </p:attrNameLst>
                                      </p:cBhvr>
                                      <p:to>
                                        <p:strVal val="hidden"/>
                                      </p:to>
                                    </p:set>
                                  </p:childTnLst>
                                </p:cTn>
                              </p:par>
                              <p:par>
                                <p:cTn id="36" presetID="1" presetClass="exit" presetSubtype="0" fill="hold" grpId="1" nodeType="withEffect">
                                  <p:stCondLst>
                                    <p:cond delay="500"/>
                                  </p:stCondLst>
                                  <p:childTnLst>
                                    <p:set>
                                      <p:cBhvr>
                                        <p:cTn id="37" dur="1" fill="hold">
                                          <p:stCondLst>
                                            <p:cond delay="0"/>
                                          </p:stCondLst>
                                        </p:cTn>
                                        <p:tgtEl>
                                          <p:spTgt spid="23"/>
                                        </p:tgtEl>
                                        <p:attrNameLst>
                                          <p:attrName>style.visibility</p:attrName>
                                        </p:attrNameLst>
                                      </p:cBhvr>
                                      <p:to>
                                        <p:strVal val="hidden"/>
                                      </p:to>
                                    </p:set>
                                  </p:childTnLst>
                                </p:cTn>
                              </p:par>
                            </p:childTnLst>
                          </p:cTn>
                        </p:par>
                        <p:par>
                          <p:cTn id="38" fill="hold">
                            <p:stCondLst>
                              <p:cond delay="3500"/>
                            </p:stCondLst>
                            <p:childTnLst>
                              <p:par>
                                <p:cTn id="39" presetID="2" presetClass="entr" presetSubtype="4" fill="hold" nodeType="afterEffect">
                                  <p:stCondLst>
                                    <p:cond delay="0"/>
                                  </p:stCondLst>
                                  <p:childTnLst>
                                    <p:set>
                                      <p:cBhvr>
                                        <p:cTn id="40" dur="1" fill="hold">
                                          <p:stCondLst>
                                            <p:cond delay="0"/>
                                          </p:stCondLst>
                                        </p:cTn>
                                        <p:tgtEl>
                                          <p:spTgt spid="26"/>
                                        </p:tgtEl>
                                        <p:attrNameLst>
                                          <p:attrName>style.visibility</p:attrName>
                                        </p:attrNameLst>
                                      </p:cBhvr>
                                      <p:to>
                                        <p:strVal val="visible"/>
                                      </p:to>
                                    </p:set>
                                    <p:anim calcmode="lin" valueType="num">
                                      <p:cBhvr additive="base">
                                        <p:cTn id="41" dur="1000" fill="hold"/>
                                        <p:tgtEl>
                                          <p:spTgt spid="26"/>
                                        </p:tgtEl>
                                        <p:attrNameLst>
                                          <p:attrName>ppt_x</p:attrName>
                                        </p:attrNameLst>
                                      </p:cBhvr>
                                      <p:tavLst>
                                        <p:tav tm="0">
                                          <p:val>
                                            <p:strVal val="#ppt_x"/>
                                          </p:val>
                                        </p:tav>
                                        <p:tav tm="100000">
                                          <p:val>
                                            <p:strVal val="#ppt_x"/>
                                          </p:val>
                                        </p:tav>
                                      </p:tavLst>
                                    </p:anim>
                                    <p:anim calcmode="lin" valueType="num">
                                      <p:cBhvr additive="base">
                                        <p:cTn id="42" dur="1000" fill="hold"/>
                                        <p:tgtEl>
                                          <p:spTgt spid="26"/>
                                        </p:tgtEl>
                                        <p:attrNameLst>
                                          <p:attrName>ppt_y</p:attrName>
                                        </p:attrNameLst>
                                      </p:cBhvr>
                                      <p:tavLst>
                                        <p:tav tm="0">
                                          <p:val>
                                            <p:strVal val="1+#ppt_h/2"/>
                                          </p:val>
                                        </p:tav>
                                        <p:tav tm="100000">
                                          <p:val>
                                            <p:strVal val="#ppt_y"/>
                                          </p:val>
                                        </p:tav>
                                      </p:tavLst>
                                    </p:anim>
                                  </p:childTnLst>
                                </p:cTn>
                              </p:par>
                            </p:childTnLst>
                          </p:cTn>
                        </p:par>
                        <p:par>
                          <p:cTn id="43" fill="hold">
                            <p:stCondLst>
                              <p:cond delay="4500"/>
                            </p:stCondLst>
                            <p:childTnLst>
                              <p:par>
                                <p:cTn id="44" presetID="1" presetClass="entr" presetSubtype="0" fill="hold" grpId="0" nodeType="afterEffect">
                                  <p:stCondLst>
                                    <p:cond delay="0"/>
                                  </p:stCondLst>
                                  <p:childTnLst>
                                    <p:set>
                                      <p:cBhvr>
                                        <p:cTn id="45" dur="1" fill="hold">
                                          <p:stCondLst>
                                            <p:cond delay="0"/>
                                          </p:stCondLst>
                                        </p:cTn>
                                        <p:tgtEl>
                                          <p:spTgt spid="27"/>
                                        </p:tgtEl>
                                        <p:attrNameLst>
                                          <p:attrName>style.visibility</p:attrName>
                                        </p:attrNameLst>
                                      </p:cBhvr>
                                      <p:to>
                                        <p:strVal val="visible"/>
                                      </p:to>
                                    </p:set>
                                  </p:childTnLst>
                                </p:cTn>
                              </p:par>
                            </p:childTnLst>
                          </p:cTn>
                        </p:par>
                        <p:par>
                          <p:cTn id="46" fill="hold">
                            <p:stCondLst>
                              <p:cond delay="4500"/>
                            </p:stCondLst>
                            <p:childTnLst>
                              <p:par>
                                <p:cTn id="47" presetID="1" presetClass="entr" presetSubtype="0" fill="hold" nodeType="afterEffect">
                                  <p:stCondLst>
                                    <p:cond delay="500"/>
                                  </p:stCondLst>
                                  <p:childTnLst>
                                    <p:set>
                                      <p:cBhvr>
                                        <p:cTn id="48" dur="1" fill="hold">
                                          <p:stCondLst>
                                            <p:cond delay="0"/>
                                          </p:stCondLst>
                                        </p:cTn>
                                        <p:tgtEl>
                                          <p:spTgt spid="29"/>
                                        </p:tgtEl>
                                        <p:attrNameLst>
                                          <p:attrName>style.visibility</p:attrName>
                                        </p:attrNameLst>
                                      </p:cBhvr>
                                      <p:to>
                                        <p:strVal val="visible"/>
                                      </p:to>
                                    </p:set>
                                  </p:childTnLst>
                                </p:cTn>
                              </p:par>
                            </p:childTnLst>
                          </p:cTn>
                        </p:par>
                        <p:par>
                          <p:cTn id="49" fill="hold">
                            <p:stCondLst>
                              <p:cond delay="5000"/>
                            </p:stCondLst>
                            <p:childTnLst>
                              <p:par>
                                <p:cTn id="50" presetID="1" presetClass="entr" presetSubtype="0" fill="hold" grpId="0" nodeType="afterEffect">
                                  <p:stCondLst>
                                    <p:cond delay="500"/>
                                  </p:stCondLst>
                                  <p:childTnLst>
                                    <p:set>
                                      <p:cBhvr>
                                        <p:cTn id="51"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1" grpId="1" animBg="1"/>
      <p:bldP spid="23" grpId="0" animBg="1"/>
      <p:bldP spid="23" grpId="1" animBg="1"/>
      <p:bldP spid="27" grpId="0" animBg="1"/>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895B27-C3CA-A244-E4B2-2769FE3626C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565687FA-E908-F348-4227-8175F971CEB1}"/>
              </a:ext>
            </a:extLst>
          </p:cNvPr>
          <p:cNvSpPr>
            <a:spLocks noGrp="1"/>
          </p:cNvSpPr>
          <p:nvPr>
            <p:ph type="title"/>
          </p:nvPr>
        </p:nvSpPr>
        <p:spPr>
          <a:xfrm>
            <a:off x="-15196" y="-15462"/>
            <a:ext cx="12207196" cy="1143000"/>
          </a:xfrm>
        </p:spPr>
        <p:txBody>
          <a:bodyPr>
            <a:noAutofit/>
          </a:bodyPr>
          <a:lstStyle/>
          <a:p>
            <a:r>
              <a:rPr lang="en-US" dirty="0"/>
              <a:t>Training Verification Forms</a:t>
            </a:r>
          </a:p>
        </p:txBody>
      </p:sp>
      <p:grpSp>
        <p:nvGrpSpPr>
          <p:cNvPr id="10" name="Group 9">
            <a:extLst>
              <a:ext uri="{FF2B5EF4-FFF2-40B4-BE49-F238E27FC236}">
                <a16:creationId xmlns:a16="http://schemas.microsoft.com/office/drawing/2014/main" id="{5D26487F-50DB-AE1F-61C7-63E500E871D6}"/>
              </a:ext>
            </a:extLst>
          </p:cNvPr>
          <p:cNvGrpSpPr/>
          <p:nvPr/>
        </p:nvGrpSpPr>
        <p:grpSpPr>
          <a:xfrm>
            <a:off x="6068107" y="1100460"/>
            <a:ext cx="5976426" cy="5899234"/>
            <a:chOff x="6215574" y="1080254"/>
            <a:chExt cx="5976426" cy="5899234"/>
          </a:xfrm>
        </p:grpSpPr>
        <p:grpSp>
          <p:nvGrpSpPr>
            <p:cNvPr id="28" name="Group 27">
              <a:extLst>
                <a:ext uri="{FF2B5EF4-FFF2-40B4-BE49-F238E27FC236}">
                  <a16:creationId xmlns:a16="http://schemas.microsoft.com/office/drawing/2014/main" id="{0DDBF1EA-2F40-763E-D6F5-DE30F189EDD9}"/>
                </a:ext>
              </a:extLst>
            </p:cNvPr>
            <p:cNvGrpSpPr/>
            <p:nvPr/>
          </p:nvGrpSpPr>
          <p:grpSpPr>
            <a:xfrm>
              <a:off x="6215574" y="1080254"/>
              <a:ext cx="5976426" cy="5899234"/>
              <a:chOff x="6232984" y="653893"/>
              <a:chExt cx="5976426" cy="5899234"/>
            </a:xfrm>
            <a:solidFill>
              <a:srgbClr val="7F0000"/>
            </a:solidFill>
          </p:grpSpPr>
          <p:sp>
            <p:nvSpPr>
              <p:cNvPr id="26" name="Flowchart: Connector 25">
                <a:extLst>
                  <a:ext uri="{FF2B5EF4-FFF2-40B4-BE49-F238E27FC236}">
                    <a16:creationId xmlns:a16="http://schemas.microsoft.com/office/drawing/2014/main" id="{4D7BF685-903E-6DDD-0DED-CA25BD150416}"/>
                  </a:ext>
                </a:extLst>
              </p:cNvPr>
              <p:cNvSpPr/>
              <p:nvPr/>
            </p:nvSpPr>
            <p:spPr>
              <a:xfrm>
                <a:off x="6232984" y="653893"/>
                <a:ext cx="5976426" cy="5899234"/>
              </a:xfrm>
              <a:prstGeom prst="flowChartConnector">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Title 3">
                <a:extLst>
                  <a:ext uri="{FF2B5EF4-FFF2-40B4-BE49-F238E27FC236}">
                    <a16:creationId xmlns:a16="http://schemas.microsoft.com/office/drawing/2014/main" id="{B6483043-59DC-8A3D-6A7B-6E8D00831E5F}"/>
                  </a:ext>
                </a:extLst>
              </p:cNvPr>
              <p:cNvSpPr txBox="1">
                <a:spLocks/>
              </p:cNvSpPr>
              <p:nvPr/>
            </p:nvSpPr>
            <p:spPr>
              <a:xfrm>
                <a:off x="7259874" y="877312"/>
                <a:ext cx="3838910" cy="1143000"/>
              </a:xfrm>
              <a:prstGeom prst="rect">
                <a:avLst/>
              </a:prstGeom>
              <a:noFill/>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400" b="1" dirty="0">
                    <a:solidFill>
                      <a:schemeClr val="bg1"/>
                    </a:solidFill>
                    <a:latin typeface="Century Gothic" panose="020B0502020202020204" pitchFamily="34" charset="0"/>
                  </a:rPr>
                  <a:t>ASP Supper Program Sign-in Sheet</a:t>
                </a:r>
              </a:p>
            </p:txBody>
          </p:sp>
        </p:grpSp>
        <p:pic>
          <p:nvPicPr>
            <p:cNvPr id="5" name="Picture 4" descr="A blank form with text and a picture&#10;&#10;Description automatically generated with medium confidence">
              <a:extLst>
                <a:ext uri="{FF2B5EF4-FFF2-40B4-BE49-F238E27FC236}">
                  <a16:creationId xmlns:a16="http://schemas.microsoft.com/office/drawing/2014/main" id="{02A11CB3-0E21-7783-20E4-4C5F3946814E}"/>
                </a:ext>
              </a:extLst>
            </p:cNvPr>
            <p:cNvPicPr>
              <a:picLocks noChangeAspect="1"/>
            </p:cNvPicPr>
            <p:nvPr/>
          </p:nvPicPr>
          <p:blipFill>
            <a:blip r:embed="rId4"/>
            <a:stretch>
              <a:fillRect/>
            </a:stretch>
          </p:blipFill>
          <p:spPr>
            <a:xfrm>
              <a:off x="7730358" y="2405526"/>
              <a:ext cx="3057693" cy="3947472"/>
            </a:xfrm>
            <a:prstGeom prst="rect">
              <a:avLst/>
            </a:prstGeom>
          </p:spPr>
        </p:pic>
      </p:grpSp>
      <p:sp>
        <p:nvSpPr>
          <p:cNvPr id="18" name="TextBox 17">
            <a:extLst>
              <a:ext uri="{FF2B5EF4-FFF2-40B4-BE49-F238E27FC236}">
                <a16:creationId xmlns:a16="http://schemas.microsoft.com/office/drawing/2014/main" id="{0E31947B-C0AA-F899-CD59-D6EC0A52A5F1}"/>
              </a:ext>
            </a:extLst>
          </p:cNvPr>
          <p:cNvSpPr txBox="1"/>
          <p:nvPr/>
        </p:nvSpPr>
        <p:spPr>
          <a:xfrm>
            <a:off x="361178" y="1659285"/>
            <a:ext cx="5976427" cy="3539430"/>
          </a:xfrm>
          <a:prstGeom prst="rect">
            <a:avLst/>
          </a:prstGeom>
          <a:noFill/>
        </p:spPr>
        <p:txBody>
          <a:bodyPr wrap="square" rtlCol="0">
            <a:spAutoFit/>
          </a:bodyPr>
          <a:lstStyle/>
          <a:p>
            <a:r>
              <a:rPr lang="en-US" sz="2800" dirty="0">
                <a:solidFill>
                  <a:srgbClr val="F4F3F3"/>
                </a:solidFill>
                <a:latin typeface="Century Gothic" panose="020B0502020202020204" pitchFamily="34" charset="0"/>
              </a:rPr>
              <a:t>ASP staff must complete the ASP Supper Sign-in Sheet once training is complete. </a:t>
            </a:r>
          </a:p>
          <a:p>
            <a:endParaRPr lang="en-US" sz="2800" dirty="0">
              <a:solidFill>
                <a:srgbClr val="F4F3F3"/>
              </a:solidFill>
              <a:latin typeface="Century Gothic" panose="020B0502020202020204" pitchFamily="34" charset="0"/>
            </a:endParaRPr>
          </a:p>
          <a:p>
            <a:r>
              <a:rPr lang="en-US" sz="2800" dirty="0">
                <a:solidFill>
                  <a:srgbClr val="F4F3F3"/>
                </a:solidFill>
                <a:latin typeface="Century Gothic" panose="020B0502020202020204" pitchFamily="34" charset="0"/>
              </a:rPr>
              <a:t>When completing the ASP Supper Sign-in sheet, program must be specified  for each trainee that is signed off. </a:t>
            </a:r>
          </a:p>
        </p:txBody>
      </p:sp>
      <p:sp>
        <p:nvSpPr>
          <p:cNvPr id="19" name="Rectangle 18">
            <a:extLst>
              <a:ext uri="{FF2B5EF4-FFF2-40B4-BE49-F238E27FC236}">
                <a16:creationId xmlns:a16="http://schemas.microsoft.com/office/drawing/2014/main" id="{719D211D-5208-C6B0-4724-E34DD2B34FEF}"/>
              </a:ext>
            </a:extLst>
          </p:cNvPr>
          <p:cNvSpPr/>
          <p:nvPr/>
        </p:nvSpPr>
        <p:spPr>
          <a:xfrm>
            <a:off x="9323614" y="3935186"/>
            <a:ext cx="723900" cy="2144485"/>
          </a:xfrm>
          <a:prstGeom prst="rect">
            <a:avLst/>
          </a:prstGeom>
          <a:noFill/>
          <a:ln w="127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307A99B5-E3FF-579B-657C-4BBA7299FD87}"/>
              </a:ext>
            </a:extLst>
          </p:cNvPr>
          <p:cNvSpPr txBox="1"/>
          <p:nvPr/>
        </p:nvSpPr>
        <p:spPr>
          <a:xfrm>
            <a:off x="9282248" y="3901550"/>
            <a:ext cx="806631" cy="461665"/>
          </a:xfrm>
          <a:prstGeom prst="rect">
            <a:avLst/>
          </a:prstGeom>
          <a:noFill/>
        </p:spPr>
        <p:txBody>
          <a:bodyPr wrap="none" rtlCol="0">
            <a:spAutoFit/>
          </a:bodyPr>
          <a:lstStyle/>
          <a:p>
            <a:r>
              <a:rPr lang="en-US" sz="1200" b="1" dirty="0">
                <a:solidFill>
                  <a:srgbClr val="FF0000"/>
                </a:solidFill>
                <a:latin typeface="Bradley Hand ITC" panose="03070402050302030203" pitchFamily="66" charset="0"/>
              </a:rPr>
              <a:t>YDP</a:t>
            </a:r>
          </a:p>
          <a:p>
            <a:r>
              <a:rPr lang="en-US" sz="1200" b="1" dirty="0">
                <a:solidFill>
                  <a:srgbClr val="FF0000"/>
                </a:solidFill>
                <a:latin typeface="Bradley Hand ITC" panose="03070402050302030203" pitchFamily="66" charset="0"/>
              </a:rPr>
              <a:t>LA’s Best</a:t>
            </a:r>
          </a:p>
        </p:txBody>
      </p:sp>
      <p:sp>
        <p:nvSpPr>
          <p:cNvPr id="3" name="Flowchart: Connector 2">
            <a:extLst>
              <a:ext uri="{FF2B5EF4-FFF2-40B4-BE49-F238E27FC236}">
                <a16:creationId xmlns:a16="http://schemas.microsoft.com/office/drawing/2014/main" id="{007801B8-DD05-C813-DA94-DBFAD6041ED5}"/>
              </a:ext>
            </a:extLst>
          </p:cNvPr>
          <p:cNvSpPr/>
          <p:nvPr/>
        </p:nvSpPr>
        <p:spPr>
          <a:xfrm>
            <a:off x="6030534" y="5390402"/>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Flowchart: Connector 5">
            <a:extLst>
              <a:ext uri="{FF2B5EF4-FFF2-40B4-BE49-F238E27FC236}">
                <a16:creationId xmlns:a16="http://schemas.microsoft.com/office/drawing/2014/main" id="{4B03C284-311A-B320-15B7-9B6634A37CD0}"/>
              </a:ext>
            </a:extLst>
          </p:cNvPr>
          <p:cNvSpPr/>
          <p:nvPr/>
        </p:nvSpPr>
        <p:spPr>
          <a:xfrm>
            <a:off x="6457323" y="575754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8413916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19"/>
                                        </p:tgtEl>
                                      </p:cBhvr>
                                    </p:animEffect>
                                    <p:animScale>
                                      <p:cBhvr>
                                        <p:cTn id="7" dur="250" autoRev="1" fill="hold"/>
                                        <p:tgtEl>
                                          <p:spTgt spid="19"/>
                                        </p:tgtEl>
                                      </p:cBhvr>
                                      <p:by x="105000" y="105000"/>
                                    </p:animScale>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1"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8" name="Flowchart: Connector 7">
            <a:extLst>
              <a:ext uri="{FF2B5EF4-FFF2-40B4-BE49-F238E27FC236}">
                <a16:creationId xmlns:a16="http://schemas.microsoft.com/office/drawing/2014/main" id="{4194618D-3250-2053-E9F8-B3EA63927BB1}"/>
              </a:ext>
            </a:extLst>
          </p:cNvPr>
          <p:cNvSpPr/>
          <p:nvPr/>
        </p:nvSpPr>
        <p:spPr>
          <a:xfrm>
            <a:off x="5102632" y="-1027653"/>
            <a:ext cx="9082954" cy="937846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Flowchart: Connector 1">
            <a:extLst>
              <a:ext uri="{FF2B5EF4-FFF2-40B4-BE49-F238E27FC236}">
                <a16:creationId xmlns:a16="http://schemas.microsoft.com/office/drawing/2014/main" id="{5E569BB1-C72A-8878-FB72-5E32BCABC76B}"/>
              </a:ext>
            </a:extLst>
          </p:cNvPr>
          <p:cNvSpPr/>
          <p:nvPr/>
        </p:nvSpPr>
        <p:spPr>
          <a:xfrm>
            <a:off x="-62541" y="88669"/>
            <a:ext cx="6739891" cy="6404204"/>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6836398" y="325500"/>
            <a:ext cx="10515600" cy="1325563"/>
          </a:xfrm>
        </p:spPr>
        <p:txBody>
          <a:bodyPr>
            <a:noAutofit/>
          </a:bodyPr>
          <a:lstStyle/>
          <a:p>
            <a:pPr algn="l"/>
            <a:r>
              <a:rPr lang="en-US" sz="6600" dirty="0">
                <a:solidFill>
                  <a:schemeClr val="tx2">
                    <a:lumMod val="50000"/>
                  </a:schemeClr>
                </a:solidFill>
              </a:rPr>
              <a:t>ASP Staff Training</a:t>
            </a:r>
            <a:br>
              <a:rPr lang="en-US" sz="6600" dirty="0">
                <a:solidFill>
                  <a:schemeClr val="tx2">
                    <a:lumMod val="50000"/>
                  </a:schemeClr>
                </a:solidFill>
              </a:rPr>
            </a:br>
            <a:r>
              <a:rPr lang="en-US" sz="6600" dirty="0">
                <a:solidFill>
                  <a:schemeClr val="tx2">
                    <a:lumMod val="50000"/>
                  </a:schemeClr>
                </a:solidFill>
              </a:rPr>
              <a:t> Verification</a:t>
            </a:r>
          </a:p>
        </p:txBody>
      </p:sp>
      <p:cxnSp>
        <p:nvCxnSpPr>
          <p:cNvPr id="33" name="Straight Connector 32">
            <a:extLst>
              <a:ext uri="{FF2B5EF4-FFF2-40B4-BE49-F238E27FC236}">
                <a16:creationId xmlns:a16="http://schemas.microsoft.com/office/drawing/2014/main" id="{E85C53BA-8F80-4BF3-A71F-E51079ADC2BF}"/>
              </a:ext>
            </a:extLst>
          </p:cNvPr>
          <p:cNvCxnSpPr>
            <a:cxnSpLocks/>
          </p:cNvCxnSpPr>
          <p:nvPr/>
        </p:nvCxnSpPr>
        <p:spPr>
          <a:xfrm>
            <a:off x="4540680" y="5118772"/>
            <a:ext cx="173049" cy="271914"/>
          </a:xfrm>
          <a:prstGeom prst="line">
            <a:avLst/>
          </a:prstGeom>
          <a:ln>
            <a:solidFill>
              <a:srgbClr val="FDB827"/>
            </a:solidFill>
          </a:ln>
          <a:effectLst/>
        </p:spPr>
        <p:style>
          <a:lnRef idx="2">
            <a:schemeClr val="accent1"/>
          </a:lnRef>
          <a:fillRef idx="0">
            <a:schemeClr val="accent1"/>
          </a:fillRef>
          <a:effectRef idx="1">
            <a:schemeClr val="accent1"/>
          </a:effectRef>
          <a:fontRef idx="minor">
            <a:schemeClr val="tx1"/>
          </a:fontRef>
        </p:style>
      </p:cxnSp>
      <p:sp>
        <p:nvSpPr>
          <p:cNvPr id="34" name="Rectangle: Rounded Corners 33">
            <a:extLst>
              <a:ext uri="{FF2B5EF4-FFF2-40B4-BE49-F238E27FC236}">
                <a16:creationId xmlns:a16="http://schemas.microsoft.com/office/drawing/2014/main" id="{FD6D504D-63C5-499D-BCE4-F119C302340C}"/>
              </a:ext>
            </a:extLst>
          </p:cNvPr>
          <p:cNvSpPr/>
          <p:nvPr/>
        </p:nvSpPr>
        <p:spPr>
          <a:xfrm>
            <a:off x="4569426" y="5292022"/>
            <a:ext cx="823596" cy="368898"/>
          </a:xfrm>
          <a:prstGeom prst="roundRect">
            <a:avLst>
              <a:gd name="adj" fmla="val 1320"/>
            </a:avLst>
          </a:prstGeom>
          <a:solidFill>
            <a:srgbClr val="FDB827"/>
          </a:solid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lnSpc>
                <a:spcPct val="80000"/>
              </a:lnSpc>
            </a:pPr>
            <a:r>
              <a:rPr lang="en-US" sz="1200" b="1" dirty="0">
                <a:solidFill>
                  <a:srgbClr val="002060"/>
                </a:solidFill>
              </a:rPr>
              <a:t>Do not write BTB</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6943953" y="1950860"/>
            <a:ext cx="5048743" cy="4678136"/>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None/>
            </a:pPr>
            <a:r>
              <a:rPr lang="en-US" sz="2400" dirty="0">
                <a:solidFill>
                  <a:schemeClr val="tx2">
                    <a:lumMod val="50000"/>
                  </a:schemeClr>
                </a:solidFill>
                <a:latin typeface="Century Gothic" panose="020B0502020202020204" pitchFamily="34" charset="0"/>
              </a:rPr>
              <a:t>Due to regular ASP staff turnover, complete the ASP Staff Monthly Training Verification . </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Compare names with ASP Supper Program Training Sign-In Sheet</a:t>
            </a:r>
          </a:p>
          <a:p>
            <a:pPr lvl="1">
              <a:spcBef>
                <a:spcPts val="0"/>
              </a:spcBef>
              <a:spcAft>
                <a:spcPts val="8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Identify staff in need of training</a:t>
            </a:r>
          </a:p>
          <a:p>
            <a:pPr lvl="1">
              <a:spcBef>
                <a:spcPts val="0"/>
              </a:spcBef>
              <a:spcAft>
                <a:spcPts val="1400"/>
              </a:spcAft>
              <a:buFont typeface="Wingdings" panose="05000000000000000000" pitchFamily="2" charset="2"/>
              <a:buChar char="Ø"/>
            </a:pPr>
            <a:r>
              <a:rPr lang="en-US" sz="2400" dirty="0">
                <a:solidFill>
                  <a:schemeClr val="tx2">
                    <a:lumMod val="50000"/>
                  </a:schemeClr>
                </a:solidFill>
                <a:latin typeface="Century Gothic" panose="020B0502020202020204" pitchFamily="34" charset="0"/>
              </a:rPr>
              <a:t>Provide training for new staff</a:t>
            </a:r>
          </a:p>
          <a:p>
            <a:pPr marL="0" indent="0">
              <a:spcBef>
                <a:spcPts val="0"/>
              </a:spcBef>
              <a:spcAft>
                <a:spcPts val="800"/>
              </a:spcAft>
              <a:buNone/>
            </a:pPr>
            <a:endParaRPr lang="en-US" sz="2800" dirty="0">
              <a:solidFill>
                <a:srgbClr val="000000"/>
              </a:solidFill>
              <a:latin typeface="Century Gothic" panose="020B0502020202020204" pitchFamily="34" charset="0"/>
            </a:endParaRPr>
          </a:p>
        </p:txBody>
      </p:sp>
      <p:sp>
        <p:nvSpPr>
          <p:cNvPr id="3" name="Rectangle 2">
            <a:extLst>
              <a:ext uri="{FF2B5EF4-FFF2-40B4-BE49-F238E27FC236}">
                <a16:creationId xmlns:a16="http://schemas.microsoft.com/office/drawing/2014/main" id="{C22A9455-F454-4FBC-B10D-57E8D1CB640E}"/>
              </a:ext>
            </a:extLst>
          </p:cNvPr>
          <p:cNvSpPr/>
          <p:nvPr/>
        </p:nvSpPr>
        <p:spPr>
          <a:xfrm>
            <a:off x="6943953" y="6017561"/>
            <a:ext cx="6096000" cy="707886"/>
          </a:xfrm>
          <a:prstGeom prst="rect">
            <a:avLst/>
          </a:prstGeom>
        </p:spPr>
        <p:txBody>
          <a:bodyPr>
            <a:spAutoFit/>
          </a:bodyPr>
          <a:lstStyle/>
          <a:p>
            <a:pPr lvl="0">
              <a:spcAft>
                <a:spcPts val="800"/>
              </a:spcAft>
            </a:pPr>
            <a:r>
              <a:rPr lang="en-US" sz="2000" b="1" dirty="0">
                <a:solidFill>
                  <a:schemeClr val="tx2">
                    <a:lumMod val="50000"/>
                  </a:schemeClr>
                </a:solidFill>
                <a:latin typeface="Century Gothic" panose="020B0502020202020204" pitchFamily="34" charset="0"/>
              </a:rPr>
              <a:t>Note</a:t>
            </a:r>
            <a:r>
              <a:rPr lang="en-US" sz="2000" dirty="0">
                <a:solidFill>
                  <a:schemeClr val="tx2">
                    <a:lumMod val="50000"/>
                  </a:schemeClr>
                </a:solidFill>
                <a:latin typeface="Century Gothic" panose="020B0502020202020204" pitchFamily="34" charset="0"/>
              </a:rPr>
              <a:t>: All staff must be trained prior to 		working the supper program</a:t>
            </a:r>
            <a:r>
              <a:rPr lang="en-US" sz="2000" dirty="0">
                <a:solidFill>
                  <a:srgbClr val="000000"/>
                </a:solidFill>
                <a:latin typeface="Century Gothic" panose="020B0502020202020204" pitchFamily="34" charset="0"/>
              </a:rPr>
              <a:t>.</a:t>
            </a:r>
          </a:p>
        </p:txBody>
      </p:sp>
      <p:pic>
        <p:nvPicPr>
          <p:cNvPr id="7" name="Picture 6" descr="A blank form with text and a list of tasks">
            <a:extLst>
              <a:ext uri="{FF2B5EF4-FFF2-40B4-BE49-F238E27FC236}">
                <a16:creationId xmlns:a16="http://schemas.microsoft.com/office/drawing/2014/main" id="{03F92117-7B64-4BEE-6E66-B1DAAB6C028D}"/>
              </a:ext>
            </a:extLst>
          </p:cNvPr>
          <p:cNvPicPr>
            <a:picLocks noChangeAspect="1"/>
          </p:cNvPicPr>
          <p:nvPr/>
        </p:nvPicPr>
        <p:blipFill rotWithShape="1">
          <a:blip r:embed="rId4"/>
          <a:srcRect t="-1" b="44437"/>
          <a:stretch/>
        </p:blipFill>
        <p:spPr>
          <a:xfrm>
            <a:off x="735473" y="1323926"/>
            <a:ext cx="5201744" cy="3903955"/>
          </a:xfrm>
          <a:prstGeom prst="rect">
            <a:avLst/>
          </a:prstGeom>
        </p:spPr>
      </p:pic>
      <p:grpSp>
        <p:nvGrpSpPr>
          <p:cNvPr id="46" name="Group 45">
            <a:extLst>
              <a:ext uri="{FF2B5EF4-FFF2-40B4-BE49-F238E27FC236}">
                <a16:creationId xmlns:a16="http://schemas.microsoft.com/office/drawing/2014/main" id="{1DD84FE6-80CD-4CC0-B494-D4BDB791749E}"/>
              </a:ext>
            </a:extLst>
          </p:cNvPr>
          <p:cNvGrpSpPr/>
          <p:nvPr/>
        </p:nvGrpSpPr>
        <p:grpSpPr>
          <a:xfrm>
            <a:off x="1224440" y="2137296"/>
            <a:ext cx="4382517" cy="3141280"/>
            <a:chOff x="598104" y="2471057"/>
            <a:chExt cx="4333062" cy="3102487"/>
          </a:xfrm>
        </p:grpSpPr>
        <p:sp>
          <p:nvSpPr>
            <p:cNvPr id="42" name="Oval 41">
              <a:extLst>
                <a:ext uri="{FF2B5EF4-FFF2-40B4-BE49-F238E27FC236}">
                  <a16:creationId xmlns:a16="http://schemas.microsoft.com/office/drawing/2014/main" id="{8D7F5481-0E5F-4712-A596-A82E3C327C62}"/>
                </a:ext>
              </a:extLst>
            </p:cNvPr>
            <p:cNvSpPr/>
            <p:nvPr/>
          </p:nvSpPr>
          <p:spPr>
            <a:xfrm>
              <a:off x="4009528" y="4673920"/>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35" name="Group 34">
              <a:extLst>
                <a:ext uri="{FF2B5EF4-FFF2-40B4-BE49-F238E27FC236}">
                  <a16:creationId xmlns:a16="http://schemas.microsoft.com/office/drawing/2014/main" id="{CDE979FA-02C2-40B7-820A-9BD0CA9254B4}"/>
                </a:ext>
              </a:extLst>
            </p:cNvPr>
            <p:cNvGrpSpPr/>
            <p:nvPr/>
          </p:nvGrpSpPr>
          <p:grpSpPr>
            <a:xfrm>
              <a:off x="598104" y="2471057"/>
              <a:ext cx="4333062" cy="3102487"/>
              <a:chOff x="598104" y="2471057"/>
              <a:chExt cx="4333062" cy="3102487"/>
            </a:xfrm>
          </p:grpSpPr>
          <p:sp>
            <p:nvSpPr>
              <p:cNvPr id="20" name="Content Placeholder 2">
                <a:extLst>
                  <a:ext uri="{FF2B5EF4-FFF2-40B4-BE49-F238E27FC236}">
                    <a16:creationId xmlns:a16="http://schemas.microsoft.com/office/drawing/2014/main" id="{E70DA78D-1081-47F6-8A89-A8CDDA2B2815}"/>
                  </a:ext>
                </a:extLst>
              </p:cNvPr>
              <p:cNvSpPr txBox="1">
                <a:spLocks/>
              </p:cNvSpPr>
              <p:nvPr/>
            </p:nvSpPr>
            <p:spPr>
              <a:xfrm>
                <a:off x="2566183" y="4413063"/>
                <a:ext cx="9826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LA’s Best</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6" name="Content Placeholder 2">
                <a:extLst>
                  <a:ext uri="{FF2B5EF4-FFF2-40B4-BE49-F238E27FC236}">
                    <a16:creationId xmlns:a16="http://schemas.microsoft.com/office/drawing/2014/main" id="{E831A428-B365-4E6C-A428-3F33C559AE0E}"/>
                  </a:ext>
                </a:extLst>
              </p:cNvPr>
              <p:cNvSpPr txBox="1">
                <a:spLocks/>
              </p:cNvSpPr>
              <p:nvPr/>
            </p:nvSpPr>
            <p:spPr>
              <a:xfrm>
                <a:off x="598104" y="5011946"/>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Ann Davis</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28" name="Content Placeholder 2">
                <a:extLst>
                  <a:ext uri="{FF2B5EF4-FFF2-40B4-BE49-F238E27FC236}">
                    <a16:creationId xmlns:a16="http://schemas.microsoft.com/office/drawing/2014/main" id="{298EB797-F0BB-4387-901B-1F610DA95F50}"/>
                  </a:ext>
                </a:extLst>
              </p:cNvPr>
              <p:cNvSpPr txBox="1">
                <a:spLocks/>
              </p:cNvSpPr>
              <p:nvPr/>
            </p:nvSpPr>
            <p:spPr>
              <a:xfrm>
                <a:off x="2718724" y="4995652"/>
                <a:ext cx="645378"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STAR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9" name="Oval 8">
                <a:extLst>
                  <a:ext uri="{FF2B5EF4-FFF2-40B4-BE49-F238E27FC236}">
                    <a16:creationId xmlns:a16="http://schemas.microsoft.com/office/drawing/2014/main" id="{8F7CB81C-1AB7-424F-B318-7528DCEF8A43}"/>
                  </a:ext>
                </a:extLst>
              </p:cNvPr>
              <p:cNvSpPr/>
              <p:nvPr/>
            </p:nvSpPr>
            <p:spPr>
              <a:xfrm>
                <a:off x="4008865" y="4108195"/>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CE05CCDE-BB96-4AF9-B967-EFE265474783}"/>
                  </a:ext>
                </a:extLst>
              </p:cNvPr>
              <p:cNvSpPr/>
              <p:nvPr/>
            </p:nvSpPr>
            <p:spPr>
              <a:xfrm>
                <a:off x="3990432" y="527846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Oval 39">
                <a:extLst>
                  <a:ext uri="{FF2B5EF4-FFF2-40B4-BE49-F238E27FC236}">
                    <a16:creationId xmlns:a16="http://schemas.microsoft.com/office/drawing/2014/main" id="{087E58C3-5B38-44C1-A207-E3EF47F68B1C}"/>
                  </a:ext>
                </a:extLst>
              </p:cNvPr>
              <p:cNvSpPr/>
              <p:nvPr/>
            </p:nvSpPr>
            <p:spPr>
              <a:xfrm>
                <a:off x="4409052" y="4994297"/>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7B9D2B95-95C8-4EE2-9468-B64FB3466F30}"/>
                  </a:ext>
                </a:extLst>
              </p:cNvPr>
              <p:cNvSpPr/>
              <p:nvPr/>
            </p:nvSpPr>
            <p:spPr>
              <a:xfrm>
                <a:off x="4009528" y="4386192"/>
                <a:ext cx="265751" cy="210913"/>
              </a:xfrm>
              <a:prstGeom prst="ellipse">
                <a:avLst/>
              </a:prstGeom>
              <a:noFill/>
              <a:ln>
                <a:solidFill>
                  <a:srgbClr val="0070C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ent Placeholder 2">
                <a:extLst>
                  <a:ext uri="{FF2B5EF4-FFF2-40B4-BE49-F238E27FC236}">
                    <a16:creationId xmlns:a16="http://schemas.microsoft.com/office/drawing/2014/main" id="{478587EC-99E1-444B-95CA-5EB3642B9F44}"/>
                  </a:ext>
                </a:extLst>
              </p:cNvPr>
              <p:cNvSpPr txBox="1">
                <a:spLocks/>
              </p:cNvSpPr>
              <p:nvPr/>
            </p:nvSpPr>
            <p:spPr>
              <a:xfrm>
                <a:off x="861699" y="2490033"/>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Happy Elementary</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2" name="Content Placeholder 2">
                <a:extLst>
                  <a:ext uri="{FF2B5EF4-FFF2-40B4-BE49-F238E27FC236}">
                    <a16:creationId xmlns:a16="http://schemas.microsoft.com/office/drawing/2014/main" id="{925742D8-7E73-443C-B768-7F6898C32A81}"/>
                  </a:ext>
                </a:extLst>
              </p:cNvPr>
              <p:cNvSpPr txBox="1">
                <a:spLocks/>
              </p:cNvSpPr>
              <p:nvPr/>
            </p:nvSpPr>
            <p:spPr>
              <a:xfrm>
                <a:off x="3883983" y="2471057"/>
                <a:ext cx="1047183" cy="266132"/>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10/18/2025</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4" name="Content Placeholder 2">
                <a:extLst>
                  <a:ext uri="{FF2B5EF4-FFF2-40B4-BE49-F238E27FC236}">
                    <a16:creationId xmlns:a16="http://schemas.microsoft.com/office/drawing/2014/main" id="{E948BBB9-45DD-41B3-9F3C-1237B88FC86B}"/>
                  </a:ext>
                </a:extLst>
              </p:cNvPr>
              <p:cNvSpPr txBox="1">
                <a:spLocks/>
              </p:cNvSpPr>
              <p:nvPr/>
            </p:nvSpPr>
            <p:spPr>
              <a:xfrm>
                <a:off x="605165" y="4134612"/>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John Miller</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8" name="Content Placeholder 2">
                <a:extLst>
                  <a:ext uri="{FF2B5EF4-FFF2-40B4-BE49-F238E27FC236}">
                    <a16:creationId xmlns:a16="http://schemas.microsoft.com/office/drawing/2014/main" id="{1930A28E-B3CF-4749-9832-5BEE5BB82955}"/>
                  </a:ext>
                </a:extLst>
              </p:cNvPr>
              <p:cNvSpPr txBox="1">
                <a:spLocks/>
              </p:cNvSpPr>
              <p:nvPr/>
            </p:nvSpPr>
            <p:spPr>
              <a:xfrm>
                <a:off x="613864" y="4439113"/>
                <a:ext cx="1326450"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Elizabeth Lee</a:t>
                </a:r>
              </a:p>
            </p:txBody>
          </p:sp>
          <p:sp>
            <p:nvSpPr>
              <p:cNvPr id="22" name="Content Placeholder 2">
                <a:extLst>
                  <a:ext uri="{FF2B5EF4-FFF2-40B4-BE49-F238E27FC236}">
                    <a16:creationId xmlns:a16="http://schemas.microsoft.com/office/drawing/2014/main" id="{4F5EB5B5-C5A8-4031-9B50-013BA3D604E2}"/>
                  </a:ext>
                </a:extLst>
              </p:cNvPr>
              <p:cNvSpPr txBox="1">
                <a:spLocks/>
              </p:cNvSpPr>
              <p:nvPr/>
            </p:nvSpPr>
            <p:spPr>
              <a:xfrm>
                <a:off x="633019" y="4684978"/>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George Wilson</a:t>
                </a:r>
              </a:p>
            </p:txBody>
          </p:sp>
          <p:sp>
            <p:nvSpPr>
              <p:cNvPr id="44" name="Content Placeholder 2">
                <a:extLst>
                  <a:ext uri="{FF2B5EF4-FFF2-40B4-BE49-F238E27FC236}">
                    <a16:creationId xmlns:a16="http://schemas.microsoft.com/office/drawing/2014/main" id="{E738A394-7EBA-4766-A4D9-248A865B5A7E}"/>
                  </a:ext>
                </a:extLst>
              </p:cNvPr>
              <p:cNvSpPr txBox="1">
                <a:spLocks/>
              </p:cNvSpPr>
              <p:nvPr/>
            </p:nvSpPr>
            <p:spPr>
              <a:xfrm>
                <a:off x="598105" y="5301630"/>
                <a:ext cx="1570749"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spcAft>
                    <a:spcPts val="800"/>
                  </a:spcAft>
                  <a:buFont typeface="Arial"/>
                  <a:buNone/>
                </a:pPr>
                <a:r>
                  <a:rPr lang="en-US" sz="1200" dirty="0">
                    <a:solidFill>
                      <a:srgbClr val="0070C0"/>
                    </a:solidFill>
                    <a:latin typeface="Century Gothic" panose="020B0502020202020204" pitchFamily="34" charset="0"/>
                  </a:rPr>
                  <a:t>Michelle </a:t>
                </a:r>
                <a:r>
                  <a:rPr lang="en-US" sz="1200" dirty="0" err="1">
                    <a:solidFill>
                      <a:srgbClr val="0070C0"/>
                    </a:solidFill>
                    <a:latin typeface="Century Gothic" panose="020B0502020202020204" pitchFamily="34" charset="0"/>
                  </a:rPr>
                  <a:t>Susette</a:t>
                </a:r>
                <a:endParaRPr lang="en-US" sz="1200" dirty="0">
                  <a:solidFill>
                    <a:srgbClr val="0070C0"/>
                  </a:solidFill>
                  <a:latin typeface="Century Gothic" panose="020B0502020202020204" pitchFamily="34" charset="0"/>
                </a:endParaRP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sp>
            <p:nvSpPr>
              <p:cNvPr id="16" name="Content Placeholder 2">
                <a:extLst>
                  <a:ext uri="{FF2B5EF4-FFF2-40B4-BE49-F238E27FC236}">
                    <a16:creationId xmlns:a16="http://schemas.microsoft.com/office/drawing/2014/main" id="{79C84C04-8062-4057-8D61-79D59C9A0C4F}"/>
                  </a:ext>
                </a:extLst>
              </p:cNvPr>
              <p:cNvSpPr txBox="1">
                <a:spLocks/>
              </p:cNvSpPr>
              <p:nvPr/>
            </p:nvSpPr>
            <p:spPr>
              <a:xfrm>
                <a:off x="2353317" y="4134612"/>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Youth Services</a:t>
                </a:r>
              </a:p>
            </p:txBody>
          </p:sp>
          <p:sp>
            <p:nvSpPr>
              <p:cNvPr id="24" name="Content Placeholder 2">
                <a:extLst>
                  <a:ext uri="{FF2B5EF4-FFF2-40B4-BE49-F238E27FC236}">
                    <a16:creationId xmlns:a16="http://schemas.microsoft.com/office/drawing/2014/main" id="{26825C55-7201-42FD-8227-9B04132C2DC3}"/>
                  </a:ext>
                </a:extLst>
              </p:cNvPr>
              <p:cNvSpPr txBox="1">
                <a:spLocks/>
              </p:cNvSpPr>
              <p:nvPr/>
            </p:nvSpPr>
            <p:spPr>
              <a:xfrm>
                <a:off x="2657883" y="4684978"/>
                <a:ext cx="826886"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None/>
                </a:pPr>
                <a:r>
                  <a:rPr lang="en-US" sz="1200" dirty="0">
                    <a:solidFill>
                      <a:srgbClr val="0070C0"/>
                    </a:solidFill>
                    <a:latin typeface="Century Gothic" panose="020B0502020202020204" pitchFamily="34" charset="0"/>
                  </a:rPr>
                  <a:t>LA’s Best</a:t>
                </a:r>
              </a:p>
            </p:txBody>
          </p:sp>
          <p:sp>
            <p:nvSpPr>
              <p:cNvPr id="45" name="Content Placeholder 2">
                <a:extLst>
                  <a:ext uri="{FF2B5EF4-FFF2-40B4-BE49-F238E27FC236}">
                    <a16:creationId xmlns:a16="http://schemas.microsoft.com/office/drawing/2014/main" id="{0773F49D-0E41-445D-B23F-A6D6F0A38A01}"/>
                  </a:ext>
                </a:extLst>
              </p:cNvPr>
              <p:cNvSpPr txBox="1">
                <a:spLocks/>
              </p:cNvSpPr>
              <p:nvPr/>
            </p:nvSpPr>
            <p:spPr>
              <a:xfrm>
                <a:off x="2432449" y="5298505"/>
                <a:ext cx="1422533" cy="271914"/>
              </a:xfrm>
              <a:prstGeom prst="rect">
                <a:avLst/>
              </a:prstGeom>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800"/>
                  </a:spcAft>
                  <a:buFont typeface="Arial"/>
                  <a:buNone/>
                </a:pPr>
                <a:r>
                  <a:rPr lang="en-US" sz="1200" dirty="0">
                    <a:solidFill>
                      <a:srgbClr val="0070C0"/>
                    </a:solidFill>
                    <a:latin typeface="Century Gothic" panose="020B0502020202020204" pitchFamily="34" charset="0"/>
                  </a:rPr>
                  <a:t>Boys &amp; Girls Club</a:t>
                </a:r>
              </a:p>
              <a:p>
                <a:pPr lvl="1">
                  <a:spcBef>
                    <a:spcPts val="0"/>
                  </a:spcBef>
                  <a:spcAft>
                    <a:spcPts val="800"/>
                  </a:spcAft>
                  <a:buFont typeface="Wingdings" panose="05000000000000000000" pitchFamily="2" charset="2"/>
                  <a:buChar char="Ø"/>
                </a:pPr>
                <a:endParaRPr lang="en-US" sz="2400" dirty="0">
                  <a:solidFill>
                    <a:srgbClr val="000000"/>
                  </a:solidFill>
                  <a:latin typeface="Century Gothic" panose="020B0502020202020204" pitchFamily="34" charset="0"/>
                </a:endParaRPr>
              </a:p>
            </p:txBody>
          </p:sp>
        </p:grpSp>
      </p:grpSp>
      <p:sp>
        <p:nvSpPr>
          <p:cNvPr id="30" name="Rectangle 29">
            <a:extLst>
              <a:ext uri="{FF2B5EF4-FFF2-40B4-BE49-F238E27FC236}">
                <a16:creationId xmlns:a16="http://schemas.microsoft.com/office/drawing/2014/main" id="{D3DFBC46-B042-4AAD-A509-5487197A5734}"/>
              </a:ext>
            </a:extLst>
          </p:cNvPr>
          <p:cNvSpPr/>
          <p:nvPr/>
        </p:nvSpPr>
        <p:spPr>
          <a:xfrm>
            <a:off x="2912440" y="3728277"/>
            <a:ext cx="1635382" cy="1502186"/>
          </a:xfrm>
          <a:prstGeom prst="rect">
            <a:avLst/>
          </a:prstGeom>
          <a:noFill/>
          <a:ln w="28575">
            <a:solidFill>
              <a:srgbClr val="FDB827"/>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Arrow: Left 4">
            <a:extLst>
              <a:ext uri="{FF2B5EF4-FFF2-40B4-BE49-F238E27FC236}">
                <a16:creationId xmlns:a16="http://schemas.microsoft.com/office/drawing/2014/main" id="{498EFF9A-7D7C-428A-B9EF-01C2578BAC05}"/>
              </a:ext>
            </a:extLst>
          </p:cNvPr>
          <p:cNvSpPr/>
          <p:nvPr/>
        </p:nvSpPr>
        <p:spPr>
          <a:xfrm>
            <a:off x="5933537" y="4601693"/>
            <a:ext cx="482570" cy="266133"/>
          </a:xfrm>
          <a:prstGeom prst="leftArrow">
            <a:avLst>
              <a:gd name="adj1" fmla="val 26239"/>
              <a:gd name="adj2" fmla="val 50000"/>
            </a:avLst>
          </a:prstGeom>
          <a:solidFill>
            <a:srgbClr val="FDB827"/>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Flowchart: Connector 12">
            <a:extLst>
              <a:ext uri="{FF2B5EF4-FFF2-40B4-BE49-F238E27FC236}">
                <a16:creationId xmlns:a16="http://schemas.microsoft.com/office/drawing/2014/main" id="{B54C4184-35D5-CE83-C558-E77D451612AE}"/>
              </a:ext>
            </a:extLst>
          </p:cNvPr>
          <p:cNvSpPr/>
          <p:nvPr/>
        </p:nvSpPr>
        <p:spPr>
          <a:xfrm>
            <a:off x="516173" y="5410510"/>
            <a:ext cx="881621" cy="911727"/>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Flowchart: Connector 14">
            <a:extLst>
              <a:ext uri="{FF2B5EF4-FFF2-40B4-BE49-F238E27FC236}">
                <a16:creationId xmlns:a16="http://schemas.microsoft.com/office/drawing/2014/main" id="{6B179AF1-6C9D-FE7A-74B3-2011B1041CF5}"/>
              </a:ext>
            </a:extLst>
          </p:cNvPr>
          <p:cNvSpPr/>
          <p:nvPr/>
        </p:nvSpPr>
        <p:spPr>
          <a:xfrm>
            <a:off x="1462231" y="6236689"/>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40532212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up)">
                                      <p:cBhvr>
                                        <p:cTn id="7" dur="500"/>
                                        <p:tgtEl>
                                          <p:spTgt spid="46"/>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barn(outVertical)">
                                      <p:cBhvr>
                                        <p:cTn id="11" dur="500"/>
                                        <p:tgtEl>
                                          <p:spTgt spid="3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wipe(left)">
                                      <p:cBhvr>
                                        <p:cTn id="15" dur="500"/>
                                        <p:tgtEl>
                                          <p:spTgt spid="33"/>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500"/>
                                        <p:tgtEl>
                                          <p:spTgt spid="34"/>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26" presetClass="emph" presetSubtype="0" repeatCount="3000" fill="hold" grpId="1" nodeType="afterEffect">
                                  <p:stCondLst>
                                    <p:cond delay="0"/>
                                  </p:stCondLst>
                                  <p:childTnLst>
                                    <p:animEffect transition="out" filter="fade">
                                      <p:cBhvr>
                                        <p:cTn id="26" dur="1000" tmFilter="0, 0; .2, .5; .8, .5; 1, 0"/>
                                        <p:tgtEl>
                                          <p:spTgt spid="5"/>
                                        </p:tgtEl>
                                      </p:cBhvr>
                                    </p:animEffect>
                                    <p:animScale>
                                      <p:cBhvr>
                                        <p:cTn id="2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0" grpId="0" animBg="1"/>
      <p:bldP spid="5" grpId="0" animBg="1"/>
      <p:bldP spid="5"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34" name="Flowchart: Connector 33">
            <a:extLst>
              <a:ext uri="{FF2B5EF4-FFF2-40B4-BE49-F238E27FC236}">
                <a16:creationId xmlns:a16="http://schemas.microsoft.com/office/drawing/2014/main" id="{E14C066C-BF53-9C1B-4083-4DE52B9FF066}"/>
              </a:ext>
            </a:extLst>
          </p:cNvPr>
          <p:cNvSpPr/>
          <p:nvPr/>
        </p:nvSpPr>
        <p:spPr>
          <a:xfrm>
            <a:off x="9544476" y="-1197670"/>
            <a:ext cx="2267388" cy="2349276"/>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Flowchart: Connector 8">
            <a:extLst>
              <a:ext uri="{FF2B5EF4-FFF2-40B4-BE49-F238E27FC236}">
                <a16:creationId xmlns:a16="http://schemas.microsoft.com/office/drawing/2014/main" id="{1F3907E5-D562-9C03-0B19-C7C2CC872447}"/>
              </a:ext>
            </a:extLst>
          </p:cNvPr>
          <p:cNvSpPr/>
          <p:nvPr/>
        </p:nvSpPr>
        <p:spPr>
          <a:xfrm>
            <a:off x="949022" y="1790060"/>
            <a:ext cx="5239196" cy="4786645"/>
          </a:xfrm>
          <a:prstGeom prst="flowChartConnector">
            <a:avLst/>
          </a:prstGeom>
          <a:solidFill>
            <a:schemeClr val="accent1">
              <a:lumMod val="50000"/>
            </a:schemeClr>
          </a:solidFill>
          <a:ln>
            <a:solidFill>
              <a:schemeClr val="accent1">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694A2A87-991C-4D3E-888A-C3E1A638A6C6}"/>
              </a:ext>
            </a:extLst>
          </p:cNvPr>
          <p:cNvSpPr>
            <a:spLocks noGrp="1"/>
          </p:cNvSpPr>
          <p:nvPr>
            <p:ph type="title"/>
          </p:nvPr>
        </p:nvSpPr>
        <p:spPr>
          <a:xfrm>
            <a:off x="1137878" y="3041214"/>
            <a:ext cx="10515600" cy="1325563"/>
          </a:xfrm>
        </p:spPr>
        <p:txBody>
          <a:bodyPr>
            <a:normAutofit/>
          </a:bodyPr>
          <a:lstStyle/>
          <a:p>
            <a:pPr algn="l"/>
            <a:r>
              <a:rPr lang="en-US" sz="7500" dirty="0">
                <a:solidFill>
                  <a:schemeClr val="bg1"/>
                </a:solidFill>
              </a:rPr>
              <a:t>Mandatory Postings</a:t>
            </a:r>
          </a:p>
        </p:txBody>
      </p:sp>
      <p:sp>
        <p:nvSpPr>
          <p:cNvPr id="37" name="Content Placeholder 2">
            <a:extLst>
              <a:ext uri="{FF2B5EF4-FFF2-40B4-BE49-F238E27FC236}">
                <a16:creationId xmlns:a16="http://schemas.microsoft.com/office/drawing/2014/main" id="{3711B80F-6BB2-43D6-8538-51F7DCD4F191}"/>
              </a:ext>
            </a:extLst>
          </p:cNvPr>
          <p:cNvSpPr txBox="1">
            <a:spLocks/>
          </p:cNvSpPr>
          <p:nvPr/>
        </p:nvSpPr>
        <p:spPr>
          <a:xfrm>
            <a:off x="1797015" y="4547202"/>
            <a:ext cx="3508997" cy="1381524"/>
          </a:xfrm>
          <a:prstGeom prst="rect">
            <a:avLst/>
          </a:prstGeom>
          <a:noFill/>
        </p:spPr>
        <p:txBody>
          <a:bodyPr vert="horz" lIns="91440" tIns="45720" rIns="91440" bIns="45720" rtlCol="0" anchor="t">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spcBef>
                <a:spcPts val="0"/>
              </a:spcBef>
              <a:buNone/>
            </a:pPr>
            <a:r>
              <a:rPr lang="en-US" altLang="en-US" sz="2400" dirty="0">
                <a:solidFill>
                  <a:schemeClr val="bg1"/>
                </a:solidFill>
                <a:latin typeface="Century Gothic" panose="020B0502020202020204" pitchFamily="34" charset="0"/>
              </a:rPr>
              <a:t>Post all 4 at every service area visible to public view. </a:t>
            </a:r>
          </a:p>
        </p:txBody>
      </p:sp>
      <p:grpSp>
        <p:nvGrpSpPr>
          <p:cNvPr id="36" name="Group 35">
            <a:extLst>
              <a:ext uri="{FF2B5EF4-FFF2-40B4-BE49-F238E27FC236}">
                <a16:creationId xmlns:a16="http://schemas.microsoft.com/office/drawing/2014/main" id="{C45EBD59-A56D-3065-F2B7-FF73E7D2ACD7}"/>
              </a:ext>
            </a:extLst>
          </p:cNvPr>
          <p:cNvGrpSpPr/>
          <p:nvPr/>
        </p:nvGrpSpPr>
        <p:grpSpPr>
          <a:xfrm>
            <a:off x="2030473" y="127347"/>
            <a:ext cx="4888583" cy="2062856"/>
            <a:chOff x="2030473" y="127347"/>
            <a:chExt cx="4888583" cy="2062856"/>
          </a:xfrm>
        </p:grpSpPr>
        <p:sp>
          <p:nvSpPr>
            <p:cNvPr id="28" name="Isosceles Triangle 27">
              <a:extLst>
                <a:ext uri="{FF2B5EF4-FFF2-40B4-BE49-F238E27FC236}">
                  <a16:creationId xmlns:a16="http://schemas.microsoft.com/office/drawing/2014/main" id="{CD8C3604-2CF7-3467-5F39-6F5767BE03BA}"/>
                </a:ext>
              </a:extLst>
            </p:cNvPr>
            <p:cNvSpPr/>
            <p:nvPr/>
          </p:nvSpPr>
          <p:spPr>
            <a:xfrm rot="12143378">
              <a:off x="5046515" y="1296749"/>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Flowchart: Terminator 9">
              <a:extLst>
                <a:ext uri="{FF2B5EF4-FFF2-40B4-BE49-F238E27FC236}">
                  <a16:creationId xmlns:a16="http://schemas.microsoft.com/office/drawing/2014/main" id="{8E0AE0A5-2B1D-A957-8902-A7749967C445}"/>
                </a:ext>
              </a:extLst>
            </p:cNvPr>
            <p:cNvSpPr/>
            <p:nvPr/>
          </p:nvSpPr>
          <p:spPr>
            <a:xfrm>
              <a:off x="2030473" y="127347"/>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26111" y="257393"/>
              <a:ext cx="1712128" cy="1280108"/>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sp>
          <p:nvSpPr>
            <p:cNvPr id="8" name="TextBox 7"/>
            <p:cNvSpPr txBox="1"/>
            <p:nvPr/>
          </p:nvSpPr>
          <p:spPr>
            <a:xfrm>
              <a:off x="2373298" y="478832"/>
              <a:ext cx="2044721" cy="707886"/>
            </a:xfrm>
            <a:prstGeom prst="rect">
              <a:avLst/>
            </a:prstGeom>
            <a:noFill/>
          </p:spPr>
          <p:txBody>
            <a:bodyPr wrap="square" rtlCol="0">
              <a:spAutoFit/>
            </a:bodyPr>
            <a:lstStyle/>
            <a:p>
              <a:pPr algn="ctr"/>
              <a:r>
                <a:rPr lang="en-US" sz="2000" b="1" dirty="0">
                  <a:solidFill>
                    <a:schemeClr val="tx2">
                      <a:lumMod val="50000"/>
                    </a:schemeClr>
                  </a:solidFill>
                  <a:latin typeface="Century Gothic" panose="020B0502020202020204" pitchFamily="34" charset="0"/>
                </a:rPr>
                <a:t>Offer vs Serve Supper Guide</a:t>
              </a:r>
            </a:p>
          </p:txBody>
        </p:sp>
      </p:grpSp>
      <p:grpSp>
        <p:nvGrpSpPr>
          <p:cNvPr id="41" name="Group 40">
            <a:extLst>
              <a:ext uri="{FF2B5EF4-FFF2-40B4-BE49-F238E27FC236}">
                <a16:creationId xmlns:a16="http://schemas.microsoft.com/office/drawing/2014/main" id="{89325C1C-BBAC-A7A6-F13A-40D98C79D8AF}"/>
              </a:ext>
            </a:extLst>
          </p:cNvPr>
          <p:cNvGrpSpPr/>
          <p:nvPr/>
        </p:nvGrpSpPr>
        <p:grpSpPr>
          <a:xfrm>
            <a:off x="5997791" y="5061046"/>
            <a:ext cx="5293377" cy="1652336"/>
            <a:chOff x="5997791" y="5061046"/>
            <a:chExt cx="5293377" cy="1652336"/>
          </a:xfrm>
        </p:grpSpPr>
        <p:sp>
          <p:nvSpPr>
            <p:cNvPr id="33" name="Isosceles Triangle 32">
              <a:extLst>
                <a:ext uri="{FF2B5EF4-FFF2-40B4-BE49-F238E27FC236}">
                  <a16:creationId xmlns:a16="http://schemas.microsoft.com/office/drawing/2014/main" id="{C6D6AD6B-BD96-310F-22F6-FFD81994FE51}"/>
                </a:ext>
              </a:extLst>
            </p:cNvPr>
            <p:cNvSpPr/>
            <p:nvPr/>
          </p:nvSpPr>
          <p:spPr>
            <a:xfrm rot="17541519">
              <a:off x="6008676" y="5150992"/>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Flowchart: Terminator 20">
              <a:extLst>
                <a:ext uri="{FF2B5EF4-FFF2-40B4-BE49-F238E27FC236}">
                  <a16:creationId xmlns:a16="http://schemas.microsoft.com/office/drawing/2014/main" id="{C1E1BD07-37AE-BBFB-ACD4-C4E1146753FC}"/>
                </a:ext>
              </a:extLst>
            </p:cNvPr>
            <p:cNvSpPr/>
            <p:nvPr/>
          </p:nvSpPr>
          <p:spPr>
            <a:xfrm>
              <a:off x="6526663" y="5061046"/>
              <a:ext cx="4764505" cy="1652336"/>
            </a:xfrm>
            <a:prstGeom prst="flowChartTermina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9" name="Picture 28" descr="A screenshot of a computer&#10;&#10;Description automatically generated">
              <a:extLst>
                <a:ext uri="{FF2B5EF4-FFF2-40B4-BE49-F238E27FC236}">
                  <a16:creationId xmlns:a16="http://schemas.microsoft.com/office/drawing/2014/main" id="{F4AD97F2-A7BE-1818-05E9-0A9CC1354BDD}"/>
                </a:ext>
              </a:extLst>
            </p:cNvPr>
            <p:cNvPicPr>
              <a:picLocks noChangeAspect="1"/>
            </p:cNvPicPr>
            <p:nvPr/>
          </p:nvPicPr>
          <p:blipFill>
            <a:blip r:embed="rId5"/>
            <a:stretch>
              <a:fillRect/>
            </a:stretch>
          </p:blipFill>
          <p:spPr>
            <a:xfrm>
              <a:off x="9231114" y="5323954"/>
              <a:ext cx="1638252" cy="1184330"/>
            </a:xfrm>
            <a:prstGeom prst="rect">
              <a:avLst/>
            </a:prstGeom>
            <a:ln w="38100">
              <a:solidFill>
                <a:srgbClr val="002060"/>
              </a:solidFill>
            </a:ln>
          </p:spPr>
        </p:pic>
        <p:sp>
          <p:nvSpPr>
            <p:cNvPr id="30" name="TextBox 29">
              <a:extLst>
                <a:ext uri="{FF2B5EF4-FFF2-40B4-BE49-F238E27FC236}">
                  <a16:creationId xmlns:a16="http://schemas.microsoft.com/office/drawing/2014/main" id="{9FBBFF8F-D449-BA54-5891-905B76BEFFFE}"/>
                </a:ext>
              </a:extLst>
            </p:cNvPr>
            <p:cNvSpPr txBox="1"/>
            <p:nvPr/>
          </p:nvSpPr>
          <p:spPr>
            <a:xfrm>
              <a:off x="7160542" y="5661852"/>
              <a:ext cx="1664238" cy="369332"/>
            </a:xfrm>
            <a:prstGeom prst="rect">
              <a:avLst/>
            </a:prstGeom>
            <a:noFill/>
          </p:spPr>
          <p:txBody>
            <a:bodyPr wrap="none" rtlCol="0">
              <a:spAutoFit/>
            </a:bodyPr>
            <a:lstStyle/>
            <a:p>
              <a:r>
                <a:rPr lang="en-US" b="1" dirty="0">
                  <a:solidFill>
                    <a:schemeClr val="tx2">
                      <a:lumMod val="50000"/>
                    </a:schemeClr>
                  </a:solidFill>
                  <a:latin typeface="Century Gothic" panose="020B0502020202020204" pitchFamily="34" charset="0"/>
                </a:rPr>
                <a:t>Supper Menu</a:t>
              </a:r>
            </a:p>
          </p:txBody>
        </p:sp>
      </p:grpSp>
      <p:grpSp>
        <p:nvGrpSpPr>
          <p:cNvPr id="39" name="Group 38">
            <a:extLst>
              <a:ext uri="{FF2B5EF4-FFF2-40B4-BE49-F238E27FC236}">
                <a16:creationId xmlns:a16="http://schemas.microsoft.com/office/drawing/2014/main" id="{9DA2DB63-0286-31FF-6DF3-00ACEA7B6822}"/>
              </a:ext>
            </a:extLst>
          </p:cNvPr>
          <p:cNvGrpSpPr/>
          <p:nvPr/>
        </p:nvGrpSpPr>
        <p:grpSpPr>
          <a:xfrm>
            <a:off x="6079936" y="1645826"/>
            <a:ext cx="5093992" cy="1889006"/>
            <a:chOff x="6079936" y="1645826"/>
            <a:chExt cx="5093992" cy="1889006"/>
          </a:xfrm>
        </p:grpSpPr>
        <p:sp>
          <p:nvSpPr>
            <p:cNvPr id="31" name="Isosceles Triangle 30">
              <a:extLst>
                <a:ext uri="{FF2B5EF4-FFF2-40B4-BE49-F238E27FC236}">
                  <a16:creationId xmlns:a16="http://schemas.microsoft.com/office/drawing/2014/main" id="{25B08FB8-2526-6AD0-CD95-AEBE61495DEE}"/>
                </a:ext>
              </a:extLst>
            </p:cNvPr>
            <p:cNvSpPr/>
            <p:nvPr/>
          </p:nvSpPr>
          <p:spPr>
            <a:xfrm rot="13784646">
              <a:off x="6090821" y="2652263"/>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Flowchart: Terminator 22">
              <a:extLst>
                <a:ext uri="{FF2B5EF4-FFF2-40B4-BE49-F238E27FC236}">
                  <a16:creationId xmlns:a16="http://schemas.microsoft.com/office/drawing/2014/main" id="{E1A28DB1-061D-E520-3DA5-CA391E77C6B0}"/>
                </a:ext>
              </a:extLst>
            </p:cNvPr>
            <p:cNvSpPr/>
            <p:nvPr/>
          </p:nvSpPr>
          <p:spPr>
            <a:xfrm>
              <a:off x="6285345" y="1645826"/>
              <a:ext cx="4888583" cy="1507561"/>
            </a:xfrm>
            <a:prstGeom prst="flowChartTerminator">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B3E387F9-905F-4B20-850C-F397BE185B7D}"/>
                </a:ext>
              </a:extLst>
            </p:cNvPr>
            <p:cNvSpPr/>
            <p:nvPr/>
          </p:nvSpPr>
          <p:spPr>
            <a:xfrm>
              <a:off x="6560084" y="2259933"/>
              <a:ext cx="2917786" cy="369332"/>
            </a:xfrm>
            <a:prstGeom prst="rect">
              <a:avLst/>
            </a:prstGeom>
          </p:spPr>
          <p:txBody>
            <a:bodyPr wrap="none">
              <a:spAutoFit/>
            </a:bodyPr>
            <a:lstStyle/>
            <a:p>
              <a:r>
                <a:rPr lang="en-US" b="1" dirty="0">
                  <a:solidFill>
                    <a:schemeClr val="tx2">
                      <a:lumMod val="50000"/>
                    </a:schemeClr>
                  </a:solidFill>
                  <a:latin typeface="Century Gothic" panose="020B0502020202020204" pitchFamily="34" charset="0"/>
                </a:rPr>
                <a:t>Health Inspection Report</a:t>
              </a:r>
            </a:p>
          </p:txBody>
        </p:sp>
        <p:pic>
          <p:nvPicPr>
            <p:cNvPr id="12" name="Picture 11">
              <a:extLst>
                <a:ext uri="{FF2B5EF4-FFF2-40B4-BE49-F238E27FC236}">
                  <a16:creationId xmlns:a16="http://schemas.microsoft.com/office/drawing/2014/main" id="{6B7354A6-5194-474C-B120-59B08E903214}"/>
                </a:ext>
              </a:extLst>
            </p:cNvPr>
            <p:cNvPicPr>
              <a:picLocks noChangeAspect="1"/>
            </p:cNvPicPr>
            <p:nvPr/>
          </p:nvPicPr>
          <p:blipFill>
            <a:blip r:embed="rId6"/>
            <a:stretch>
              <a:fillRect/>
            </a:stretch>
          </p:blipFill>
          <p:spPr>
            <a:xfrm>
              <a:off x="9526433" y="1786101"/>
              <a:ext cx="1047614" cy="1227009"/>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6" name="Flowchart: Connector 25">
            <a:extLst>
              <a:ext uri="{FF2B5EF4-FFF2-40B4-BE49-F238E27FC236}">
                <a16:creationId xmlns:a16="http://schemas.microsoft.com/office/drawing/2014/main" id="{5FF7FD11-020C-414E-8440-ECBDC11F9BF8}"/>
              </a:ext>
            </a:extLst>
          </p:cNvPr>
          <p:cNvSpPr/>
          <p:nvPr/>
        </p:nvSpPr>
        <p:spPr>
          <a:xfrm>
            <a:off x="1437406" y="5676991"/>
            <a:ext cx="704651" cy="809965"/>
          </a:xfrm>
          <a:prstGeom prst="flowChartConnector">
            <a:avLst/>
          </a:prstGeom>
          <a:no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40" name="Group 39">
            <a:extLst>
              <a:ext uri="{FF2B5EF4-FFF2-40B4-BE49-F238E27FC236}">
                <a16:creationId xmlns:a16="http://schemas.microsoft.com/office/drawing/2014/main" id="{3793967D-7891-3C33-ACA5-BD4FB19A00CE}"/>
              </a:ext>
            </a:extLst>
          </p:cNvPr>
          <p:cNvGrpSpPr/>
          <p:nvPr/>
        </p:nvGrpSpPr>
        <p:grpSpPr>
          <a:xfrm>
            <a:off x="6459257" y="3353436"/>
            <a:ext cx="5352607" cy="1507561"/>
            <a:chOff x="6459257" y="3353436"/>
            <a:chExt cx="5352607" cy="1507561"/>
          </a:xfrm>
        </p:grpSpPr>
        <p:sp>
          <p:nvSpPr>
            <p:cNvPr id="32" name="Isosceles Triangle 31">
              <a:extLst>
                <a:ext uri="{FF2B5EF4-FFF2-40B4-BE49-F238E27FC236}">
                  <a16:creationId xmlns:a16="http://schemas.microsoft.com/office/drawing/2014/main" id="{6E168D38-2F2C-264C-A998-C7C20F96CA35}"/>
                </a:ext>
              </a:extLst>
            </p:cNvPr>
            <p:cNvSpPr/>
            <p:nvPr/>
          </p:nvSpPr>
          <p:spPr>
            <a:xfrm rot="15926303">
              <a:off x="6470142" y="3837078"/>
              <a:ext cx="871684" cy="893454"/>
            </a:xfrm>
            <a:prstGeom prst="triangle">
              <a:avLst>
                <a:gd name="adj" fmla="val 51530"/>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Flowchart: Terminator 23">
              <a:extLst>
                <a:ext uri="{FF2B5EF4-FFF2-40B4-BE49-F238E27FC236}">
                  <a16:creationId xmlns:a16="http://schemas.microsoft.com/office/drawing/2014/main" id="{E008C1FE-11AF-007C-D0D6-78A94DB9FD64}"/>
                </a:ext>
              </a:extLst>
            </p:cNvPr>
            <p:cNvSpPr/>
            <p:nvPr/>
          </p:nvSpPr>
          <p:spPr>
            <a:xfrm>
              <a:off x="6923281" y="3353436"/>
              <a:ext cx="4888583" cy="1507561"/>
            </a:xfrm>
            <a:prstGeom prst="flowChartTerminator">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EFC7931-FF91-4089-B5E2-C9F48D95696D}"/>
                </a:ext>
              </a:extLst>
            </p:cNvPr>
            <p:cNvSpPr/>
            <p:nvPr/>
          </p:nvSpPr>
          <p:spPr>
            <a:xfrm>
              <a:off x="7608976" y="3810658"/>
              <a:ext cx="2241319" cy="646331"/>
            </a:xfrm>
            <a:prstGeom prst="rect">
              <a:avLst/>
            </a:prstGeom>
          </p:spPr>
          <p:txBody>
            <a:bodyPr wrap="none">
              <a:spAutoFit/>
            </a:bodyPr>
            <a:lstStyle/>
            <a:p>
              <a:pPr algn="ctr"/>
              <a:r>
                <a:rPr lang="en-US" b="1" dirty="0">
                  <a:solidFill>
                    <a:schemeClr val="tx2">
                      <a:lumMod val="50000"/>
                    </a:schemeClr>
                  </a:solidFill>
                  <a:latin typeface="Century Gothic" panose="020B0502020202020204" pitchFamily="34" charset="0"/>
                </a:rPr>
                <a:t>And Justice for All </a:t>
              </a:r>
            </a:p>
            <a:p>
              <a:pPr algn="ctr"/>
              <a:r>
                <a:rPr lang="en-US" b="1" dirty="0">
                  <a:solidFill>
                    <a:schemeClr val="tx2">
                      <a:lumMod val="50000"/>
                    </a:schemeClr>
                  </a:solidFill>
                  <a:latin typeface="Century Gothic" panose="020B0502020202020204" pitchFamily="34" charset="0"/>
                </a:rPr>
                <a:t>(11” x17”)</a:t>
              </a:r>
            </a:p>
          </p:txBody>
        </p:sp>
        <p:pic>
          <p:nvPicPr>
            <p:cNvPr id="6" name="Picture 5">
              <a:extLst>
                <a:ext uri="{FF2B5EF4-FFF2-40B4-BE49-F238E27FC236}">
                  <a16:creationId xmlns:a16="http://schemas.microsoft.com/office/drawing/2014/main" id="{7C170838-0923-46A0-8DEC-BDF0EFFA0E8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21125" y="3435705"/>
              <a:ext cx="932997" cy="1343021"/>
            </a:xfrm>
            <a:prstGeom prst="rect">
              <a:avLst/>
            </a:prstGeom>
            <a:ln w="38100" cap="sq">
              <a:solidFill>
                <a:srgbClr val="002060"/>
              </a:solidFill>
              <a:prstDash val="solid"/>
              <a:miter lim="800000"/>
            </a:ln>
            <a:effectLst>
              <a:outerShdw blurRad="50800" dist="38100" dir="2700000" algn="tl" rotWithShape="0">
                <a:srgbClr val="000000">
                  <a:alpha val="43000"/>
                </a:srgbClr>
              </a:outerShdw>
            </a:effectLst>
          </p:spPr>
        </p:pic>
      </p:grpSp>
      <p:sp>
        <p:nvSpPr>
          <p:cNvPr id="27" name="Flowchart: Connector 26">
            <a:extLst>
              <a:ext uri="{FF2B5EF4-FFF2-40B4-BE49-F238E27FC236}">
                <a16:creationId xmlns:a16="http://schemas.microsoft.com/office/drawing/2014/main" id="{301F8BF4-6C5D-A0DE-744C-1E88BA90940B}"/>
              </a:ext>
            </a:extLst>
          </p:cNvPr>
          <p:cNvSpPr/>
          <p:nvPr/>
        </p:nvSpPr>
        <p:spPr>
          <a:xfrm>
            <a:off x="991339" y="5421351"/>
            <a:ext cx="293077" cy="269630"/>
          </a:xfrm>
          <a:prstGeom prst="flowChartConnector">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Flowchart: Connector 34">
            <a:extLst>
              <a:ext uri="{FF2B5EF4-FFF2-40B4-BE49-F238E27FC236}">
                <a16:creationId xmlns:a16="http://schemas.microsoft.com/office/drawing/2014/main" id="{D1448FEA-7F54-77B0-FF07-A6EEADD69AFA}"/>
              </a:ext>
            </a:extLst>
          </p:cNvPr>
          <p:cNvSpPr/>
          <p:nvPr/>
        </p:nvSpPr>
        <p:spPr>
          <a:xfrm>
            <a:off x="9468731" y="367515"/>
            <a:ext cx="522888" cy="565366"/>
          </a:xfrm>
          <a:prstGeom prst="flowChartConnector">
            <a:avLst/>
          </a:prstGeom>
          <a:solidFill>
            <a:srgbClr val="558ED5"/>
          </a:solidFill>
          <a:ln w="155575">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19797135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39"/>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500"/>
                                  </p:stCondLst>
                                  <p:childTnLst>
                                    <p:set>
                                      <p:cBhvr>
                                        <p:cTn id="12" dur="1" fill="hold">
                                          <p:stCondLst>
                                            <p:cond delay="0"/>
                                          </p:stCondLst>
                                        </p:cTn>
                                        <p:tgtEl>
                                          <p:spTgt spid="40"/>
                                        </p:tgtEl>
                                        <p:attrNameLst>
                                          <p:attrName>style.visibility</p:attrName>
                                        </p:attrNameLst>
                                      </p:cBhvr>
                                      <p:to>
                                        <p:strVal val="visible"/>
                                      </p:to>
                                    </p:set>
                                  </p:childTnLst>
                                </p:cTn>
                              </p:par>
                            </p:childTnLst>
                          </p:cTn>
                        </p:par>
                        <p:par>
                          <p:cTn id="13" fill="hold">
                            <p:stCondLst>
                              <p:cond delay="1000"/>
                            </p:stCondLst>
                            <p:childTnLst>
                              <p:par>
                                <p:cTn id="14" presetID="1" presetClass="entr" presetSubtype="0" fill="hold" nodeType="afterEffect">
                                  <p:stCondLst>
                                    <p:cond delay="500"/>
                                  </p:stCondLst>
                                  <p:childTnLst>
                                    <p:set>
                                      <p:cBhvr>
                                        <p:cTn id="15"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1.6"/>
</p:tagLst>
</file>

<file path=ppt/tags/tag10.xml><?xml version="1.0" encoding="utf-8"?>
<p:tagLst xmlns:a="http://schemas.openxmlformats.org/drawingml/2006/main" xmlns:r="http://schemas.openxmlformats.org/officeDocument/2006/relationships" xmlns:p="http://schemas.openxmlformats.org/presentationml/2006/main">
  <p:tag name="TIMING" val="|13.2|11.4"/>
</p:tagLst>
</file>

<file path=ppt/tags/tag11.xml><?xml version="1.0" encoding="utf-8"?>
<p:tagLst xmlns:a="http://schemas.openxmlformats.org/drawingml/2006/main" xmlns:r="http://schemas.openxmlformats.org/officeDocument/2006/relationships" xmlns:p="http://schemas.openxmlformats.org/presentationml/2006/main">
  <p:tag name="TIMING" val="|4|13.2"/>
</p:tagLst>
</file>

<file path=ppt/tags/tag12.xml><?xml version="1.0" encoding="utf-8"?>
<p:tagLst xmlns:a="http://schemas.openxmlformats.org/drawingml/2006/main" xmlns:r="http://schemas.openxmlformats.org/officeDocument/2006/relationships" xmlns:p="http://schemas.openxmlformats.org/presentationml/2006/main">
  <p:tag name="TIMING" val="|5.5|13.3"/>
</p:tagLst>
</file>

<file path=ppt/tags/tag13.xml><?xml version="1.0" encoding="utf-8"?>
<p:tagLst xmlns:a="http://schemas.openxmlformats.org/drawingml/2006/main" xmlns:r="http://schemas.openxmlformats.org/officeDocument/2006/relationships" xmlns:p="http://schemas.openxmlformats.org/presentationml/2006/main">
  <p:tag name="TIMING" val="|5.8"/>
</p:tagLst>
</file>

<file path=ppt/tags/tag14.xml><?xml version="1.0" encoding="utf-8"?>
<p:tagLst xmlns:a="http://schemas.openxmlformats.org/drawingml/2006/main" xmlns:r="http://schemas.openxmlformats.org/officeDocument/2006/relationships" xmlns:p="http://schemas.openxmlformats.org/presentationml/2006/main">
  <p:tag name="TIMING" val="|9.8"/>
</p:tagLst>
</file>

<file path=ppt/tags/tag15.xml><?xml version="1.0" encoding="utf-8"?>
<p:tagLst xmlns:a="http://schemas.openxmlformats.org/drawingml/2006/main" xmlns:r="http://schemas.openxmlformats.org/officeDocument/2006/relationships" xmlns:p="http://schemas.openxmlformats.org/presentationml/2006/main">
  <p:tag name="TIMING" val="|11.7"/>
</p:tagLst>
</file>

<file path=ppt/tags/tag16.xml><?xml version="1.0" encoding="utf-8"?>
<p:tagLst xmlns:a="http://schemas.openxmlformats.org/drawingml/2006/main" xmlns:r="http://schemas.openxmlformats.org/officeDocument/2006/relationships" xmlns:p="http://schemas.openxmlformats.org/presentationml/2006/main">
  <p:tag name="TIMING" val="|16.3"/>
</p:tagLst>
</file>

<file path=ppt/tags/tag17.xml><?xml version="1.0" encoding="utf-8"?>
<p:tagLst xmlns:a="http://schemas.openxmlformats.org/drawingml/2006/main" xmlns:r="http://schemas.openxmlformats.org/officeDocument/2006/relationships" xmlns:p="http://schemas.openxmlformats.org/presentationml/2006/main">
  <p:tag name="TIMING" val="|8.3"/>
</p:tagLst>
</file>

<file path=ppt/tags/tag18.xml><?xml version="1.0" encoding="utf-8"?>
<p:tagLst xmlns:a="http://schemas.openxmlformats.org/drawingml/2006/main" xmlns:r="http://schemas.openxmlformats.org/officeDocument/2006/relationships" xmlns:p="http://schemas.openxmlformats.org/presentationml/2006/main">
  <p:tag name="TIMING" val="|22.2|4.5|6.2|6.1|15.3|6.2"/>
</p:tagLst>
</file>

<file path=ppt/tags/tag19.xml><?xml version="1.0" encoding="utf-8"?>
<p:tagLst xmlns:a="http://schemas.openxmlformats.org/drawingml/2006/main" xmlns:r="http://schemas.openxmlformats.org/officeDocument/2006/relationships" xmlns:p="http://schemas.openxmlformats.org/presentationml/2006/main">
  <p:tag name="TIMING" val="|17.1|3"/>
</p:tagLst>
</file>

<file path=ppt/tags/tag2.xml><?xml version="1.0" encoding="utf-8"?>
<p:tagLst xmlns:a="http://schemas.openxmlformats.org/drawingml/2006/main" xmlns:r="http://schemas.openxmlformats.org/officeDocument/2006/relationships" xmlns:p="http://schemas.openxmlformats.org/presentationml/2006/main">
  <p:tag name="TIMING" val="|31.4"/>
</p:tagLst>
</file>

<file path=ppt/tags/tag20.xml><?xml version="1.0" encoding="utf-8"?>
<p:tagLst xmlns:a="http://schemas.openxmlformats.org/drawingml/2006/main" xmlns:r="http://schemas.openxmlformats.org/officeDocument/2006/relationships" xmlns:p="http://schemas.openxmlformats.org/presentationml/2006/main">
  <p:tag name="TIMING" val="|13.8"/>
</p:tagLst>
</file>

<file path=ppt/tags/tag21.xml><?xml version="1.0" encoding="utf-8"?>
<p:tagLst xmlns:a="http://schemas.openxmlformats.org/drawingml/2006/main" xmlns:r="http://schemas.openxmlformats.org/officeDocument/2006/relationships" xmlns:p="http://schemas.openxmlformats.org/presentationml/2006/main">
  <p:tag name="TIMING" val="|17.3|8.2|17.1"/>
</p:tagLst>
</file>

<file path=ppt/tags/tag22.xml><?xml version="1.0" encoding="utf-8"?>
<p:tagLst xmlns:a="http://schemas.openxmlformats.org/drawingml/2006/main" xmlns:r="http://schemas.openxmlformats.org/officeDocument/2006/relationships" xmlns:p="http://schemas.openxmlformats.org/presentationml/2006/main">
  <p:tag name="TIMING" val="|21.2|0.3|3.1|0.3"/>
</p:tagLst>
</file>

<file path=ppt/tags/tag23.xml><?xml version="1.0" encoding="utf-8"?>
<p:tagLst xmlns:a="http://schemas.openxmlformats.org/drawingml/2006/main" xmlns:r="http://schemas.openxmlformats.org/officeDocument/2006/relationships" xmlns:p="http://schemas.openxmlformats.org/presentationml/2006/main">
  <p:tag name="TIMING" val="|15.8|6.7|10.8"/>
</p:tagLst>
</file>

<file path=ppt/tags/tag24.xml><?xml version="1.0" encoding="utf-8"?>
<p:tagLst xmlns:a="http://schemas.openxmlformats.org/drawingml/2006/main" xmlns:r="http://schemas.openxmlformats.org/officeDocument/2006/relationships" xmlns:p="http://schemas.openxmlformats.org/presentationml/2006/main">
  <p:tag name="TIMING" val="|14.4|7.6|3"/>
</p:tagLst>
</file>

<file path=ppt/tags/tag25.xml><?xml version="1.0" encoding="utf-8"?>
<p:tagLst xmlns:a="http://schemas.openxmlformats.org/drawingml/2006/main" xmlns:r="http://schemas.openxmlformats.org/officeDocument/2006/relationships" xmlns:p="http://schemas.openxmlformats.org/presentationml/2006/main">
  <p:tag name="TIMING" val="|36|18.6|13.4|11|8.7"/>
</p:tagLst>
</file>

<file path=ppt/tags/tag26.xml><?xml version="1.0" encoding="utf-8"?>
<p:tagLst xmlns:a="http://schemas.openxmlformats.org/drawingml/2006/main" xmlns:r="http://schemas.openxmlformats.org/officeDocument/2006/relationships" xmlns:p="http://schemas.openxmlformats.org/presentationml/2006/main">
  <p:tag name="TIMING" val="|29.2|8|4.4|5.2|8.1|3.1"/>
</p:tagLst>
</file>

<file path=ppt/tags/tag27.xml><?xml version="1.0" encoding="utf-8"?>
<p:tagLst xmlns:a="http://schemas.openxmlformats.org/drawingml/2006/main" xmlns:r="http://schemas.openxmlformats.org/officeDocument/2006/relationships" xmlns:p="http://schemas.openxmlformats.org/presentationml/2006/main">
  <p:tag name="TIMING" val="|9.5|12|20|14.8|15.4|3.4"/>
</p:tagLst>
</file>

<file path=ppt/tags/tag28.xml><?xml version="1.0" encoding="utf-8"?>
<p:tagLst xmlns:a="http://schemas.openxmlformats.org/drawingml/2006/main" xmlns:r="http://schemas.openxmlformats.org/officeDocument/2006/relationships" xmlns:p="http://schemas.openxmlformats.org/presentationml/2006/main">
  <p:tag name="TIMING" val="|8.7"/>
</p:tagLst>
</file>

<file path=ppt/tags/tag29.xml><?xml version="1.0" encoding="utf-8"?>
<p:tagLst xmlns:a="http://schemas.openxmlformats.org/drawingml/2006/main" xmlns:r="http://schemas.openxmlformats.org/officeDocument/2006/relationships" xmlns:p="http://schemas.openxmlformats.org/presentationml/2006/main">
  <p:tag name="TIMING" val="|17.7|5.7|12.3|10.1"/>
</p:tagLst>
</file>

<file path=ppt/tags/tag3.xml><?xml version="1.0" encoding="utf-8"?>
<p:tagLst xmlns:a="http://schemas.openxmlformats.org/drawingml/2006/main" xmlns:r="http://schemas.openxmlformats.org/officeDocument/2006/relationships" xmlns:p="http://schemas.openxmlformats.org/presentationml/2006/main">
  <p:tag name="TIMING" val="|31"/>
</p:tagLst>
</file>

<file path=ppt/tags/tag30.xml><?xml version="1.0" encoding="utf-8"?>
<p:tagLst xmlns:a="http://schemas.openxmlformats.org/drawingml/2006/main" xmlns:r="http://schemas.openxmlformats.org/officeDocument/2006/relationships" xmlns:p="http://schemas.openxmlformats.org/presentationml/2006/main">
  <p:tag name="TIMING" val="|6.6|13.6|24.8"/>
</p:tagLst>
</file>

<file path=ppt/tags/tag31.xml><?xml version="1.0" encoding="utf-8"?>
<p:tagLst xmlns:a="http://schemas.openxmlformats.org/drawingml/2006/main" xmlns:r="http://schemas.openxmlformats.org/officeDocument/2006/relationships" xmlns:p="http://schemas.openxmlformats.org/presentationml/2006/main">
  <p:tag name="TIMING" val="|15.6|14.1|10.5|9|15.1|9.5"/>
</p:tagLst>
</file>

<file path=ppt/tags/tag32.xml><?xml version="1.0" encoding="utf-8"?>
<p:tagLst xmlns:a="http://schemas.openxmlformats.org/drawingml/2006/main" xmlns:r="http://schemas.openxmlformats.org/officeDocument/2006/relationships" xmlns:p="http://schemas.openxmlformats.org/presentationml/2006/main">
  <p:tag name="TIMING" val="|7.5|11.9|10|12.9"/>
</p:tagLst>
</file>

<file path=ppt/tags/tag33.xml><?xml version="1.0" encoding="utf-8"?>
<p:tagLst xmlns:a="http://schemas.openxmlformats.org/drawingml/2006/main" xmlns:r="http://schemas.openxmlformats.org/officeDocument/2006/relationships" xmlns:p="http://schemas.openxmlformats.org/presentationml/2006/main">
  <p:tag name="TIMING" val="|13.9|10.2|22.9|16.4"/>
</p:tagLst>
</file>

<file path=ppt/tags/tag4.xml><?xml version="1.0" encoding="utf-8"?>
<p:tagLst xmlns:a="http://schemas.openxmlformats.org/drawingml/2006/main" xmlns:r="http://schemas.openxmlformats.org/officeDocument/2006/relationships" xmlns:p="http://schemas.openxmlformats.org/presentationml/2006/main">
  <p:tag name="TIMING" val="|7.2"/>
</p:tagLst>
</file>

<file path=ppt/tags/tag5.xml><?xml version="1.0" encoding="utf-8"?>
<p:tagLst xmlns:a="http://schemas.openxmlformats.org/drawingml/2006/main" xmlns:r="http://schemas.openxmlformats.org/officeDocument/2006/relationships" xmlns:p="http://schemas.openxmlformats.org/presentationml/2006/main">
  <p:tag name="TIMING" val="|7.3"/>
</p:tagLst>
</file>

<file path=ppt/tags/tag6.xml><?xml version="1.0" encoding="utf-8"?>
<p:tagLst xmlns:a="http://schemas.openxmlformats.org/drawingml/2006/main" xmlns:r="http://schemas.openxmlformats.org/officeDocument/2006/relationships" xmlns:p="http://schemas.openxmlformats.org/presentationml/2006/main">
  <p:tag name="TIMING" val="|40.8"/>
</p:tagLst>
</file>

<file path=ppt/tags/tag7.xml><?xml version="1.0" encoding="utf-8"?>
<p:tagLst xmlns:a="http://schemas.openxmlformats.org/drawingml/2006/main" xmlns:r="http://schemas.openxmlformats.org/officeDocument/2006/relationships" xmlns:p="http://schemas.openxmlformats.org/presentationml/2006/main">
  <p:tag name="TIMING" val="|48.9"/>
</p:tagLst>
</file>

<file path=ppt/tags/tag8.xml><?xml version="1.0" encoding="utf-8"?>
<p:tagLst xmlns:a="http://schemas.openxmlformats.org/drawingml/2006/main" xmlns:r="http://schemas.openxmlformats.org/officeDocument/2006/relationships" xmlns:p="http://schemas.openxmlformats.org/presentationml/2006/main">
  <p:tag name="TIMING" val="|7.4|5.7|9|11.1"/>
</p:tagLst>
</file>

<file path=ppt/tags/tag9.xml><?xml version="1.0" encoding="utf-8"?>
<p:tagLst xmlns:a="http://schemas.openxmlformats.org/drawingml/2006/main" xmlns:r="http://schemas.openxmlformats.org/officeDocument/2006/relationships" xmlns:p="http://schemas.openxmlformats.org/presentationml/2006/main">
  <p:tag name="TIMING" val="|16.4|9.1|6.1|12|8.2"/>
</p:tagLst>
</file>

<file path=ppt/theme/theme1.xml><?xml version="1.0" encoding="utf-8"?>
<a:theme xmlns:a="http://schemas.openxmlformats.org/drawingml/2006/main" name="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2.xml><?xml version="1.0" encoding="utf-8"?>
<a:theme xmlns:a="http://schemas.openxmlformats.org/drawingml/2006/main" name="1_2014 Cafe LA Presentation template">
  <a:themeElements>
    <a:clrScheme name="Cafe LA">
      <a:dk1>
        <a:srgbClr val="008000"/>
      </a:dk1>
      <a:lt1>
        <a:sysClr val="window" lastClr="FFFFFF"/>
      </a:lt1>
      <a:dk2>
        <a:srgbClr val="1F497D"/>
      </a:dk2>
      <a:lt2>
        <a:srgbClr val="FFCC66"/>
      </a:lt2>
      <a:accent1>
        <a:srgbClr val="FF0000"/>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2017 Cafe LA Presentation Format  -  Read-Only" id="{EFFEA920-6FF6-4D6A-8636-7040DF3D5F0A}" vid="{55D611E5-2613-48E3-AD80-21593FB89E1C}"/>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523212d-ee6b-416a-b870-f85da76adb72" xsi:nil="true"/>
    <lcf76f155ced4ddcb4097134ff3c332f xmlns="8bf10d84-95c4-446b-a6dc-317de1800774">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EE02F034B8BF54BAE9AA0D60582A4B6" ma:contentTypeVersion="16" ma:contentTypeDescription="Create a new document." ma:contentTypeScope="" ma:versionID="43b9c81d7a5e3078268c4b9cce89b625">
  <xsd:schema xmlns:xsd="http://www.w3.org/2001/XMLSchema" xmlns:xs="http://www.w3.org/2001/XMLSchema" xmlns:p="http://schemas.microsoft.com/office/2006/metadata/properties" xmlns:ns2="8bf10d84-95c4-446b-a6dc-317de1800774" xmlns:ns3="b523212d-ee6b-416a-b870-f85da76adb72" xmlns:ns4="a038a585-4f1b-4b82-9716-f9d38f63b763" targetNamespace="http://schemas.microsoft.com/office/2006/metadata/properties" ma:root="true" ma:fieldsID="f4eab557a529fdce1d91f0c92e75c8f8" ns2:_="" ns3:_="" ns4:_="">
    <xsd:import namespace="8bf10d84-95c4-446b-a6dc-317de1800774"/>
    <xsd:import namespace="b523212d-ee6b-416a-b870-f85da76adb72"/>
    <xsd:import namespace="a038a585-4f1b-4b82-9716-f9d38f63b763"/>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MediaServiceLocation" minOccurs="0"/>
                <xsd:element ref="ns2:MediaServiceGenerationTime" minOccurs="0"/>
                <xsd:element ref="ns2:MediaServiceEventHashCode" minOccurs="0"/>
                <xsd:element ref="ns2:lcf76f155ced4ddcb4097134ff3c332f" minOccurs="0"/>
                <xsd:element ref="ns3:TaxCatchAll" minOccurs="0"/>
                <xsd:element ref="ns2:MediaServiceOCR" minOccurs="0"/>
                <xsd:element ref="ns4:SharedWithUsers" minOccurs="0"/>
                <xsd:element ref="ns4:SharedWithDetail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f10d84-95c4-446b-a6dc-317de180077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522e4ffc-addb-439b-972d-eea4499adee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523212d-ee6b-416a-b870-f85da76adb72"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ec9a4619-c281-4fc8-b204-49f0b9119d60}" ma:internalName="TaxCatchAll" ma:showField="CatchAllData" ma:web="b523212d-ee6b-416a-b870-f85da76adb72">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a038a585-4f1b-4b82-9716-f9d38f63b763" elementFormDefault="qualified">
    <xsd:import namespace="http://schemas.microsoft.com/office/2006/documentManagement/types"/>
    <xsd:import namespace="http://schemas.microsoft.com/office/infopath/2007/PartnerControls"/>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7539387-B8FD-47F2-B3E1-6A1E4D54E827}">
  <ds:schemaRefs>
    <ds:schemaRef ds:uri="http://schemas.microsoft.com/sharepoint/v3/contenttype/forms"/>
  </ds:schemaRefs>
</ds:datastoreItem>
</file>

<file path=customXml/itemProps2.xml><?xml version="1.0" encoding="utf-8"?>
<ds:datastoreItem xmlns:ds="http://schemas.openxmlformats.org/officeDocument/2006/customXml" ds:itemID="{0885D7CE-8541-4128-87F1-056F1904625C}">
  <ds:schemaRefs>
    <ds:schemaRef ds:uri="http://purl.org/dc/terms/"/>
    <ds:schemaRef ds:uri="http://schemas.microsoft.com/office/infopath/2007/PartnerControls"/>
    <ds:schemaRef ds:uri="http://www.w3.org/XML/1998/namespace"/>
    <ds:schemaRef ds:uri="http://purl.org/dc/elements/1.1/"/>
    <ds:schemaRef ds:uri="a038a585-4f1b-4b82-9716-f9d38f63b763"/>
    <ds:schemaRef ds:uri="http://schemas.microsoft.com/office/2006/documentManagement/types"/>
    <ds:schemaRef ds:uri="http://schemas.openxmlformats.org/package/2006/metadata/core-properties"/>
    <ds:schemaRef ds:uri="b523212d-ee6b-416a-b870-f85da76adb72"/>
    <ds:schemaRef ds:uri="8bf10d84-95c4-446b-a6dc-317de1800774"/>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5D2204EB-5744-4451-B7AF-A56234DD73C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f10d84-95c4-446b-a6dc-317de1800774"/>
    <ds:schemaRef ds:uri="b523212d-ee6b-416a-b870-f85da76adb72"/>
    <ds:schemaRef ds:uri="a038a585-4f1b-4b82-9716-f9d38f63b76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2017 Cafe LA Presentation Format</Template>
  <TotalTime>39644</TotalTime>
  <Words>4796</Words>
  <Application>Microsoft Office PowerPoint</Application>
  <PresentationFormat>Widescreen</PresentationFormat>
  <Paragraphs>532</Paragraphs>
  <Slides>58</Slides>
  <Notes>48</Notes>
  <HiddenSlides>0</HiddenSlides>
  <MMClips>0</MMClips>
  <ScaleCrop>false</ScaleCrop>
  <HeadingPairs>
    <vt:vector size="4" baseType="variant">
      <vt:variant>
        <vt:lpstr>Theme</vt:lpstr>
      </vt:variant>
      <vt:variant>
        <vt:i4>2</vt:i4>
      </vt:variant>
      <vt:variant>
        <vt:lpstr>Slide Titles</vt:lpstr>
      </vt:variant>
      <vt:variant>
        <vt:i4>58</vt:i4>
      </vt:variant>
    </vt:vector>
  </HeadingPairs>
  <TitlesOfParts>
    <vt:vector size="60" baseType="lpstr">
      <vt:lpstr>2014 Cafe LA Presentation template</vt:lpstr>
      <vt:lpstr>1_2014 Cafe LA Presentation template</vt:lpstr>
      <vt:lpstr>PowerPoint Presentation</vt:lpstr>
      <vt:lpstr>Objective</vt:lpstr>
      <vt:lpstr>Supper Program Eligibility </vt:lpstr>
      <vt:lpstr>Annual Training</vt:lpstr>
      <vt:lpstr>Training Verification Forms</vt:lpstr>
      <vt:lpstr>Training Acknowledgement </vt:lpstr>
      <vt:lpstr>Training Verification Forms</vt:lpstr>
      <vt:lpstr>ASP Staff Training  Verification</vt:lpstr>
      <vt:lpstr>Mandatory Postings</vt:lpstr>
      <vt:lpstr>Eating Area Posters</vt:lpstr>
      <vt:lpstr>PowerPoint Presentation</vt:lpstr>
      <vt:lpstr>Supper Entrée Selection  </vt:lpstr>
      <vt:lpstr>Meal Components</vt:lpstr>
      <vt:lpstr>Supper Meal Patterns</vt:lpstr>
      <vt:lpstr>MEAL PATTERNS &amp; SUBSTITUTIONS</vt:lpstr>
      <vt:lpstr>Making Substitutions</vt:lpstr>
      <vt:lpstr>Unequal Component Substitution</vt:lpstr>
      <vt:lpstr>Chocolate Milk Rule</vt:lpstr>
      <vt:lpstr>Meal Components for Supper Meal Kits</vt:lpstr>
      <vt:lpstr>Supper Transport Record</vt:lpstr>
      <vt:lpstr>Special Dietary Needs</vt:lpstr>
      <vt:lpstr>PowerPoint Presentation</vt:lpstr>
      <vt:lpstr>PowerPoint Presentation</vt:lpstr>
      <vt:lpstr>PowerPoint Presentation</vt:lpstr>
      <vt:lpstr>PowerPoint Presentation</vt:lpstr>
      <vt:lpstr>PowerPoint Presentation</vt:lpstr>
      <vt:lpstr>Supper Cart Set Up</vt:lpstr>
      <vt:lpstr> Ice Blankets</vt:lpstr>
      <vt:lpstr>Hot Gel Packs</vt:lpstr>
      <vt:lpstr>Supper Cart Set Up Example</vt:lpstr>
      <vt:lpstr>Supper Service Example</vt:lpstr>
      <vt:lpstr>PowerPoint Presentation</vt:lpstr>
      <vt:lpstr>PowerPoint Presentation</vt:lpstr>
      <vt:lpstr>Counting and Claiming Forms</vt:lpstr>
      <vt:lpstr>ASP Supper Grid Sheet</vt:lpstr>
      <vt:lpstr>Community Roster</vt:lpstr>
      <vt:lpstr>Community Roster Required at ASP Service</vt:lpstr>
      <vt:lpstr>PRODUCTION RECORDS MEAL COUNTS</vt:lpstr>
      <vt:lpstr>Do Not Back Out Leftovers</vt:lpstr>
      <vt:lpstr>PowerPoint Presentation</vt:lpstr>
      <vt:lpstr>Same Day Supper Meal Count Input</vt:lpstr>
      <vt:lpstr>Next Day Supper Meal Count Input</vt:lpstr>
      <vt:lpstr>After School Program Service</vt:lpstr>
      <vt:lpstr>Program Attendance Rosters</vt:lpstr>
      <vt:lpstr>Early Dismissal Policy</vt:lpstr>
      <vt:lpstr>Early Release Students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Monitoring  Dates</vt:lpstr>
      <vt:lpstr>Afterschool Early Childhood Programs</vt:lpstr>
      <vt:lpstr>Handling  Challenges</vt:lpstr>
      <vt:lpstr>Good Nutrition  All Day Long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services division</dc:title>
  <dc:creator>Plubell, Vicka</dc:creator>
  <cp:lastModifiedBy>Wheeler, Lareina</cp:lastModifiedBy>
  <cp:revision>458</cp:revision>
  <cp:lastPrinted>2024-11-18T21:26:59Z</cp:lastPrinted>
  <dcterms:created xsi:type="dcterms:W3CDTF">2019-04-12T17:28:51Z</dcterms:created>
  <dcterms:modified xsi:type="dcterms:W3CDTF">2025-08-08T16:51:47Z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0x0101004EE02F034B8BF54BAE9AA0D60582A4B6</vt:lpwstr>
  </property>
  <property fmtid="{D5CDD505-2E9C-101B-9397-08002B2CF9AE}" pid="3" name="MediaServiceImageTags">
    <vt:lpwstr/>
  </property>
</Properties>
</file>